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tiff" ContentType="image/tiff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9" r:id="rId2"/>
    <p:sldId id="256" r:id="rId3"/>
    <p:sldId id="257" r:id="rId4"/>
    <p:sldId id="258" r:id="rId5"/>
    <p:sldId id="260" r:id="rId6"/>
    <p:sldId id="294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76" r:id="rId21"/>
    <p:sldId id="275" r:id="rId22"/>
    <p:sldId id="277" r:id="rId23"/>
    <p:sldId id="278" r:id="rId24"/>
    <p:sldId id="279" r:id="rId25"/>
    <p:sldId id="288" r:id="rId26"/>
    <p:sldId id="280" r:id="rId27"/>
    <p:sldId id="281" r:id="rId28"/>
    <p:sldId id="282" r:id="rId29"/>
    <p:sldId id="283" r:id="rId30"/>
    <p:sldId id="285" r:id="rId31"/>
    <p:sldId id="284" r:id="rId32"/>
    <p:sldId id="271" r:id="rId33"/>
    <p:sldId id="286" r:id="rId34"/>
    <p:sldId id="292" r:id="rId35"/>
    <p:sldId id="293" r:id="rId36"/>
    <p:sldId id="296" r:id="rId37"/>
    <p:sldId id="289" r:id="rId38"/>
    <p:sldId id="290" r:id="rId39"/>
    <p:sldId id="291" r:id="rId40"/>
    <p:sldId id="287" r:id="rId41"/>
    <p:sldId id="295" r:id="rId42"/>
  </p:sldIdLst>
  <p:sldSz cx="9144000" cy="6858000" type="screen4x3"/>
  <p:notesSz cx="6858000" cy="994568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4" autoAdjust="0"/>
    <p:restoredTop sz="94660"/>
  </p:normalViewPr>
  <p:slideViewPr>
    <p:cSldViewPr>
      <p:cViewPr>
        <p:scale>
          <a:sx n="100" d="100"/>
          <a:sy n="100" d="100"/>
        </p:scale>
        <p:origin x="-1260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A2EAA9-8C3B-4C5C-95D9-7DBB01E49AE8}" type="datetimeFigureOut">
              <a:rPr lang="cs-CZ" smtClean="0"/>
              <a:pPr/>
              <a:t>18.12.2012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9ACE6D-1CE8-46E2-AB44-0EDE6F6D2BD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C4E79-3278-4A31-BFA1-AA29C69DE67A}" type="datetimeFigureOut">
              <a:rPr lang="cs-CZ" smtClean="0"/>
              <a:pPr/>
              <a:t>18.12.2012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86454F-A36E-4669-BA70-C5ADF9B0740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454F-A36E-4669-BA70-C5ADF9B0740B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454F-A36E-4669-BA70-C5ADF9B0740B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454F-A36E-4669-BA70-C5ADF9B0740B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454F-A36E-4669-BA70-C5ADF9B0740B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454F-A36E-4669-BA70-C5ADF9B0740B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454F-A36E-4669-BA70-C5ADF9B0740B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454F-A36E-4669-BA70-C5ADF9B0740B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454F-A36E-4669-BA70-C5ADF9B0740B}" type="slidenum">
              <a:rPr lang="cs-CZ" smtClean="0"/>
              <a:pPr/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454F-A36E-4669-BA70-C5ADF9B0740B}" type="slidenum">
              <a:rPr lang="cs-CZ" smtClean="0"/>
              <a:pPr/>
              <a:t>18</a:t>
            </a:fld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454F-A36E-4669-BA70-C5ADF9B0740B}" type="slidenum">
              <a:rPr lang="cs-CZ" smtClean="0"/>
              <a:pPr/>
              <a:t>19</a:t>
            </a:fld>
            <a:endParaRPr 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454F-A36E-4669-BA70-C5ADF9B0740B}" type="slidenum">
              <a:rPr lang="cs-CZ" smtClean="0"/>
              <a:pPr/>
              <a:t>20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454F-A36E-4669-BA70-C5ADF9B0740B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454F-A36E-4669-BA70-C5ADF9B0740B}" type="slidenum">
              <a:rPr lang="cs-CZ" smtClean="0"/>
              <a:pPr/>
              <a:t>21</a:t>
            </a:fld>
            <a:endParaRPr 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454F-A36E-4669-BA70-C5ADF9B0740B}" type="slidenum">
              <a:rPr lang="cs-CZ" smtClean="0"/>
              <a:pPr/>
              <a:t>22</a:t>
            </a:fld>
            <a:endParaRPr 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454F-A36E-4669-BA70-C5ADF9B0740B}" type="slidenum">
              <a:rPr lang="cs-CZ" smtClean="0"/>
              <a:pPr/>
              <a:t>23</a:t>
            </a:fld>
            <a:endParaRPr 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454F-A36E-4669-BA70-C5ADF9B0740B}" type="slidenum">
              <a:rPr lang="cs-CZ" smtClean="0"/>
              <a:pPr/>
              <a:t>24</a:t>
            </a:fld>
            <a:endParaRPr 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454F-A36E-4669-BA70-C5ADF9B0740B}" type="slidenum">
              <a:rPr lang="cs-CZ" smtClean="0"/>
              <a:pPr/>
              <a:t>25</a:t>
            </a:fld>
            <a:endParaRPr 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454F-A36E-4669-BA70-C5ADF9B0740B}" type="slidenum">
              <a:rPr lang="cs-CZ" smtClean="0"/>
              <a:pPr/>
              <a:t>26</a:t>
            </a:fld>
            <a:endParaRPr lang="cs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454F-A36E-4669-BA70-C5ADF9B0740B}" type="slidenum">
              <a:rPr lang="cs-CZ" smtClean="0"/>
              <a:pPr/>
              <a:t>27</a:t>
            </a:fld>
            <a:endParaRPr lang="cs-CZ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454F-A36E-4669-BA70-C5ADF9B0740B}" type="slidenum">
              <a:rPr lang="cs-CZ" smtClean="0"/>
              <a:pPr/>
              <a:t>28</a:t>
            </a:fld>
            <a:endParaRPr lang="cs-CZ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454F-A36E-4669-BA70-C5ADF9B0740B}" type="slidenum">
              <a:rPr lang="cs-CZ" smtClean="0"/>
              <a:pPr/>
              <a:t>29</a:t>
            </a:fld>
            <a:endParaRPr lang="cs-CZ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454F-A36E-4669-BA70-C5ADF9B0740B}" type="slidenum">
              <a:rPr lang="cs-CZ" smtClean="0"/>
              <a:pPr/>
              <a:t>30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454F-A36E-4669-BA70-C5ADF9B0740B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454F-A36E-4669-BA70-C5ADF9B0740B}" type="slidenum">
              <a:rPr lang="cs-CZ" smtClean="0"/>
              <a:pPr/>
              <a:t>31</a:t>
            </a:fld>
            <a:endParaRPr lang="cs-CZ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454F-A36E-4669-BA70-C5ADF9B0740B}" type="slidenum">
              <a:rPr lang="cs-CZ" smtClean="0"/>
              <a:pPr/>
              <a:t>32</a:t>
            </a:fld>
            <a:endParaRPr lang="cs-CZ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454F-A36E-4669-BA70-C5ADF9B0740B}" type="slidenum">
              <a:rPr lang="cs-CZ" smtClean="0"/>
              <a:pPr/>
              <a:t>33</a:t>
            </a:fld>
            <a:endParaRPr lang="cs-CZ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454F-A36E-4669-BA70-C5ADF9B0740B}" type="slidenum">
              <a:rPr lang="cs-CZ" smtClean="0"/>
              <a:pPr/>
              <a:t>34</a:t>
            </a:fld>
            <a:endParaRPr lang="cs-CZ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454F-A36E-4669-BA70-C5ADF9B0740B}" type="slidenum">
              <a:rPr lang="cs-CZ" smtClean="0"/>
              <a:pPr/>
              <a:t>35</a:t>
            </a:fld>
            <a:endParaRPr lang="cs-CZ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454F-A36E-4669-BA70-C5ADF9B0740B}" type="slidenum">
              <a:rPr lang="cs-CZ" smtClean="0"/>
              <a:pPr/>
              <a:t>36</a:t>
            </a:fld>
            <a:endParaRPr lang="cs-CZ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454F-A36E-4669-BA70-C5ADF9B0740B}" type="slidenum">
              <a:rPr lang="cs-CZ" smtClean="0"/>
              <a:pPr/>
              <a:t>37</a:t>
            </a:fld>
            <a:endParaRPr lang="cs-CZ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454F-A36E-4669-BA70-C5ADF9B0740B}" type="slidenum">
              <a:rPr lang="cs-CZ" smtClean="0"/>
              <a:pPr/>
              <a:t>38</a:t>
            </a:fld>
            <a:endParaRPr lang="cs-CZ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454F-A36E-4669-BA70-C5ADF9B0740B}" type="slidenum">
              <a:rPr lang="cs-CZ" smtClean="0"/>
              <a:pPr/>
              <a:t>39</a:t>
            </a:fld>
            <a:endParaRPr lang="cs-CZ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454F-A36E-4669-BA70-C5ADF9B0740B}" type="slidenum">
              <a:rPr lang="cs-CZ" smtClean="0"/>
              <a:pPr/>
              <a:t>40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454F-A36E-4669-BA70-C5ADF9B0740B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454F-A36E-4669-BA70-C5ADF9B0740B}" type="slidenum">
              <a:rPr lang="cs-CZ" smtClean="0"/>
              <a:pPr/>
              <a:t>41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454F-A36E-4669-BA70-C5ADF9B0740B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454F-A36E-4669-BA70-C5ADF9B0740B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454F-A36E-4669-BA70-C5ADF9B0740B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454F-A36E-4669-BA70-C5ADF9B0740B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454F-A36E-4669-BA70-C5ADF9B0740B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DC1A-C80A-4923-B05B-E4FCCB19AC50}" type="datetime1">
              <a:rPr lang="cs-CZ" smtClean="0"/>
              <a:pPr/>
              <a:t>18.12.2012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7A8E-9BFF-4A13-A1CF-44BF9E2C86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302B-5EF7-409D-87D9-2BD1D119E63C}" type="datetime1">
              <a:rPr lang="cs-CZ" smtClean="0"/>
              <a:pPr/>
              <a:t>18.12.2012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7A8E-9BFF-4A13-A1CF-44BF9E2C86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B7F04-885A-4D16-BBBD-35F8E56F7A01}" type="datetime1">
              <a:rPr lang="cs-CZ" smtClean="0"/>
              <a:pPr/>
              <a:t>18.12.2012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7A8E-9BFF-4A13-A1CF-44BF9E2C86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7A9FD-0E4A-4101-B5F7-B95E38E63502}" type="datetime1">
              <a:rPr lang="cs-CZ" smtClean="0"/>
              <a:pPr/>
              <a:t>18.12.2012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7A8E-9BFF-4A13-A1CF-44BF9E2C86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54EE-3A2B-4CF0-957F-D47CF18C0FBB}" type="datetime1">
              <a:rPr lang="cs-CZ" smtClean="0"/>
              <a:pPr/>
              <a:t>18.12.2012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7A8E-9BFF-4A13-A1CF-44BF9E2C86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448C9-BA81-43F9-8B39-2DF5FED62ABB}" type="datetime1">
              <a:rPr lang="cs-CZ" smtClean="0"/>
              <a:pPr/>
              <a:t>18.12.2012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7A8E-9BFF-4A13-A1CF-44BF9E2C86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79EF1-F5F3-4022-B6BA-9D9DAB98D8AC}" type="datetime1">
              <a:rPr lang="cs-CZ" smtClean="0"/>
              <a:pPr/>
              <a:t>18.12.2012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7A8E-9BFF-4A13-A1CF-44BF9E2C86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CF43C-01C1-4587-B49E-4AB711B6E26E}" type="datetime1">
              <a:rPr lang="cs-CZ" smtClean="0"/>
              <a:pPr/>
              <a:t>18.12.2012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7A8E-9BFF-4A13-A1CF-44BF9E2C86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754B2-52CF-4132-8A0D-A8EF97E48C8A}" type="datetime1">
              <a:rPr lang="cs-CZ" smtClean="0"/>
              <a:pPr/>
              <a:t>18.12.2012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7A8E-9BFF-4A13-A1CF-44BF9E2C86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7F0A9-F834-4668-9093-088E1D069375}" type="datetime1">
              <a:rPr lang="cs-CZ" smtClean="0"/>
              <a:pPr/>
              <a:t>18.12.2012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7A8E-9BFF-4A13-A1CF-44BF9E2C86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9E344-CD09-45C7-A759-4C459D1FA109}" type="datetime1">
              <a:rPr lang="cs-CZ" smtClean="0"/>
              <a:pPr/>
              <a:t>18.12.2012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7A8E-9BFF-4A13-A1CF-44BF9E2C86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3999B-7AA2-4042-A966-54CC56F17228}" type="datetime1">
              <a:rPr lang="cs-CZ" smtClean="0"/>
              <a:pPr/>
              <a:t>18.12.2012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07A8E-9BFF-4A13-A1CF-44BF9E2C868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3.jpeg"/><Relationship Id="rId4" Type="http://schemas.openxmlformats.org/officeDocument/2006/relationships/image" Target="../media/image62.tif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Martin\Desktop\vrtn&#253;%20pr&#367;zkum%20a%20hlubinn&#233;%20vrt&#225;n&#237;\hlubinn&#233;%20vrt&#225;n&#237;%20I\Animation13mrt09.wmv" TargetMode="External"/><Relationship Id="rId5" Type="http://schemas.openxmlformats.org/officeDocument/2006/relationships/image" Target="../media/image64.png"/><Relationship Id="rId4" Type="http://schemas.openxmlformats.org/officeDocument/2006/relationships/image" Target="../media/image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Martin\Desktop\vrtn&#253;%20pr&#367;zkum%20a%20hlubinn&#233;%20vrt&#225;n&#237;\hlubinn&#233;%20vrt&#225;n&#237;%20I\LOC400%20Werkendam.wmv" TargetMode="External"/><Relationship Id="rId5" Type="http://schemas.openxmlformats.org/officeDocument/2006/relationships/image" Target="../media/image65.png"/><Relationship Id="rId4" Type="http://schemas.openxmlformats.org/officeDocument/2006/relationships/image" Target="../media/image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70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C:\Users\Martin\Desktop\souprava 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7A8E-9BFF-4A13-A1CF-44BF9E2C868B}" type="slidenum">
              <a:rPr lang="cs-CZ" smtClean="0"/>
              <a:pPr/>
              <a:t>1</a:t>
            </a:fld>
            <a:endParaRPr lang="cs-CZ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825313"/>
            <a:ext cx="1340222" cy="1451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285720" y="2543993"/>
            <a:ext cx="8501122" cy="3693319"/>
          </a:xfrm>
          <a:prstGeom prst="rect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350000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references: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Bernt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Aadnoy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Iain Cooper, Stefan Z.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Miska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Robert F. Mitchell, Michael L. Payne: 	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Advanced Drilling and Well Technology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SPE 2009, ISBN: 978-1-55563-145-1.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Robello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G. Samuel,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Xiushan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Liu: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Advanced Drilling Engineering – Principles and 	Design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Gulf Publishing Company, Houston Texas,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2009</a:t>
            </a:r>
            <a:r>
              <a:rPr lang="cs-CZ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ISBN: 978-1-933762-34-0.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World Oil´s Handbook of Horizontal Drilling and Completion Technology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	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Gulf  Publishing Company, Houston, Texas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1991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ISBN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0-87201-361-8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A Primer of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Oilwell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Drilling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Petroleum Extension Service, Houston, Texas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2001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ISBN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0-88698-194-8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obello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R. G.: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Downhole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Drilling Tools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Gulf Publishing Company, Houston, Texas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2007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ISBN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978-1933762135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0" y="714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Fundamentals of Onshore Drilling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860032" y="1052736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Introduction to Onshore Drilling</a:t>
            </a:r>
          </a:p>
          <a:p>
            <a:pPr algn="ctr"/>
            <a:r>
              <a:rPr lang="en-US" sz="1600" b="1" smtClean="0">
                <a:latin typeface="Times New Roman" pitchFamily="18" charset="0"/>
                <a:cs typeface="Times New Roman" pitchFamily="18" charset="0"/>
              </a:rPr>
              <a:t>presentation No. 1</a:t>
            </a:r>
            <a:endParaRPr lang="en-US" sz="16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Martin\Desktop\souprava 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7A8E-9BFF-4A13-A1CF-44BF9E2C868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extovéPole 5"/>
          <p:cNvSpPr txBox="1"/>
          <p:nvPr/>
        </p:nvSpPr>
        <p:spPr>
          <a:xfrm>
            <a:off x="0" y="714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Cutting Action of Rotary Drill Bits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Martin\Desktop\hlubinné vrtání\valivé dlá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571480"/>
            <a:ext cx="6072230" cy="2483321"/>
          </a:xfrm>
          <a:prstGeom prst="rect">
            <a:avLst/>
          </a:prstGeom>
          <a:noFill/>
        </p:spPr>
      </p:pic>
      <p:pic>
        <p:nvPicPr>
          <p:cNvPr id="1027" name="Picture 3" descr="C:\Users\Martin\Desktop\hlubinné vrtání\valivé dláto I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3143248"/>
            <a:ext cx="5715040" cy="3372181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6643702" y="2071678"/>
            <a:ext cx="2143140" cy="1077218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Cones of Roller Bits do only </a:t>
            </a:r>
            <a:r>
              <a:rPr lang="en-US" sz="1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roll</a:t>
            </a:r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 on the bottom but always</a:t>
            </a:r>
          </a:p>
          <a:p>
            <a:pPr algn="ctr"/>
            <a:r>
              <a:rPr lang="en-US" sz="1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Slide, Tear and Gouge</a:t>
            </a:r>
            <a:endParaRPr lang="en-US" sz="1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643702" y="3857628"/>
            <a:ext cx="2143140" cy="1077218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Offset</a:t>
            </a:r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 of cones increases</a:t>
            </a:r>
          </a:p>
          <a:p>
            <a:pPr algn="ctr"/>
            <a:r>
              <a:rPr lang="en-US" sz="1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Sliding, Tearing, Gouging </a:t>
            </a:r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action</a:t>
            </a:r>
            <a:endParaRPr lang="en-US" sz="1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 animBg="1"/>
      <p:bldP spid="1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Martin\Desktop\souprava 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7A8E-9BFF-4A13-A1CF-44BF9E2C868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ovéPole 5"/>
          <p:cNvSpPr txBox="1"/>
          <p:nvPr/>
        </p:nvSpPr>
        <p:spPr>
          <a:xfrm>
            <a:off x="0" y="714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Elements of Roller Cone Bits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Martin\Desktop\hlubinné vrtání\valivé dláto_složení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000108"/>
            <a:ext cx="4184737" cy="4738697"/>
          </a:xfrm>
          <a:prstGeom prst="rect">
            <a:avLst/>
          </a:prstGeom>
          <a:noFill/>
        </p:spPr>
      </p:pic>
      <p:pic>
        <p:nvPicPr>
          <p:cNvPr id="2051" name="Picture 3" descr="C:\Users\Martin\Desktop\hlubinné vrtání\typy roubíků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1000108"/>
            <a:ext cx="2958943" cy="5643602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5357818" y="642918"/>
            <a:ext cx="2928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smtClean="0">
                <a:latin typeface="Times New Roman" pitchFamily="18" charset="0"/>
                <a:cs typeface="Times New Roman" pitchFamily="18" charset="0"/>
              </a:rPr>
              <a:t>Shape Types of Inserts</a:t>
            </a:r>
            <a:endParaRPr lang="en-US" sz="14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Martin\Desktop\souprava 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7A8E-9BFF-4A13-A1CF-44BF9E2C868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ovéPole 5"/>
          <p:cNvSpPr txBox="1"/>
          <p:nvPr/>
        </p:nvSpPr>
        <p:spPr>
          <a:xfrm>
            <a:off x="0" y="714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Bottom Hole Cleaning of Roller Cone Bits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Martin\Desktop\hlubinné vrtání\valivé dláto II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357298"/>
            <a:ext cx="4518761" cy="3571900"/>
          </a:xfrm>
          <a:prstGeom prst="rect">
            <a:avLst/>
          </a:prstGeom>
          <a:noFill/>
        </p:spPr>
      </p:pic>
      <p:pic>
        <p:nvPicPr>
          <p:cNvPr id="3075" name="Picture 3" descr="C:\Users\Martin\Desktop\hlubinné vrtání\valivé dláto_gra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1357298"/>
            <a:ext cx="3890812" cy="4548199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785786" y="928670"/>
            <a:ext cx="32147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latin typeface="Times New Roman" pitchFamily="18" charset="0"/>
                <a:cs typeface="Times New Roman" pitchFamily="18" charset="0"/>
              </a:rPr>
              <a:t>Schematic of Nozzles Action</a:t>
            </a:r>
            <a:endParaRPr lang="en-US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714876" y="928670"/>
            <a:ext cx="4500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latin typeface="Times New Roman" pitchFamily="18" charset="0"/>
                <a:cs typeface="Times New Roman" pitchFamily="18" charset="0"/>
              </a:rPr>
              <a:t>Effect of Nozzle Velocity on Rate of Penetration</a:t>
            </a:r>
            <a:endParaRPr lang="en-US" sz="16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Martin\Desktop\souprava 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7A8E-9BFF-4A13-A1CF-44BF9E2C868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ovéPole 5"/>
          <p:cNvSpPr txBox="1"/>
          <p:nvPr/>
        </p:nvSpPr>
        <p:spPr>
          <a:xfrm>
            <a:off x="0" y="714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Typical Operating Parameters for Roller Cone Inserts Bits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Martin\Desktop\hlubinné vrtání\valivé dláto_graf I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857232"/>
            <a:ext cx="8110059" cy="53578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Martin\Desktop\souprava 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7A8E-9BFF-4A13-A1CF-44BF9E2C868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TextovéPole 7"/>
          <p:cNvSpPr txBox="1"/>
          <p:nvPr/>
        </p:nvSpPr>
        <p:spPr>
          <a:xfrm>
            <a:off x="0" y="714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Cutting Action of Diamond Bit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Martin\Desktop\hlubinné vrtání\řezání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603230"/>
            <a:ext cx="8072494" cy="575472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Martin\Desktop\souprava 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7A8E-9BFF-4A13-A1CF-44BF9E2C868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extovéPole 5"/>
          <p:cNvSpPr txBox="1"/>
          <p:nvPr/>
        </p:nvSpPr>
        <p:spPr>
          <a:xfrm>
            <a:off x="0" y="714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Cutting Action of Diamonds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Martin\Desktop\hlubinné vrtání\diamant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642918"/>
            <a:ext cx="8286808" cy="551949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Martin\Desktop\souprava 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7A8E-9BFF-4A13-A1CF-44BF9E2C868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ovéPole 5"/>
          <p:cNvSpPr txBox="1"/>
          <p:nvPr/>
        </p:nvSpPr>
        <p:spPr>
          <a:xfrm>
            <a:off x="0" y="714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Sizes and Texture of Hard Rock Cuttings Dependent on Bit Type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Martin\Desktop\hlubinné vrtání\drť_dlá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642918"/>
            <a:ext cx="2857520" cy="5853046"/>
          </a:xfrm>
          <a:prstGeom prst="rect">
            <a:avLst/>
          </a:prstGeom>
          <a:noFill/>
        </p:spPr>
      </p:pic>
      <p:pic>
        <p:nvPicPr>
          <p:cNvPr id="7171" name="Picture 3" descr="C:\Users\Martin\Desktop\hlubinné vrtání\drť_I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571480"/>
            <a:ext cx="2957423" cy="597219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Martin\Desktop\souprava 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7A8E-9BFF-4A13-A1CF-44BF9E2C868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extovéPole 5"/>
          <p:cNvSpPr txBox="1"/>
          <p:nvPr/>
        </p:nvSpPr>
        <p:spPr>
          <a:xfrm>
            <a:off x="0" y="714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Operating Parameters of Diamond Bits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Martin\Desktop\hlubinné vrtání\operating parameter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8622" y="714356"/>
            <a:ext cx="8245344" cy="547688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Martin\Desktop\souprava 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7A8E-9BFF-4A13-A1CF-44BF9E2C868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extovéPole 5"/>
          <p:cNvSpPr txBox="1"/>
          <p:nvPr/>
        </p:nvSpPr>
        <p:spPr>
          <a:xfrm>
            <a:off x="0" y="714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Typical Rotary Drill String Assembly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Martin\Desktop\hlubinné vrtání\vrtná kolo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857232"/>
            <a:ext cx="2571768" cy="5287210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3071802" y="857232"/>
            <a:ext cx="5715040" cy="584775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just"/>
            <a:r>
              <a:rPr lang="en-US" sz="1600" b="1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drill string </a:t>
            </a:r>
            <a:r>
              <a:rPr lang="en-US" sz="1600" b="1" smtClean="0">
                <a:latin typeface="Times New Roman" pitchFamily="18" charset="0"/>
                <a:cs typeface="Times New Roman" pitchFamily="18" charset="0"/>
              </a:rPr>
              <a:t>is the mechanical assemblage </a:t>
            </a:r>
            <a:r>
              <a:rPr lang="en-US" sz="1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connection </a:t>
            </a:r>
            <a:r>
              <a:rPr lang="en-US" sz="1600" b="1" smtClean="0">
                <a:latin typeface="Times New Roman" pitchFamily="18" charset="0"/>
                <a:cs typeface="Times New Roman" pitchFamily="18" charset="0"/>
              </a:rPr>
              <a:t>the rotary drive on</a:t>
            </a:r>
            <a:r>
              <a:rPr lang="en-US" sz="1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surface </a:t>
            </a:r>
            <a:r>
              <a:rPr lang="en-US" sz="1600" b="1" smtClean="0">
                <a:latin typeface="Times New Roman" pitchFamily="18" charset="0"/>
                <a:cs typeface="Times New Roman" pitchFamily="18" charset="0"/>
              </a:rPr>
              <a:t>to the drilling </a:t>
            </a:r>
            <a:r>
              <a:rPr lang="en-US" sz="1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bit on bottom </a:t>
            </a:r>
            <a:r>
              <a:rPr lang="en-US" sz="1600" b="1" smtClean="0">
                <a:latin typeface="Times New Roman" pitchFamily="18" charset="0"/>
                <a:cs typeface="Times New Roman" pitchFamily="18" charset="0"/>
              </a:rPr>
              <a:t>of the hole</a:t>
            </a:r>
            <a:endParaRPr lang="en-US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071802" y="1629779"/>
            <a:ext cx="3857652" cy="1323439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just"/>
            <a:r>
              <a:rPr lang="en-US" sz="1600" b="1" smtClean="0">
                <a:latin typeface="Times New Roman" pitchFamily="18" charset="0"/>
                <a:cs typeface="Times New Roman" pitchFamily="18" charset="0"/>
              </a:rPr>
              <a:t>Functions of the Drillstring:</a:t>
            </a:r>
          </a:p>
          <a:p>
            <a:pPr algn="just">
              <a:buFont typeface="Arial" pitchFamily="34" charset="0"/>
              <a:buChar char="•"/>
            </a:pPr>
            <a:r>
              <a:rPr lang="en-US" sz="1600" b="1" smtClean="0">
                <a:latin typeface="Times New Roman" pitchFamily="18" charset="0"/>
                <a:cs typeface="Times New Roman" pitchFamily="18" charset="0"/>
              </a:rPr>
              <a:t> flow line for circulating drilling fluid</a:t>
            </a:r>
          </a:p>
          <a:p>
            <a:pPr algn="just">
              <a:buFont typeface="Arial" pitchFamily="34" charset="0"/>
              <a:buChar char="•"/>
            </a:pPr>
            <a:r>
              <a:rPr lang="en-US" sz="1600" b="1" smtClean="0">
                <a:latin typeface="Times New Roman" pitchFamily="18" charset="0"/>
                <a:cs typeface="Times New Roman" pitchFamily="18" charset="0"/>
              </a:rPr>
              <a:t> provides weight on bit</a:t>
            </a:r>
          </a:p>
          <a:p>
            <a:pPr algn="just">
              <a:buFont typeface="Arial" pitchFamily="34" charset="0"/>
              <a:buChar char="•"/>
            </a:pPr>
            <a:r>
              <a:rPr lang="en-US" sz="1600" b="1" smtClean="0">
                <a:latin typeface="Times New Roman" pitchFamily="18" charset="0"/>
                <a:cs typeface="Times New Roman" pitchFamily="18" charset="0"/>
              </a:rPr>
              <a:t> transmits rotation and torque to bit</a:t>
            </a:r>
          </a:p>
          <a:p>
            <a:pPr algn="just">
              <a:buFont typeface="Arial" pitchFamily="34" charset="0"/>
              <a:buChar char="•"/>
            </a:pPr>
            <a:r>
              <a:rPr lang="en-US" sz="1600" b="1" smtClean="0">
                <a:latin typeface="Times New Roman" pitchFamily="18" charset="0"/>
                <a:cs typeface="Times New Roman" pitchFamily="18" charset="0"/>
              </a:rPr>
              <a:t> guides and controls trajectory of the bit</a:t>
            </a:r>
            <a:endParaRPr lang="en-US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071802" y="3129977"/>
            <a:ext cx="3857652" cy="1323439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just"/>
            <a:r>
              <a:rPr lang="en-US" sz="1600" b="1" smtClean="0">
                <a:latin typeface="Times New Roman" pitchFamily="18" charset="0"/>
                <a:cs typeface="Times New Roman" pitchFamily="18" charset="0"/>
              </a:rPr>
              <a:t>Main Components:</a:t>
            </a:r>
          </a:p>
          <a:p>
            <a:pPr algn="just">
              <a:buFont typeface="Arial" pitchFamily="34" charset="0"/>
              <a:buChar char="•"/>
            </a:pPr>
            <a:r>
              <a:rPr lang="en-US" sz="1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Drill Collars:</a:t>
            </a:r>
            <a:r>
              <a:rPr lang="en-US" sz="1600" b="1" smtClean="0">
                <a:latin typeface="Times New Roman" pitchFamily="18" charset="0"/>
                <a:cs typeface="Times New Roman" pitchFamily="18" charset="0"/>
              </a:rPr>
              <a:t> thick wall steel pipe with Pin/Box threaded connection</a:t>
            </a:r>
          </a:p>
          <a:p>
            <a:pPr algn="just">
              <a:buFont typeface="Arial" pitchFamily="34" charset="0"/>
              <a:buChar char="•"/>
            </a:pPr>
            <a:r>
              <a:rPr lang="en-US" sz="1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Drill Pipe:</a:t>
            </a:r>
            <a:r>
              <a:rPr lang="en-US" sz="1600" b="1" smtClean="0">
                <a:latin typeface="Times New Roman" pitchFamily="18" charset="0"/>
                <a:cs typeface="Times New Roman" pitchFamily="18" charset="0"/>
              </a:rPr>
              <a:t> steel pipe with Pin/Box threaded toolioints</a:t>
            </a:r>
            <a:endParaRPr lang="en-US" sz="1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3071802" y="4605891"/>
            <a:ext cx="3857652" cy="1077218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just"/>
            <a:r>
              <a:rPr lang="en-US" sz="1600" b="1" smtClean="0">
                <a:latin typeface="Times New Roman" pitchFamily="18" charset="0"/>
                <a:cs typeface="Times New Roman" pitchFamily="18" charset="0"/>
              </a:rPr>
              <a:t>Ancillary Components:</a:t>
            </a:r>
          </a:p>
          <a:p>
            <a:pPr algn="just">
              <a:buFont typeface="Arial" pitchFamily="34" charset="0"/>
              <a:buChar char="•"/>
            </a:pPr>
            <a:r>
              <a:rPr lang="en-US" sz="1600" b="1" smtClean="0">
                <a:latin typeface="Times New Roman" pitchFamily="18" charset="0"/>
                <a:cs typeface="Times New Roman" pitchFamily="18" charset="0"/>
              </a:rPr>
              <a:t> crossover subs</a:t>
            </a:r>
          </a:p>
          <a:p>
            <a:pPr algn="just">
              <a:buFont typeface="Arial" pitchFamily="34" charset="0"/>
              <a:buChar char="•"/>
            </a:pPr>
            <a:r>
              <a:rPr lang="en-US" sz="1600" b="1" smtClean="0">
                <a:latin typeface="Times New Roman" pitchFamily="18" charset="0"/>
                <a:cs typeface="Times New Roman" pitchFamily="18" charset="0"/>
              </a:rPr>
              <a:t> stabilizers</a:t>
            </a:r>
          </a:p>
          <a:p>
            <a:pPr algn="just">
              <a:buFont typeface="Arial" pitchFamily="34" charset="0"/>
              <a:buChar char="•"/>
            </a:pPr>
            <a:r>
              <a:rPr lang="en-US" sz="1600" b="1" smtClean="0">
                <a:latin typeface="Times New Roman" pitchFamily="18" charset="0"/>
                <a:cs typeface="Times New Roman" pitchFamily="18" charset="0"/>
              </a:rPr>
              <a:t> reamers</a:t>
            </a:r>
            <a:endParaRPr lang="en-US" sz="16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Martin\Desktop\hlubinné vrtání\vrtné trubk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1785926"/>
            <a:ext cx="5340518" cy="3714776"/>
          </a:xfrm>
          <a:prstGeom prst="rect">
            <a:avLst/>
          </a:prstGeom>
          <a:noFill/>
        </p:spPr>
      </p:pic>
      <p:pic>
        <p:nvPicPr>
          <p:cNvPr id="1030" name="Picture 6" descr="C:\Users\Martin\Desktop\hlubinné vrtání\zátěžk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926" y="1643050"/>
            <a:ext cx="6048375" cy="452437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Martin\Desktop\souprava 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7A8E-9BFF-4A13-A1CF-44BF9E2C868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extovéPole 5"/>
          <p:cNvSpPr txBox="1"/>
          <p:nvPr/>
        </p:nvSpPr>
        <p:spPr>
          <a:xfrm>
            <a:off x="0" y="714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Rotary Drillpipe Characteristics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Martin\Desktop\hlubinné vrtání\trubky_závi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857232"/>
            <a:ext cx="4967301" cy="1985326"/>
          </a:xfrm>
          <a:prstGeom prst="rect">
            <a:avLst/>
          </a:prstGeom>
          <a:noFill/>
        </p:spPr>
      </p:pic>
      <p:pic>
        <p:nvPicPr>
          <p:cNvPr id="2051" name="Picture 3" descr="C:\Users\Martin\Desktop\hlubinné vrtání\trubky_závit I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857232"/>
            <a:ext cx="2995621" cy="2828734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>
            <a:off x="0" y="2428868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18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142976" y="571480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Tooljoint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2643174" y="571480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Welded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6000760" y="500042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latin typeface="Times New Roman" pitchFamily="18" charset="0"/>
                <a:cs typeface="Times New Roman" pitchFamily="18" charset="0"/>
              </a:rPr>
              <a:t>Pin and Box Tooljoint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285720" y="3019007"/>
            <a:ext cx="3857652" cy="338554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1600" b="1" smtClean="0">
                <a:latin typeface="Times New Roman" pitchFamily="18" charset="0"/>
                <a:cs typeface="Times New Roman" pitchFamily="18" charset="0"/>
              </a:rPr>
              <a:t>Rotary Drillpipes are standartized by </a:t>
            </a:r>
            <a:r>
              <a:rPr lang="en-US" sz="1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API</a:t>
            </a:r>
            <a:endParaRPr lang="en-US" sz="1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285720" y="3558604"/>
            <a:ext cx="1571636" cy="584775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Outer Diameter</a:t>
            </a:r>
          </a:p>
          <a:p>
            <a:pPr algn="ctr"/>
            <a:r>
              <a:rPr lang="en-US" sz="1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Pipe Body</a:t>
            </a:r>
            <a:endParaRPr lang="en-US" sz="1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285720" y="4214817"/>
            <a:ext cx="1571636" cy="1815882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latin typeface="Times New Roman" pitchFamily="18" charset="0"/>
                <a:cs typeface="Times New Roman" pitchFamily="18" charset="0"/>
              </a:rPr>
              <a:t>5 ½“</a:t>
            </a:r>
          </a:p>
          <a:p>
            <a:pPr algn="ctr"/>
            <a:r>
              <a:rPr lang="en-US" sz="1600" b="1" smtClean="0">
                <a:latin typeface="Times New Roman" pitchFamily="18" charset="0"/>
                <a:cs typeface="Times New Roman" pitchFamily="18" charset="0"/>
              </a:rPr>
              <a:t>5“</a:t>
            </a:r>
          </a:p>
          <a:p>
            <a:pPr algn="ctr"/>
            <a:r>
              <a:rPr lang="en-US" sz="1600" b="1" smtClean="0">
                <a:latin typeface="Times New Roman" pitchFamily="18" charset="0"/>
                <a:cs typeface="Times New Roman" pitchFamily="18" charset="0"/>
              </a:rPr>
              <a:t>4 ½“</a:t>
            </a:r>
          </a:p>
          <a:p>
            <a:pPr algn="ctr"/>
            <a:r>
              <a:rPr lang="en-US" sz="1600" b="1" smtClean="0">
                <a:latin typeface="Times New Roman" pitchFamily="18" charset="0"/>
                <a:cs typeface="Times New Roman" pitchFamily="18" charset="0"/>
              </a:rPr>
              <a:t>4“</a:t>
            </a:r>
          </a:p>
          <a:p>
            <a:pPr algn="ctr"/>
            <a:r>
              <a:rPr lang="en-US" sz="1600" b="1" smtClean="0">
                <a:latin typeface="Times New Roman" pitchFamily="18" charset="0"/>
                <a:cs typeface="Times New Roman" pitchFamily="18" charset="0"/>
              </a:rPr>
              <a:t>3 ½“</a:t>
            </a:r>
          </a:p>
          <a:p>
            <a:pPr algn="ctr"/>
            <a:r>
              <a:rPr lang="en-US" sz="1600" b="1" smtClean="0">
                <a:latin typeface="Times New Roman" pitchFamily="18" charset="0"/>
                <a:cs typeface="Times New Roman" pitchFamily="18" charset="0"/>
              </a:rPr>
              <a:t>2 7/8“</a:t>
            </a:r>
          </a:p>
          <a:p>
            <a:pPr algn="ctr"/>
            <a:r>
              <a:rPr lang="en-US" sz="1600" b="1" smtClean="0">
                <a:latin typeface="Times New Roman" pitchFamily="18" charset="0"/>
                <a:cs typeface="Times New Roman" pitchFamily="18" charset="0"/>
              </a:rPr>
              <a:t>2 3/8“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285720" y="6162279"/>
            <a:ext cx="1571636" cy="338554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latin typeface="Times New Roman" pitchFamily="18" charset="0"/>
                <a:cs typeface="Times New Roman" pitchFamily="18" charset="0"/>
              </a:rPr>
              <a:t>1“ = 2,54 cm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2000232" y="3558604"/>
            <a:ext cx="1571636" cy="584775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Steel Grades of</a:t>
            </a:r>
          </a:p>
          <a:p>
            <a:pPr algn="ctr"/>
            <a:r>
              <a:rPr lang="en-US" sz="1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Pipe Body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2000232" y="4214817"/>
            <a:ext cx="1571636" cy="1077218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latin typeface="Times New Roman" pitchFamily="18" charset="0"/>
                <a:cs typeface="Times New Roman" pitchFamily="18" charset="0"/>
              </a:rPr>
              <a:t>E – 75</a:t>
            </a:r>
          </a:p>
          <a:p>
            <a:pPr algn="ctr"/>
            <a:r>
              <a:rPr lang="en-US" sz="1600" b="1" smtClean="0">
                <a:latin typeface="Times New Roman" pitchFamily="18" charset="0"/>
                <a:cs typeface="Times New Roman" pitchFamily="18" charset="0"/>
              </a:rPr>
              <a:t>X – 95</a:t>
            </a:r>
          </a:p>
          <a:p>
            <a:pPr algn="ctr"/>
            <a:r>
              <a:rPr lang="en-US" sz="1600" b="1" smtClean="0">
                <a:latin typeface="Times New Roman" pitchFamily="18" charset="0"/>
                <a:cs typeface="Times New Roman" pitchFamily="18" charset="0"/>
              </a:rPr>
              <a:t>G – 105</a:t>
            </a:r>
          </a:p>
          <a:p>
            <a:pPr algn="ctr"/>
            <a:r>
              <a:rPr lang="en-US" sz="1600" b="1" smtClean="0">
                <a:latin typeface="Times New Roman" pitchFamily="18" charset="0"/>
                <a:cs typeface="Times New Roman" pitchFamily="18" charset="0"/>
              </a:rPr>
              <a:t>S - 135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3714744" y="3571876"/>
            <a:ext cx="1714512" cy="584775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Nominal Weight of Pipe Body</a:t>
            </a:r>
          </a:p>
        </p:txBody>
      </p:sp>
      <p:sp>
        <p:nvSpPr>
          <p:cNvPr id="24" name="Šipka dolů 23"/>
          <p:cNvSpPr/>
          <p:nvPr/>
        </p:nvSpPr>
        <p:spPr>
          <a:xfrm>
            <a:off x="4357686" y="4286256"/>
            <a:ext cx="357190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ovéPole 24"/>
          <p:cNvSpPr txBox="1"/>
          <p:nvPr/>
        </p:nvSpPr>
        <p:spPr>
          <a:xfrm>
            <a:off x="2071670" y="5715016"/>
            <a:ext cx="5572164" cy="830997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1600" b="1" smtClean="0">
                <a:latin typeface="Times New Roman" pitchFamily="18" charset="0"/>
                <a:cs typeface="Times New Roman" pitchFamily="18" charset="0"/>
              </a:rPr>
              <a:t>Tool Joints Steel Grade: 120 000 psi (827,4 Mpa)</a:t>
            </a:r>
          </a:p>
          <a:p>
            <a:r>
              <a:rPr lang="en-US" sz="1600" b="1" smtClean="0">
                <a:latin typeface="Times New Roman" pitchFamily="18" charset="0"/>
                <a:cs typeface="Times New Roman" pitchFamily="18" charset="0"/>
              </a:rPr>
              <a:t>Thread Type: NC 50, NC 38</a:t>
            </a:r>
          </a:p>
          <a:p>
            <a:r>
              <a:rPr lang="en-US" sz="1600" b="1" smtClean="0">
                <a:latin typeface="Times New Roman" pitchFamily="18" charset="0"/>
                <a:cs typeface="Times New Roman" pitchFamily="18" charset="0"/>
              </a:rPr>
              <a:t>Friction welded with upset pipe body annealed and machined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3714744" y="4929198"/>
            <a:ext cx="1571636" cy="338554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latin typeface="Times New Roman" pitchFamily="18" charset="0"/>
                <a:cs typeface="Times New Roman" pitchFamily="18" charset="0"/>
              </a:rPr>
              <a:t>Wall Thickness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6715140" y="3786190"/>
            <a:ext cx="1714512" cy="338554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Pipe Lenght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6643702" y="4233454"/>
            <a:ext cx="1857388" cy="830997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latin typeface="Times New Roman" pitchFamily="18" charset="0"/>
                <a:cs typeface="Times New Roman" pitchFamily="18" charset="0"/>
              </a:rPr>
              <a:t>Range 1: 18 – 22 ft</a:t>
            </a:r>
          </a:p>
          <a:p>
            <a:pPr algn="ctr"/>
            <a:r>
              <a:rPr lang="en-US" sz="1600" b="1" smtClean="0">
                <a:latin typeface="Times New Roman" pitchFamily="18" charset="0"/>
                <a:cs typeface="Times New Roman" pitchFamily="18" charset="0"/>
              </a:rPr>
              <a:t>Range 2: 27 – 30 ft</a:t>
            </a:r>
          </a:p>
          <a:p>
            <a:pPr algn="ctr"/>
            <a:r>
              <a:rPr lang="en-US" sz="1600" b="1" smtClean="0">
                <a:latin typeface="Times New Roman" pitchFamily="18" charset="0"/>
                <a:cs typeface="Times New Roman" pitchFamily="18" charset="0"/>
              </a:rPr>
              <a:t>Range 3: 38 – 45 ft</a:t>
            </a:r>
          </a:p>
        </p:txBody>
      </p:sp>
      <p:sp>
        <p:nvSpPr>
          <p:cNvPr id="30" name="TextovéPole 29"/>
          <p:cNvSpPr txBox="1"/>
          <p:nvPr/>
        </p:nvSpPr>
        <p:spPr>
          <a:xfrm>
            <a:off x="6643702" y="5162148"/>
            <a:ext cx="1857388" cy="338554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latin typeface="Times New Roman" pitchFamily="18" charset="0"/>
                <a:cs typeface="Times New Roman" pitchFamily="18" charset="0"/>
              </a:rPr>
              <a:t>1 ft = 30,48 cm</a:t>
            </a:r>
          </a:p>
        </p:txBody>
      </p:sp>
      <p:pic>
        <p:nvPicPr>
          <p:cNvPr id="4" name="Picture 2" descr="C:\Users\Martin\Desktop\hlubinné vrtání\závit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928670"/>
            <a:ext cx="8609355" cy="530297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6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Martin\Desktop\souprava 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52618" cy="6858000"/>
          </a:xfrm>
          <a:prstGeom prst="rect">
            <a:avLst/>
          </a:prstGeom>
          <a:noFill/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7A8E-9BFF-4A13-A1CF-44BF9E2C868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2" descr="C:\Users\Martin\Desktop\hlubinné vrtání\vrtař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857232"/>
            <a:ext cx="3537396" cy="4071966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5572132" y="4929198"/>
            <a:ext cx="3214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objectives define hole/well construction</a:t>
            </a:r>
            <a:endParaRPr lang="en-US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42876" y="357166"/>
            <a:ext cx="4357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Fundamentals of  Drilling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85720" y="1071546"/>
            <a:ext cx="4071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mtClean="0">
                <a:latin typeface="Times New Roman" pitchFamily="18" charset="0"/>
                <a:cs typeface="Times New Roman" pitchFamily="18" charset="0"/>
              </a:rPr>
              <a:t>drilling means to 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make a hole </a:t>
            </a:r>
            <a:r>
              <a:rPr lang="en-US" sz="1600" b="1" smtClean="0">
                <a:latin typeface="Times New Roman" pitchFamily="18" charset="0"/>
                <a:cs typeface="Times New Roman" pitchFamily="18" charset="0"/>
              </a:rPr>
              <a:t>in order to get access to the earth´s subsurface</a:t>
            </a:r>
            <a:endParaRPr lang="en-US" sz="1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85786" y="2000240"/>
            <a:ext cx="278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Objectives may be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285720" y="2620874"/>
            <a:ext cx="38576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 gaining information about  the subsurface from sampling/testing/logging</a:t>
            </a:r>
          </a:p>
          <a:p>
            <a:r>
              <a:rPr lang="en-US" sz="1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=&gt; hole discarded</a:t>
            </a:r>
          </a:p>
          <a:p>
            <a:pPr>
              <a:buFont typeface="Arial" pitchFamily="34" charset="0"/>
              <a:buChar char="•"/>
            </a:pPr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 production/injection of fluids/gases </a:t>
            </a:r>
          </a:p>
          <a:p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   (oil/gas/water)</a:t>
            </a:r>
          </a:p>
          <a:p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=&gt; hole completed into well</a:t>
            </a:r>
          </a:p>
          <a:p>
            <a:pPr>
              <a:buFont typeface="Arial" pitchFamily="34" charset="0"/>
              <a:buChar char="•"/>
            </a:pPr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 monitoring of subsurface properties</a:t>
            </a:r>
          </a:p>
          <a:p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  (aquifer preassure, stress state, etc.)</a:t>
            </a:r>
          </a:p>
          <a:p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=&gt; hole completed into well</a:t>
            </a:r>
            <a:endParaRPr lang="en-US" sz="16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Martin\Desktop\souprava 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7A8E-9BFF-4A13-A1CF-44BF9E2C868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extovéPole 5"/>
          <p:cNvSpPr txBox="1"/>
          <p:nvPr/>
        </p:nvSpPr>
        <p:spPr>
          <a:xfrm>
            <a:off x="0" y="714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Drill Pipe Problems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28596" y="785794"/>
            <a:ext cx="5786478" cy="338554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1600" b="1" smtClean="0">
                <a:latin typeface="Times New Roman" pitchFamily="18" charset="0"/>
                <a:cs typeface="Times New Roman" pitchFamily="18" charset="0"/>
              </a:rPr>
              <a:t>Drill pipe is the most stressed component of rotary equipment!!!</a:t>
            </a:r>
          </a:p>
        </p:txBody>
      </p:sp>
      <p:pic>
        <p:nvPicPr>
          <p:cNvPr id="4" name="Picture 2" descr="C:\Users\Martin\Desktop\hlubinné vrtání\urvané pažni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000240"/>
            <a:ext cx="4018803" cy="4214842"/>
          </a:xfrm>
          <a:prstGeom prst="rect">
            <a:avLst/>
          </a:prstGeom>
          <a:noFill/>
        </p:spPr>
      </p:pic>
      <p:pic>
        <p:nvPicPr>
          <p:cNvPr id="1027" name="Picture 3" descr="C:\Users\Martin\Desktop\hlubinné vrtání\tlak_pažnic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357562"/>
            <a:ext cx="2367369" cy="2286016"/>
          </a:xfrm>
          <a:prstGeom prst="rect">
            <a:avLst/>
          </a:prstGeom>
          <a:noFill/>
        </p:spPr>
      </p:pic>
      <p:pic>
        <p:nvPicPr>
          <p:cNvPr id="1028" name="Picture 4" descr="C:\Users\Martin\Desktop\hlubinné vrtání\zohnuté pažnic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15207" y="1214446"/>
            <a:ext cx="1548918" cy="5214950"/>
          </a:xfrm>
          <a:prstGeom prst="rect">
            <a:avLst/>
          </a:prstGeom>
          <a:noFill/>
        </p:spPr>
      </p:pic>
      <p:sp>
        <p:nvSpPr>
          <p:cNvPr id="11" name="TextovéPole 10"/>
          <p:cNvSpPr txBox="1"/>
          <p:nvPr/>
        </p:nvSpPr>
        <p:spPr>
          <a:xfrm>
            <a:off x="428596" y="1571612"/>
            <a:ext cx="1214446" cy="338554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latin typeface="Times New Roman" pitchFamily="18" charset="0"/>
                <a:cs typeface="Times New Roman" pitchFamily="18" charset="0"/>
              </a:rPr>
              <a:t>Tension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3000364" y="1571612"/>
            <a:ext cx="1214446" cy="338554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latin typeface="Times New Roman" pitchFamily="18" charset="0"/>
                <a:cs typeface="Times New Roman" pitchFamily="18" charset="0"/>
              </a:rPr>
              <a:t>Torque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4929190" y="2629911"/>
            <a:ext cx="1785950" cy="584775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latin typeface="Times New Roman" pitchFamily="18" charset="0"/>
                <a:cs typeface="Times New Roman" pitchFamily="18" charset="0"/>
              </a:rPr>
              <a:t>Burst</a:t>
            </a:r>
          </a:p>
          <a:p>
            <a:pPr algn="ctr"/>
            <a:r>
              <a:rPr lang="en-US" sz="1600" b="1" smtClean="0">
                <a:latin typeface="Times New Roman" pitchFamily="18" charset="0"/>
                <a:cs typeface="Times New Roman" pitchFamily="18" charset="0"/>
              </a:rPr>
              <a:t>(Inside Pressure)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7072330" y="804430"/>
            <a:ext cx="1785950" cy="338554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latin typeface="Times New Roman" pitchFamily="18" charset="0"/>
                <a:cs typeface="Times New Roman" pitchFamily="18" charset="0"/>
              </a:rPr>
              <a:t>Reversal Stresses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7715272" y="5305024"/>
            <a:ext cx="1000132" cy="338554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latin typeface="Times New Roman" pitchFamily="18" charset="0"/>
                <a:cs typeface="Times New Roman" pitchFamily="18" charset="0"/>
              </a:rPr>
              <a:t>Fratigue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7072330" y="214290"/>
            <a:ext cx="1785950" cy="584775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latin typeface="Times New Roman" pitchFamily="18" charset="0"/>
                <a:cs typeface="Times New Roman" pitchFamily="18" charset="0"/>
              </a:rPr>
              <a:t>Bending</a:t>
            </a:r>
          </a:p>
          <a:p>
            <a:pPr algn="ctr"/>
            <a:r>
              <a:rPr lang="en-US" sz="1600" b="1" smtClean="0">
                <a:latin typeface="Times New Roman" pitchFamily="18" charset="0"/>
                <a:cs typeface="Times New Roman" pitchFamily="18" charset="0"/>
              </a:rPr>
              <a:t>(While Rotation)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Martin\Desktop\souprava 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7A8E-9BFF-4A13-A1CF-44BF9E2C868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TextovéPole 5"/>
          <p:cNvSpPr txBox="1"/>
          <p:nvPr/>
        </p:nvSpPr>
        <p:spPr>
          <a:xfrm>
            <a:off x="0" y="714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Putting Weight on Bit by Drill Collars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Martin\Desktop\hlubinné vrtání\kurvení vrtu 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642918"/>
            <a:ext cx="1643074" cy="5576152"/>
          </a:xfrm>
          <a:prstGeom prst="rect">
            <a:avLst/>
          </a:prstGeom>
          <a:noFill/>
        </p:spPr>
      </p:pic>
      <p:pic>
        <p:nvPicPr>
          <p:cNvPr id="1027" name="Picture 3" descr="C:\Users\Martin\Desktop\hlubinné vrtání\kurvení vrtu I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642918"/>
            <a:ext cx="5936200" cy="5495939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571472" y="6357958"/>
            <a:ext cx="4500594" cy="338554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1600" b="1" smtClean="0">
                <a:latin typeface="Times New Roman" pitchFamily="18" charset="0"/>
                <a:cs typeface="Times New Roman" pitchFamily="18" charset="0"/>
              </a:rPr>
              <a:t>Buckling of Drillpipe under Compressional Load!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Martin\Desktop\souprava 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7A8E-9BFF-4A13-A1CF-44BF9E2C868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ovéPole 5"/>
          <p:cNvSpPr txBox="1"/>
          <p:nvPr/>
        </p:nvSpPr>
        <p:spPr>
          <a:xfrm>
            <a:off x="0" y="7141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Typical Examples for Stabilized </a:t>
            </a:r>
          </a:p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Bottom Hole Assemblies (BHA)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Martin\Desktop\hlubinné vrtání\BHA 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6674" y="857232"/>
            <a:ext cx="2476500" cy="5762625"/>
          </a:xfrm>
          <a:prstGeom prst="rect">
            <a:avLst/>
          </a:prstGeom>
          <a:noFill/>
        </p:spPr>
      </p:pic>
      <p:pic>
        <p:nvPicPr>
          <p:cNvPr id="1027" name="Picture 3" descr="C:\Users\Martin\Desktop\hlubinné vrtání\BHA I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857232"/>
            <a:ext cx="1726074" cy="5715040"/>
          </a:xfrm>
          <a:prstGeom prst="rect">
            <a:avLst/>
          </a:prstGeom>
          <a:noFill/>
        </p:spPr>
      </p:pic>
      <p:pic>
        <p:nvPicPr>
          <p:cNvPr id="1028" name="Picture 4" descr="C:\Users\Martin\Desktop\hlubinné vrtání\BHA II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1142984"/>
            <a:ext cx="3667125" cy="2200275"/>
          </a:xfrm>
          <a:prstGeom prst="rect">
            <a:avLst/>
          </a:prstGeom>
          <a:noFill/>
        </p:spPr>
      </p:pic>
      <p:pic>
        <p:nvPicPr>
          <p:cNvPr id="10" name="Picture 4" descr="C:\Users\Martin\Desktop\hlubinné vrtání\stabilizátor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4876" y="3571876"/>
            <a:ext cx="4077963" cy="266702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Martin\Desktop\souprava 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7A8E-9BFF-4A13-A1CF-44BF9E2C868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extovéPole 5"/>
          <p:cNvSpPr txBox="1"/>
          <p:nvPr/>
        </p:nvSpPr>
        <p:spPr>
          <a:xfrm>
            <a:off x="0" y="714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Drilling Fluid – Why it´s Called 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MUD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Martin\Desktop\hlubinné vrtání\schema mu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571480"/>
            <a:ext cx="5357850" cy="6130689"/>
          </a:xfrm>
          <a:prstGeom prst="rect">
            <a:avLst/>
          </a:prstGeom>
          <a:noFill/>
        </p:spPr>
      </p:pic>
      <p:pic>
        <p:nvPicPr>
          <p:cNvPr id="3075" name="Picture 3" descr="C:\Users\Martin\Desktop\hlubinné vrtání\mud_schem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1000108"/>
            <a:ext cx="8028864" cy="5170048"/>
          </a:xfrm>
          <a:prstGeom prst="rect">
            <a:avLst/>
          </a:prstGeom>
          <a:noFill/>
        </p:spPr>
      </p:pic>
      <p:pic>
        <p:nvPicPr>
          <p:cNvPr id="3077" name="Picture 5" descr="C:\Users\Martin\Desktop\hlubinné vrtání\mud_kontejner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750" y="1071563"/>
            <a:ext cx="6286500" cy="4714875"/>
          </a:xfrm>
          <a:prstGeom prst="rect">
            <a:avLst/>
          </a:prstGeom>
          <a:noFill/>
        </p:spPr>
      </p:pic>
      <p:pic>
        <p:nvPicPr>
          <p:cNvPr id="11" name="Picture 4" descr="C:\Users\Martin\Desktop\hlubinné vrtání\mud_přícho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0298" y="571480"/>
            <a:ext cx="4186991" cy="601981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Martin\Desktop\souprava 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7A8E-9BFF-4A13-A1CF-44BF9E2C868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extovéPole 5"/>
          <p:cNvSpPr txBox="1"/>
          <p:nvPr/>
        </p:nvSpPr>
        <p:spPr>
          <a:xfrm>
            <a:off x="0" y="714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Drilling Mud – A Multipurpose Fluid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000232" y="857232"/>
            <a:ext cx="5214974" cy="4893647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Major Functions:</a:t>
            </a:r>
          </a:p>
          <a:p>
            <a:pPr algn="just">
              <a:buFont typeface="Arial" pitchFamily="34" charset="0"/>
              <a:buChar char="•"/>
            </a:pP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Bottomhole Cleaning</a:t>
            </a:r>
          </a:p>
          <a:p>
            <a:pPr algn="just">
              <a:buFont typeface="Arial" pitchFamily="34" charset="0"/>
              <a:buChar char="•"/>
            </a:pP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Cuttings Transport</a:t>
            </a:r>
          </a:p>
          <a:p>
            <a:pPr algn="just">
              <a:buFont typeface="Arial" pitchFamily="34" charset="0"/>
              <a:buChar char="•"/>
            </a:pP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Borehole Wall Support</a:t>
            </a:r>
          </a:p>
          <a:p>
            <a:pPr algn="just">
              <a:buFont typeface="Arial" pitchFamily="34" charset="0"/>
              <a:buChar char="•"/>
            </a:pP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Balancing Formation Pressure</a:t>
            </a:r>
          </a:p>
          <a:p>
            <a:pPr algn="just">
              <a:buFont typeface="Arial" pitchFamily="34" charset="0"/>
              <a:buChar char="•"/>
            </a:pP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Cooling the Bit</a:t>
            </a:r>
          </a:p>
          <a:p>
            <a:pPr algn="just">
              <a:buFont typeface="Arial" pitchFamily="34" charset="0"/>
              <a:buChar char="•"/>
            </a:pP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Hydraulic Power Transmission</a:t>
            </a:r>
          </a:p>
          <a:p>
            <a:pPr algn="just">
              <a:buFont typeface="Arial" pitchFamily="34" charset="0"/>
              <a:buChar char="•"/>
            </a:pP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Data transmission (MWD)</a:t>
            </a:r>
          </a:p>
          <a:p>
            <a:pPr algn="just">
              <a:buFont typeface="Arial" pitchFamily="34" charset="0"/>
              <a:buChar char="•"/>
            </a:pP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Reducing Friction</a:t>
            </a:r>
          </a:p>
          <a:p>
            <a:pPr algn="just">
              <a:buFont typeface="Arial" pitchFamily="34" charset="0"/>
              <a:buChar char="•"/>
            </a:pP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Corrosion Protection</a:t>
            </a:r>
          </a:p>
          <a:p>
            <a:pPr algn="just">
              <a:buFont typeface="Arial" pitchFamily="34" charset="0"/>
              <a:buChar char="•"/>
            </a:pP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Scientific Information Carrier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Martin\Desktop\souprava 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7A8E-9BFF-4A13-A1CF-44BF9E2C868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TextovéPole 6"/>
          <p:cNvSpPr txBox="1"/>
          <p:nvPr/>
        </p:nvSpPr>
        <p:spPr>
          <a:xfrm>
            <a:off x="0" y="714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Drilling Fluid Circulating Pumps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Martin\Desktop\hlubinné vrtání\pump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3" y="1357298"/>
            <a:ext cx="4714908" cy="3576562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5072066" y="1303083"/>
            <a:ext cx="3786214" cy="2554545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just"/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Typical Operating Parameters:</a:t>
            </a:r>
          </a:p>
          <a:p>
            <a:pPr algn="just"/>
            <a:endParaRPr lang="en-US" sz="2000" b="1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max pressure: 35 Mpa</a:t>
            </a:r>
          </a:p>
          <a:p>
            <a:pPr algn="just"/>
            <a:endParaRPr lang="en-US" sz="2000" b="1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17 ½“ = 3 500 l/min</a:t>
            </a:r>
          </a:p>
          <a:p>
            <a:pPr algn="just"/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12 ¼“ = 2 500 l/min</a:t>
            </a:r>
          </a:p>
          <a:p>
            <a:pPr algn="just"/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8 ½“ = 1 500 l/min</a:t>
            </a:r>
          </a:p>
          <a:p>
            <a:pPr algn="just"/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6“ = 600 l/min 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5072066" y="4155238"/>
            <a:ext cx="3786214" cy="1631216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just"/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heavyweight rigs =&gt;</a:t>
            </a:r>
          </a:p>
          <a:p>
            <a:pPr algn="just"/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	           2 pumps 1 200kW</a:t>
            </a:r>
          </a:p>
          <a:p>
            <a:pPr algn="just"/>
            <a:endParaRPr lang="en-US" sz="2000" b="1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lightweight rigs =&gt; </a:t>
            </a:r>
          </a:p>
          <a:p>
            <a:pPr algn="just"/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	             2 pumps 600 kW</a:t>
            </a:r>
          </a:p>
        </p:txBody>
      </p:sp>
      <p:pic>
        <p:nvPicPr>
          <p:cNvPr id="3075" name="Picture 3" descr="C:\Users\Martin\Desktop\hlubinné vrtání\triplex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1857364"/>
            <a:ext cx="6010275" cy="421957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Martin\Desktop\souprava 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7A8E-9BFF-4A13-A1CF-44BF9E2C868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extovéPole 5"/>
          <p:cNvSpPr txBox="1"/>
          <p:nvPr/>
        </p:nvSpPr>
        <p:spPr>
          <a:xfrm>
            <a:off x="0" y="714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Principal Functions of a Rotary Drilling Rig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Martin\Desktop\hlubinné vrtání\systém rotačního vrtání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785794"/>
            <a:ext cx="8292932" cy="550072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Martin\Desktop\souprava 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7A8E-9BFF-4A13-A1CF-44BF9E2C868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TextovéPole 5"/>
          <p:cNvSpPr txBox="1"/>
          <p:nvPr/>
        </p:nvSpPr>
        <p:spPr>
          <a:xfrm>
            <a:off x="0" y="714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Main Components of the Hoisting System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Martin\Desktop\hlubinné vrtání\la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158823"/>
            <a:ext cx="8429684" cy="491860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Martin\Desktop\souprava 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7A8E-9BFF-4A13-A1CF-44BF9E2C868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TextovéPole 5"/>
          <p:cNvSpPr txBox="1"/>
          <p:nvPr/>
        </p:nvSpPr>
        <p:spPr>
          <a:xfrm>
            <a:off x="0" y="714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Schematic of a Rotary Rig´s Block and Tackle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Martin\Desktop\hlubinné vrtání\lana 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928670"/>
            <a:ext cx="8501122" cy="518607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Martin\Desktop\souprava 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7A8E-9BFF-4A13-A1CF-44BF9E2C868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TextovéPole 5"/>
          <p:cNvSpPr txBox="1"/>
          <p:nvPr/>
        </p:nvSpPr>
        <p:spPr>
          <a:xfrm>
            <a:off x="0" y="714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Hoisting System of Drilling Rigs – Hoisting Tower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C:\Users\Martin\Desktop\hlubinné vrtání\derric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1214422"/>
            <a:ext cx="3305189" cy="5077868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6072198" y="785794"/>
            <a:ext cx="1214446" cy="338554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latin typeface="Times New Roman" pitchFamily="18" charset="0"/>
                <a:cs typeface="Times New Roman" pitchFamily="18" charset="0"/>
              </a:rPr>
              <a:t>Derrick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500034" y="1928802"/>
            <a:ext cx="4071966" cy="3416320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Structural tower assembled/</a:t>
            </a:r>
          </a:p>
          <a:p>
            <a:pPr algn="just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dismantled piece by piece</a:t>
            </a:r>
          </a:p>
          <a:p>
            <a:pPr algn="just"/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Assembling/</a:t>
            </a:r>
          </a:p>
          <a:p>
            <a:pPr algn="just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dismantling is time consuming</a:t>
            </a:r>
          </a:p>
          <a:p>
            <a:pPr algn="just"/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Used mainly offshore</a:t>
            </a:r>
          </a:p>
          <a:p>
            <a:pPr algn="just"/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Square shaped rig floor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Martin\Desktop\souprava 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7A8E-9BFF-4A13-A1CF-44BF9E2C868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2" name="TextovéPole 11"/>
          <p:cNvSpPr txBox="1"/>
          <p:nvPr/>
        </p:nvSpPr>
        <p:spPr>
          <a:xfrm>
            <a:off x="0" y="71414"/>
            <a:ext cx="5072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Fields of Drilling Applications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142844" y="928670"/>
            <a:ext cx="45005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mtClean="0">
                <a:latin typeface="Times New Roman" pitchFamily="18" charset="0"/>
                <a:cs typeface="Times New Roman" pitchFamily="18" charset="0"/>
              </a:rPr>
              <a:t>Exploration/Production of Natural Resources</a:t>
            </a:r>
          </a:p>
          <a:p>
            <a:r>
              <a:rPr lang="en-US" sz="1600" b="1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Oil and Gas</a:t>
            </a:r>
          </a:p>
          <a:p>
            <a:r>
              <a:rPr lang="en-US" sz="1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- Water</a:t>
            </a:r>
          </a:p>
          <a:p>
            <a:r>
              <a:rPr lang="en-US" sz="1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- Geothermal Energy</a:t>
            </a:r>
            <a:endParaRPr lang="en-US" sz="16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C:\Users\Martin\Desktop\hlubinné vrtání\vrtná souprav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1500174"/>
            <a:ext cx="5352474" cy="3429024"/>
          </a:xfrm>
          <a:prstGeom prst="rect">
            <a:avLst/>
          </a:prstGeom>
          <a:noFill/>
        </p:spPr>
      </p:pic>
      <p:sp>
        <p:nvSpPr>
          <p:cNvPr id="15" name="TextovéPole 14"/>
          <p:cNvSpPr txBox="1"/>
          <p:nvPr/>
        </p:nvSpPr>
        <p:spPr>
          <a:xfrm>
            <a:off x="142844" y="2285992"/>
            <a:ext cx="3714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mtClean="0">
                <a:latin typeface="Times New Roman" pitchFamily="18" charset="0"/>
                <a:cs typeface="Times New Roman" pitchFamily="18" charset="0"/>
              </a:rPr>
              <a:t>Site Investigation</a:t>
            </a:r>
          </a:p>
          <a:p>
            <a:r>
              <a:rPr lang="en-US" sz="1600" b="1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Scientific</a:t>
            </a:r>
          </a:p>
          <a:p>
            <a:r>
              <a:rPr lang="en-US" sz="1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- Foundation/Construction</a:t>
            </a:r>
          </a:p>
          <a:p>
            <a:r>
              <a:rPr lang="en-US" sz="1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- Environmental</a:t>
            </a:r>
            <a:endParaRPr lang="en-US" sz="16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3" descr="C:\Users\Martin\Desktop\hlubinné vrtání\průzku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1285860"/>
            <a:ext cx="5352422" cy="5072098"/>
          </a:xfrm>
          <a:prstGeom prst="rect">
            <a:avLst/>
          </a:prstGeom>
          <a:noFill/>
        </p:spPr>
      </p:pic>
      <p:sp>
        <p:nvSpPr>
          <p:cNvPr id="17" name="TextovéPole 16"/>
          <p:cNvSpPr txBox="1"/>
          <p:nvPr/>
        </p:nvSpPr>
        <p:spPr>
          <a:xfrm>
            <a:off x="142844" y="3571876"/>
            <a:ext cx="2286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mtClean="0">
                <a:latin typeface="Times New Roman" pitchFamily="18" charset="0"/>
                <a:cs typeface="Times New Roman" pitchFamily="18" charset="0"/>
              </a:rPr>
              <a:t>Mining Exploration</a:t>
            </a:r>
          </a:p>
        </p:txBody>
      </p:sp>
      <p:pic>
        <p:nvPicPr>
          <p:cNvPr id="18" name="Picture 4" descr="C:\Users\Martin\Desktop\hlubinné vrtání\jádr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3214686"/>
            <a:ext cx="5631327" cy="3143272"/>
          </a:xfrm>
          <a:prstGeom prst="rect">
            <a:avLst/>
          </a:prstGeom>
          <a:noFill/>
        </p:spPr>
      </p:pic>
      <p:sp>
        <p:nvSpPr>
          <p:cNvPr id="19" name="TextovéPole 18"/>
          <p:cNvSpPr txBox="1"/>
          <p:nvPr/>
        </p:nvSpPr>
        <p:spPr>
          <a:xfrm>
            <a:off x="142844" y="4344423"/>
            <a:ext cx="228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mtClean="0">
                <a:latin typeface="Times New Roman" pitchFamily="18" charset="0"/>
                <a:cs typeface="Times New Roman" pitchFamily="18" charset="0"/>
              </a:rPr>
              <a:t>Blast Hole/Seismic</a:t>
            </a:r>
          </a:p>
          <a:p>
            <a:r>
              <a:rPr lang="en-US" sz="1600" b="1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Quarry</a:t>
            </a:r>
            <a:endParaRPr lang="en-US" sz="16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Martin\Desktop\hlubinné vrtání\blast hol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2066" y="2643182"/>
            <a:ext cx="3286125" cy="27146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1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Martin\Desktop\souprava 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7A8E-9BFF-4A13-A1CF-44BF9E2C868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TextovéPole 5"/>
          <p:cNvSpPr txBox="1"/>
          <p:nvPr/>
        </p:nvSpPr>
        <p:spPr>
          <a:xfrm>
            <a:off x="0" y="714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Hoisting System of Drilling Rigs – Hoisting Tower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Martin\Desktop\hlubinné vrtání\vrtný stožá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1214422"/>
            <a:ext cx="3368373" cy="5072098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6072198" y="785794"/>
            <a:ext cx="1214446" cy="338554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latin typeface="Times New Roman" pitchFamily="18" charset="0"/>
                <a:cs typeface="Times New Roman" pitchFamily="18" charset="0"/>
              </a:rPr>
              <a:t>Mast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500034" y="1928802"/>
            <a:ext cx="4071966" cy="3416320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A-shaped structure which can be pulled or lowered to a upright position by the drawworks without completely assembling or disassembling</a:t>
            </a:r>
          </a:p>
          <a:p>
            <a:pPr algn="just"/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Good mobility</a:t>
            </a:r>
          </a:p>
          <a:p>
            <a:pPr algn="just"/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Used mainly with onshore rigs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 animBg="1"/>
      <p:bldP spid="10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Martin\Desktop\souprava 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7A8E-9BFF-4A13-A1CF-44BF9E2C868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TextovéPole 5"/>
          <p:cNvSpPr txBox="1"/>
          <p:nvPr/>
        </p:nvSpPr>
        <p:spPr>
          <a:xfrm>
            <a:off x="0" y="714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Rotary Rig Drawworks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57158" y="714356"/>
            <a:ext cx="3571900" cy="2554545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just"/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Advantages of Gear Driven Drawworks:</a:t>
            </a:r>
          </a:p>
          <a:p>
            <a:pPr algn="just"/>
            <a:endParaRPr lang="en-US" sz="200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high performance</a:t>
            </a:r>
          </a:p>
          <a:p>
            <a:pPr algn="just">
              <a:buFont typeface="Arial" pitchFamily="34" charset="0"/>
              <a:buChar char="•"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high availability</a:t>
            </a:r>
          </a:p>
          <a:p>
            <a:pPr algn="just">
              <a:buFont typeface="Arial" pitchFamily="34" charset="0"/>
              <a:buChar char="•"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less noise</a:t>
            </a:r>
          </a:p>
          <a:p>
            <a:pPr algn="just">
              <a:buFont typeface="Arial" pitchFamily="34" charset="0"/>
              <a:buChar char="•"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less vibration</a:t>
            </a:r>
          </a:p>
          <a:p>
            <a:pPr algn="just">
              <a:buFont typeface="Arial" pitchFamily="34" charset="0"/>
              <a:buChar char="•"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increased safety</a:t>
            </a:r>
          </a:p>
        </p:txBody>
      </p:sp>
      <p:pic>
        <p:nvPicPr>
          <p:cNvPr id="9218" name="Picture 2" descr="C:\Users\Martin\Desktop\hlubinné vrtání\vrátek_zakapotovan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857232"/>
            <a:ext cx="4581525" cy="2686050"/>
          </a:xfrm>
          <a:prstGeom prst="rect">
            <a:avLst/>
          </a:prstGeom>
          <a:noFill/>
        </p:spPr>
      </p:pic>
      <p:pic>
        <p:nvPicPr>
          <p:cNvPr id="9219" name="Picture 3" descr="C:\Users\Martin\Desktop\hlubinné vrtání\vrátek_vykuchaný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56" y="3643314"/>
            <a:ext cx="4648200" cy="27241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Martin\Desktop\souprava 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7A8E-9BFF-4A13-A1CF-44BF9E2C868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TextovéPole 5"/>
          <p:cNvSpPr txBox="1"/>
          <p:nvPr/>
        </p:nvSpPr>
        <p:spPr>
          <a:xfrm>
            <a:off x="0" y="714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Rotating the Drillstring with a Rotary Table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Martin\Desktop\hlubinné vrtání\rotary table 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571480"/>
            <a:ext cx="1714512" cy="5743615"/>
          </a:xfrm>
          <a:prstGeom prst="rect">
            <a:avLst/>
          </a:prstGeom>
          <a:noFill/>
        </p:spPr>
      </p:pic>
      <p:pic>
        <p:nvPicPr>
          <p:cNvPr id="1027" name="Picture 3" descr="C:\Users\Martin\Desktop\hlubinné vrtání\rotary table I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1670" y="642918"/>
            <a:ext cx="2428892" cy="5581545"/>
          </a:xfrm>
          <a:prstGeom prst="rect">
            <a:avLst/>
          </a:prstGeom>
          <a:noFill/>
        </p:spPr>
      </p:pic>
      <p:pic>
        <p:nvPicPr>
          <p:cNvPr id="1029" name="Picture 5" descr="C:\Users\Martin\Desktop\hlubinné vrtání\rotary table II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642918"/>
            <a:ext cx="4229100" cy="3143250"/>
          </a:xfrm>
          <a:prstGeom prst="rect">
            <a:avLst/>
          </a:prstGeom>
          <a:noFill/>
        </p:spPr>
      </p:pic>
      <p:pic>
        <p:nvPicPr>
          <p:cNvPr id="1030" name="Picture 6" descr="C:\Users\Martin\Desktop\hlubinné vrtání\rotary table IV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86380" y="2285992"/>
            <a:ext cx="2781300" cy="43148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Martin\Desktop\souprava 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7A8E-9BFF-4A13-A1CF-44BF9E2C868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7" name="TextovéPole 6"/>
          <p:cNvSpPr txBox="1"/>
          <p:nvPr/>
        </p:nvSpPr>
        <p:spPr>
          <a:xfrm>
            <a:off x="0" y="714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Rotating the Drillstring with a Top Drive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Martin\Desktop\hlubinné vrtání\top driv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857364"/>
            <a:ext cx="3038475" cy="4191000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214282" y="642918"/>
            <a:ext cx="4857784" cy="1015663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just"/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TOP DRIVE </a:t>
            </a: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means a </a:t>
            </a:r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Power Swivel</a:t>
            </a: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 which directly turns the drillstring without need for a kelly and rotary table</a:t>
            </a:r>
            <a:endParaRPr lang="en-US" sz="20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571868" y="1857364"/>
            <a:ext cx="4857784" cy="3170099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just"/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Advantages of a Top Drive Systém: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 drill string can be pulled out while rotating and circulating → Back Reaming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 can be reconnected to the drill string at any mast height during tripping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 drilling with 3-joint stands of drill pipe is possible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 with hydraulic driven power swivel static torque can be applied for much longer time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3571868" y="5199419"/>
            <a:ext cx="4857784" cy="707886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just"/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Save time!!!</a:t>
            </a:r>
          </a:p>
          <a:p>
            <a:pPr algn="just"/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Safer and easier operation!!!</a:t>
            </a:r>
          </a:p>
        </p:txBody>
      </p:sp>
      <p:pic>
        <p:nvPicPr>
          <p:cNvPr id="2051" name="Picture 3" descr="C:\Users\Martin\Desktop\hlubinné vrtání\top drive 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1071546"/>
            <a:ext cx="3810015" cy="515984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Martin\Desktop\souprava 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7A8E-9BFF-4A13-A1CF-44BF9E2C868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TextovéPole 5"/>
          <p:cNvSpPr txBox="1"/>
          <p:nvPr/>
        </p:nvSpPr>
        <p:spPr>
          <a:xfrm>
            <a:off x="0" y="714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Drilling Rig – LOC 400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Martin\Desktop\vrtný průzkum a hlubinné vrtání\LOC 400_schéma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24744"/>
            <a:ext cx="8950999" cy="4536504"/>
          </a:xfrm>
          <a:prstGeom prst="rect">
            <a:avLst/>
          </a:prstGeom>
          <a:noFill/>
        </p:spPr>
      </p:pic>
      <p:pic>
        <p:nvPicPr>
          <p:cNvPr id="5" name="Picture 2" descr="C:\Users\Martin\Desktop\FOTO\FF43777 adjuste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620688"/>
            <a:ext cx="7929165" cy="592923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Martin\Desktop\souprava 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7A8E-9BFF-4A13-A1CF-44BF9E2C868B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7" name="Animation13mrt09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07504" y="692696"/>
            <a:ext cx="8856984" cy="498205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Martin\Desktop\souprava 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7A8E-9BFF-4A13-A1CF-44BF9E2C868B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7" name="LOC400 Werkendam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683568" y="332656"/>
            <a:ext cx="7650849" cy="612068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Martin\Desktop\souprava 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7A8E-9BFF-4A13-A1CF-44BF9E2C868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7" name="TextovéPole 6"/>
          <p:cNvSpPr txBox="1"/>
          <p:nvPr/>
        </p:nvSpPr>
        <p:spPr>
          <a:xfrm>
            <a:off x="0" y="714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Classification of Drilling Rigs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42844" y="785794"/>
            <a:ext cx="4071966" cy="1631216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just"/>
            <a:r>
              <a:rPr lang="en-US" sz="2000" b="1" u="sng" smtClean="0">
                <a:latin typeface="Times New Roman" pitchFamily="18" charset="0"/>
                <a:cs typeface="Times New Roman" pitchFamily="18" charset="0"/>
              </a:rPr>
              <a:t>Classification by Depth Rating: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 lightweight rigs: 1 500 – 2 000 m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 intermediate rigs: 3 500 m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 heavyweight rigs: 6 000 m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 ultraheavy rigs: 8 000 – 10 000 m</a:t>
            </a:r>
            <a:endParaRPr lang="en-US" sz="2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072066" y="1918636"/>
            <a:ext cx="3714776" cy="1938992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just"/>
            <a:r>
              <a:rPr lang="en-US" sz="2000" b="1" u="sng" smtClean="0">
                <a:latin typeface="Times New Roman" pitchFamily="18" charset="0"/>
                <a:cs typeface="Times New Roman" pitchFamily="18" charset="0"/>
              </a:rPr>
              <a:t>Classification by Horsepower:</a:t>
            </a:r>
          </a:p>
          <a:p>
            <a:pPr algn="just"/>
            <a:endParaRPr lang="en-US" sz="2000" b="1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Rule of Thumb:</a:t>
            </a:r>
          </a:p>
          <a:p>
            <a:pPr algn="just"/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every 100 ft (30,5 m) of borehole requires 10 HP (7,5 kW) at drawworks</a:t>
            </a:r>
            <a:endParaRPr lang="en-US" sz="2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42844" y="3786190"/>
            <a:ext cx="4643470" cy="1323439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lightweight rigs : 650 HP (484,7 kW)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intermediate rigs : 1 300 HP (969,4 kW)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heavyweight rigs : 2 000 HP (1491 kW)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ultraheavy rigs : 3 000 HP (2 237 kW)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Martin\Desktop\souprava 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7A8E-9BFF-4A13-A1CF-44BF9E2C868B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7" name="TextovéPole 6"/>
          <p:cNvSpPr txBox="1"/>
          <p:nvPr/>
        </p:nvSpPr>
        <p:spPr>
          <a:xfrm>
            <a:off x="0" y="714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Typical Rig Organization Scheme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Martin\Desktop\hlubinné vrtání\struktura drilling co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2234" y="857232"/>
            <a:ext cx="8241298" cy="53578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Martin\Desktop\souprava 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7A8E-9BFF-4A13-A1CF-44BF9E2C868B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7" name="TextovéPole 6"/>
          <p:cNvSpPr txBox="1"/>
          <p:nvPr/>
        </p:nvSpPr>
        <p:spPr>
          <a:xfrm>
            <a:off x="0" y="714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Drilling Contracts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Martin\Desktop\hlubinné vrtání\kontrakt 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714356"/>
            <a:ext cx="8686784" cy="1280314"/>
          </a:xfrm>
          <a:prstGeom prst="rect">
            <a:avLst/>
          </a:prstGeom>
          <a:noFill/>
        </p:spPr>
      </p:pic>
      <p:pic>
        <p:nvPicPr>
          <p:cNvPr id="5123" name="Picture 3" descr="C:\Users\Martin\Desktop\hlubinné vrtání\kontrakt I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143116"/>
            <a:ext cx="8643998" cy="1222160"/>
          </a:xfrm>
          <a:prstGeom prst="rect">
            <a:avLst/>
          </a:prstGeom>
          <a:noFill/>
        </p:spPr>
      </p:pic>
      <p:pic>
        <p:nvPicPr>
          <p:cNvPr id="5124" name="Picture 4" descr="C:\Users\Martin\Desktop\hlubinné vrtání\kontrakt II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3500438"/>
            <a:ext cx="8643998" cy="658097"/>
          </a:xfrm>
          <a:prstGeom prst="rect">
            <a:avLst/>
          </a:prstGeom>
          <a:noFill/>
        </p:spPr>
      </p:pic>
      <p:pic>
        <p:nvPicPr>
          <p:cNvPr id="5125" name="Picture 5" descr="C:\Users\Martin\Desktop\hlubinné vrtání\kontrakt IV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4357694"/>
            <a:ext cx="8658208" cy="188189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Martin\Desktop\souprava 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7A8E-9BFF-4A13-A1CF-44BF9E2C868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053" name="Picture 5" descr="C:\Users\Martin\Desktop\hlubinné vrtání\vrtací technik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714356"/>
            <a:ext cx="8443924" cy="5531503"/>
          </a:xfrm>
          <a:prstGeom prst="rect">
            <a:avLst/>
          </a:prstGeom>
          <a:noFill/>
        </p:spPr>
      </p:pic>
      <p:sp>
        <p:nvSpPr>
          <p:cNvPr id="15" name="TextovéPole 14"/>
          <p:cNvSpPr txBox="1"/>
          <p:nvPr/>
        </p:nvSpPr>
        <p:spPr>
          <a:xfrm>
            <a:off x="0" y="71414"/>
            <a:ext cx="90011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smtClean="0">
                <a:latin typeface="Times New Roman" pitchFamily="18" charset="0"/>
                <a:cs typeface="Times New Roman" pitchFamily="18" charset="0"/>
              </a:rPr>
              <a:t>Drilling Techniques – Classification by Hole Making Methods</a:t>
            </a:r>
            <a:endParaRPr lang="en-US" sz="25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Martin\Desktop\souprava 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7A8E-9BFF-4A13-A1CF-44BF9E2C868B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7" name="TextovéPole 6"/>
          <p:cNvSpPr txBox="1"/>
          <p:nvPr/>
        </p:nvSpPr>
        <p:spPr>
          <a:xfrm>
            <a:off x="1214414" y="857232"/>
            <a:ext cx="321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THE END!!!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Users\Martin\Desktop\hlubinné vrtání\the e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1588" y="1500174"/>
            <a:ext cx="7032745" cy="469937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C:\Users\Martin\Desktop\souprava 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7A8E-9BFF-4A13-A1CF-44BF9E2C868B}" type="slidenum">
              <a:rPr lang="cs-CZ" smtClean="0"/>
              <a:pPr/>
              <a:t>41</a:t>
            </a:fld>
            <a:endParaRPr lang="cs-CZ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Martin\Desktop\souprava 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7A8E-9BFF-4A13-A1CF-44BF9E2C868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074" name="Picture 2" descr="C:\Users\Martin\Desktop\hlubinné vrtání\na laně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857232"/>
            <a:ext cx="3552833" cy="5617127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0" y="714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Principles of Drilling Techniques – Percussion Cabel Tool Drilling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143504" y="714356"/>
            <a:ext cx="3571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mtClean="0">
                <a:latin typeface="Times New Roman" pitchFamily="18" charset="0"/>
                <a:cs typeface="Times New Roman" pitchFamily="18" charset="0"/>
              </a:rPr>
              <a:t>very old drilling technique (applied more than 2000 years ago by the Chinese)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143504" y="1643050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2 Phase Technique </a:t>
            </a:r>
            <a:r>
              <a:rPr lang="en-US" b="1" smtClean="0"/>
              <a:t>(discontinuous)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143504" y="2071678"/>
            <a:ext cx="3571900" cy="1200329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Phase 1: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 Rock Drilling</a:t>
            </a:r>
          </a:p>
          <a:p>
            <a:pPr algn="just"/>
            <a:r>
              <a:rPr lang="en-US" smtClean="0">
                <a:latin typeface="Times New Roman" pitchFamily="18" charset="0"/>
                <a:cs typeface="Times New Roman" pitchFamily="18" charset="0"/>
              </a:rPr>
              <a:t>free falling bit strikes the bottom with a heavy blow – repeated lifting and dropping makes the bit drill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143504" y="3357562"/>
            <a:ext cx="3571900" cy="923330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Phase 2: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 Removal of Cuttings</a:t>
            </a:r>
          </a:p>
          <a:p>
            <a:pPr algn="just"/>
            <a:r>
              <a:rPr lang="en-US" smtClean="0">
                <a:latin typeface="Times New Roman" pitchFamily="18" charset="0"/>
                <a:cs typeface="Times New Roman" pitchFamily="18" charset="0"/>
              </a:rPr>
              <a:t>interruption of drilling to remove cuttings by bailing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857884" y="4500570"/>
            <a:ext cx="3143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 suitable only for hard rock</a:t>
            </a:r>
          </a:p>
          <a:p>
            <a:pPr>
              <a:buFont typeface="Arial" pitchFamily="34" charset="0"/>
              <a:buChar char="•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 total efficiency of drilling process is fairly low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Martin\Desktop\souprava 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7A8E-9BFF-4A13-A1CF-44BF9E2C868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TextovéPole 6"/>
          <p:cNvSpPr txBox="1"/>
          <p:nvPr/>
        </p:nvSpPr>
        <p:spPr>
          <a:xfrm>
            <a:off x="0" y="714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Principles of Drilling Techniques – Percussion Cabel Tool Drilling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Martin\Desktop\New folder (2)\TEXAS - Permian Basin\PC0600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764704"/>
            <a:ext cx="7488832" cy="5616624"/>
          </a:xfrm>
          <a:prstGeom prst="rect">
            <a:avLst/>
          </a:prstGeom>
          <a:noFill/>
        </p:spPr>
      </p:pic>
      <p:pic>
        <p:nvPicPr>
          <p:cNvPr id="1027" name="Picture 3" descr="C:\Users\Martin\Desktop\New folder (2)\TEXAS - Permian Basin\PC0601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620688"/>
            <a:ext cx="4281940" cy="5709253"/>
          </a:xfrm>
          <a:prstGeom prst="rect">
            <a:avLst/>
          </a:prstGeom>
          <a:noFill/>
        </p:spPr>
      </p:pic>
      <p:pic>
        <p:nvPicPr>
          <p:cNvPr id="1028" name="Picture 4" descr="C:\Users\Martin\Desktop\New folder (2)\TEXAS - Permian Basin\PC07022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620688"/>
            <a:ext cx="4374486" cy="583264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Martin\Desktop\souprava 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7A8E-9BFF-4A13-A1CF-44BF9E2C868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ovéPole 5"/>
          <p:cNvSpPr txBox="1"/>
          <p:nvPr/>
        </p:nvSpPr>
        <p:spPr>
          <a:xfrm>
            <a:off x="0" y="714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Principles of Drilling Techniques – Rotary Drilling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Martin\Desktop\hlubinné vrtání\rotary drill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304" y="785794"/>
            <a:ext cx="4101854" cy="3933826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5143504" y="785794"/>
            <a:ext cx="3571900" cy="646331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just"/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Drilling Fluid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is circulated by being pumped down the </a:t>
            </a: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drill string</a:t>
            </a:r>
            <a:endParaRPr lang="en-US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143504" y="1571612"/>
            <a:ext cx="3571900" cy="923330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just"/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Drill String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is rotated to turn the </a:t>
            </a: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bit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; it is fed down as the </a:t>
            </a: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bit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penetration</a:t>
            </a:r>
            <a:endParaRPr lang="en-US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143504" y="2648546"/>
            <a:ext cx="3571900" cy="646331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just"/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Bit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is pushed into the bottom and rotation makes it cut</a:t>
            </a:r>
            <a:endParaRPr lang="en-US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143504" y="3429000"/>
            <a:ext cx="3571900" cy="923330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just"/>
            <a:r>
              <a:rPr lang="en-US" smtClean="0">
                <a:latin typeface="Times New Roman" pitchFamily="18" charset="0"/>
                <a:cs typeface="Times New Roman" pitchFamily="18" charset="0"/>
              </a:rPr>
              <a:t>Return circulation carries cuttings up the annulus between the </a:t>
            </a: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drill string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and the wall of the hole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6643702" y="4500570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>Key Elements:</a:t>
            </a:r>
          </a:p>
          <a:p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Drill Bit</a:t>
            </a:r>
          </a:p>
          <a:p>
            <a:pPr>
              <a:buFontTx/>
              <a:buChar char="-"/>
            </a:pP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Drill String</a:t>
            </a:r>
          </a:p>
          <a:p>
            <a:pPr>
              <a:buFontTx/>
              <a:buChar char="-"/>
            </a:pP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Drilling Fluid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Martin\Desktop\souprava 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7A8E-9BFF-4A13-A1CF-44BF9E2C868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ovéPole 5"/>
          <p:cNvSpPr txBox="1"/>
          <p:nvPr/>
        </p:nvSpPr>
        <p:spPr>
          <a:xfrm>
            <a:off x="0" y="714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Types of Rotary Bits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42844" y="642918"/>
            <a:ext cx="8786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Performance Parameters 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of Drill Bits: </a:t>
            </a: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Penetration Rate 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(Drilling Speed: m/h)</a:t>
            </a:r>
          </a:p>
          <a:p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		  Bit Life 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(Meters Drilled)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Martin\Desktop\hlubinné vrtání\rotary bi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143116"/>
            <a:ext cx="8408227" cy="3390909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357158" y="1428736"/>
            <a:ext cx="3071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>Rock Characterization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14348" y="1785926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Times New Roman" pitchFamily="18" charset="0"/>
                <a:cs typeface="Times New Roman" pitchFamily="18" charset="0"/>
              </a:rPr>
              <a:t>soft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143240" y="1785926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Times New Roman" pitchFamily="18" charset="0"/>
                <a:cs typeface="Times New Roman" pitchFamily="18" charset="0"/>
              </a:rPr>
              <a:t>very hard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072066" y="1785926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Times New Roman" pitchFamily="18" charset="0"/>
                <a:cs typeface="Times New Roman" pitchFamily="18" charset="0"/>
              </a:rPr>
              <a:t>medium hard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7072330" y="1785926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Times New Roman" pitchFamily="18" charset="0"/>
                <a:cs typeface="Times New Roman" pitchFamily="18" charset="0"/>
              </a:rPr>
              <a:t>soft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428596" y="5572140"/>
            <a:ext cx="2071702" cy="584775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Roller Cone Bit</a:t>
            </a:r>
          </a:p>
          <a:p>
            <a:pPr algn="ctr"/>
            <a:r>
              <a:rPr lang="en-US" sz="1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Milled Steel Tooth</a:t>
            </a:r>
            <a:endParaRPr lang="en-US" sz="1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2714612" y="5572140"/>
            <a:ext cx="2000264" cy="830997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Roller Cone Bit</a:t>
            </a:r>
          </a:p>
          <a:p>
            <a:pPr algn="ctr"/>
            <a:r>
              <a:rPr lang="en-US" sz="1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Tungsten Carbide</a:t>
            </a:r>
          </a:p>
          <a:p>
            <a:pPr algn="ctr"/>
            <a:r>
              <a:rPr lang="en-US" sz="1600" b="1" smtClean="0">
                <a:latin typeface="Times New Roman" pitchFamily="18" charset="0"/>
                <a:cs typeface="Times New Roman" pitchFamily="18" charset="0"/>
              </a:rPr>
              <a:t>(inserts)</a:t>
            </a:r>
            <a:endParaRPr lang="en-US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4929190" y="5572140"/>
            <a:ext cx="1857388" cy="584775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Diamond Bit</a:t>
            </a:r>
          </a:p>
          <a:p>
            <a:pPr algn="ctr"/>
            <a:r>
              <a:rPr lang="en-US" sz="1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Natural Diamonds</a:t>
            </a:r>
            <a:endParaRPr lang="en-US" sz="1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6858016" y="5572140"/>
            <a:ext cx="1857388" cy="1077218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Diamond Bit</a:t>
            </a:r>
          </a:p>
          <a:p>
            <a:pPr algn="ctr"/>
            <a:r>
              <a:rPr lang="en-US" sz="1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Polycrystalline Diamond Compact Cutters</a:t>
            </a:r>
            <a:endParaRPr lang="en-US" sz="1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4" grpId="0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Martin\Desktop\souprava 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7A8E-9BFF-4A13-A1CF-44BF9E2C868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ovéPole 5"/>
          <p:cNvSpPr txBox="1"/>
          <p:nvPr/>
        </p:nvSpPr>
        <p:spPr>
          <a:xfrm>
            <a:off x="0" y="714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Cutting Action of Rotary Drill Bits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Martin\Desktop\hlubinné vrtání\cutting act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571480"/>
            <a:ext cx="8215370" cy="574469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3558</TotalTime>
  <Words>1193</Words>
  <Application>Microsoft Office PowerPoint</Application>
  <PresentationFormat>Předvádění na obrazovce (4:3)</PresentationFormat>
  <Paragraphs>315</Paragraphs>
  <Slides>41</Slides>
  <Notes>40</Notes>
  <HiddenSlides>0</HiddenSlides>
  <MMClips>2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2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  <vt:lpstr>Snímek 30</vt:lpstr>
      <vt:lpstr>Snímek 31</vt:lpstr>
      <vt:lpstr>Snímek 32</vt:lpstr>
      <vt:lpstr>Snímek 33</vt:lpstr>
      <vt:lpstr>Snímek 34</vt:lpstr>
      <vt:lpstr>Snímek 35</vt:lpstr>
      <vt:lpstr>Snímek 36</vt:lpstr>
      <vt:lpstr>Snímek 37</vt:lpstr>
      <vt:lpstr>Snímek 38</vt:lpstr>
      <vt:lpstr>Snímek 39</vt:lpstr>
      <vt:lpstr>Snímek 40</vt:lpstr>
      <vt:lpstr>Snímek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Martin</dc:creator>
  <cp:lastModifiedBy>Martin</cp:lastModifiedBy>
  <cp:revision>293</cp:revision>
  <dcterms:created xsi:type="dcterms:W3CDTF">2010-01-19T13:50:16Z</dcterms:created>
  <dcterms:modified xsi:type="dcterms:W3CDTF">2012-12-18T16:00:24Z</dcterms:modified>
</cp:coreProperties>
</file>