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56" r:id="rId2"/>
    <p:sldId id="257" r:id="rId3"/>
    <p:sldId id="263" r:id="rId4"/>
    <p:sldId id="258" r:id="rId5"/>
    <p:sldId id="259" r:id="rId6"/>
    <p:sldId id="260" r:id="rId7"/>
    <p:sldId id="264" r:id="rId8"/>
    <p:sldId id="261" r:id="rId9"/>
    <p:sldId id="262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93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5" r:id="rId40"/>
    <p:sldId id="294" r:id="rId4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9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D87FE-1136-453C-BFC5-AC385ABE9A2C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E0223-0A29-4FAD-8B3A-86050D2159E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913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E0223-0A29-4FAD-8B3A-86050D2159E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335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E0223-0A29-4FAD-8B3A-86050D2159E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35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5EC548-DE0D-418E-9C6C-896855D87946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12B31A0-AF7C-482A-9C34-B78F68F6A4B2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1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10.wdp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iLuO39kObXAhUH5aQKHdU5A0QQjRwIBw&amp;url=http://www.ascez.cz/publikace/2010/01/&amp;psig=AOvVaw2D9BZpfg9SU8U2L1rbEvO3&amp;ust=1512125568346050" TargetMode="External"/><Relationship Id="rId7" Type="http://schemas.microsoft.com/office/2007/relationships/hdphoto" Target="../media/hdphoto12.wdp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jeu9f8i-bXAhXS2aQKHZM7DBIQjRwIBw&amp;url=http://m.taggmanager.cz/1629&amp;psig=AOvVaw1pTgfb1axL_rp1-_-jdL66&amp;ust=1512124082756019" TargetMode="External"/><Relationship Id="rId5" Type="http://schemas.microsoft.com/office/2007/relationships/hdphoto" Target="../media/hdphoto13.wdp"/><Relationship Id="rId10" Type="http://schemas.openxmlformats.org/officeDocument/2006/relationships/image" Target="../media/image51.jpeg"/><Relationship Id="rId4" Type="http://schemas.openxmlformats.org/officeDocument/2006/relationships/image" Target="../media/image48.jpeg"/><Relationship Id="rId9" Type="http://schemas.openxmlformats.org/officeDocument/2006/relationships/hyperlink" Target="http://www.google.cz/url?sa=i&amp;rct=j&amp;q=&amp;esrc=s&amp;source=images&amp;cd=&amp;cad=rja&amp;uact=8&amp;ved=0ahUKEwiAqOTejObXAhUSJOwKHR3mBw8QjRwIBw&amp;url=http://www.tipnavylety.cz/products/amalino-udoli-cestou-zlatokopu/&amp;psig=AOvVaw349bDWOHfMV9LQdUSMktJz&amp;ust=151212443705267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emf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www.hornicky-klub.info/edice/mapka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jVifysgObXAhXCC-wKHZbNB1QQjRwIBw&amp;url=http://www.rockhound.cz/lokalita.php?cislo%3D412&amp;psig=AOvVaw1D14qbb-Wg5XDjzrtDzA-0&amp;ust=1512121117594038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hyperlink" Target="http://www.google.cz/url?sa=i&amp;rct=j&amp;q=&amp;esrc=s&amp;source=images&amp;cd=&amp;cad=rja&amp;uact=8&amp;ved=0ahUKEwiNzYGtgebXAhVGy6QKHRg9BKsQjRwIBw&amp;url=http://www.vmfoto.nolimit.cz/lokality/kutna-hora-turkank:5&amp;psig=AOvVaw1D14qbb-Wg5XDjzrtDzA-0&amp;ust=1512121117594038" TargetMode="Externa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microsoft.com/office/2007/relationships/hdphoto" Target="../media/hdphoto23.wdp"/><Relationship Id="rId7" Type="http://schemas.openxmlformats.org/officeDocument/2006/relationships/image" Target="../media/image11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i_y5-fgfXXAhVIF-wKHe8PDIYQjRwIBw&amp;url=http%3A%2F%2Fwww.chatamisecky.cz%2F&amp;psig=AOvVaw3kzTUsZ0kInlPno_QiU_xk&amp;ust=1512636454354962" TargetMode="External"/><Relationship Id="rId5" Type="http://schemas.microsoft.com/office/2007/relationships/hdphoto" Target="../media/hdphoto24.wdp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hyperlink" Target="http://www.google.cz/url?sa=i&amp;rct=j&amp;q=&amp;esrc=s&amp;source=images&amp;cd=&amp;cad=rja&amp;uact=8&amp;ved=0ahUKEwilqNCOuuvXAhXJpaQKHXLeACsQjRwIBw&amp;url=http://www.cernydul.cz/turiste/tour-stezky-trasy-cile/nakladni-lanovka-cerny-dul-0_26.html&amp;psig=AOvVaw3nXN8pi6Ab4UR19Ta5pm_L&amp;ust=151230826224427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z/url?sa=i&amp;rct=j&amp;q=&amp;esrc=s&amp;source=images&amp;cd=&amp;cad=rja&amp;uact=8&amp;ved=0ahUKEwiN0c3s_eXXAhVIF-wKHdsKChoQjRwIBw&amp;url=http://www.czechtourism.com/pl/c/kutna-hora-stone-house/&amp;psig=AOvVaw36Qupo6EMgWeRzHI-TdagU&amp;ust=1512119564690198" TargetMode="External"/><Relationship Id="rId5" Type="http://schemas.microsoft.com/office/2007/relationships/hdphoto" Target="../media/hdphoto4.wdp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://www.google.cz/url?sa=i&amp;rct=j&amp;q=&amp;esrc=s&amp;source=images&amp;cd=&amp;cad=rja&amp;uact=8&amp;ved=0ahUKEwjn86P0g-bXAhXK1qQKHXQ1AgsQjRwIBw&amp;url=http://www.svoboda.info/malin-se-znovu-rozvoni-krenem/&amp;psig=AOvVaw13VSTYplwQpNYtEbQvjNPu&amp;ust=1512121949617319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://www.tj-turista.cz/stribrna-stezka-v-kutne-hor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175351" cy="720080"/>
          </a:xfrm>
        </p:spPr>
        <p:txBody>
          <a:bodyPr/>
          <a:lstStyle/>
          <a:p>
            <a:pPr marL="182880" indent="0" algn="ctr">
              <a:buNone/>
            </a:pPr>
            <a:r>
              <a:rPr lang="cs-CZ" sz="3200" i="1" u="sng" dirty="0">
                <a:solidFill>
                  <a:srgbClr val="FF0000"/>
                </a:solidFill>
                <a:effectLst/>
              </a:rPr>
              <a:t>KUTNOHORSKÝ RUDNÍ REVÍR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8" name="Textové pole 2"/>
          <p:cNvSpPr txBox="1">
            <a:spLocks noChangeArrowheads="1"/>
          </p:cNvSpPr>
          <p:nvPr/>
        </p:nvSpPr>
        <p:spPr bwMode="auto">
          <a:xfrm>
            <a:off x="539552" y="5877272"/>
            <a:ext cx="799288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450215" indent="-450215" algn="ctr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PÁSMA: GR – GRUNTECKÉ; ST – STAROČESKÉ; TU – TURKAŇSKÉ; </a:t>
            </a:r>
          </a:p>
          <a:p>
            <a:pPr marL="450215" indent="-450215" algn="ctr">
              <a:spcAft>
                <a:spcPts val="0"/>
              </a:spcAft>
            </a:pPr>
            <a:r>
              <a:rPr lang="cs-CZ" b="1" dirty="0" smtClean="0">
                <a:solidFill>
                  <a:srgbClr val="000000"/>
                </a:solidFill>
                <a:effectLst/>
                <a:latin typeface="Arial"/>
                <a:ea typeface="Calibri"/>
                <a:cs typeface="Times New Roman"/>
              </a:rPr>
              <a:t>RE – REJSKÉ; GH –HLOUŠECKÉ; GJ – GREJFSKÉ; RO – ROVEŇSKÉ; OS – OSELSKÉ;</a:t>
            </a:r>
            <a:endParaRPr lang="cs-CZ" b="1" dirty="0">
              <a:effectLst/>
              <a:latin typeface="Calibri"/>
              <a:ea typeface="Calibri"/>
              <a:cs typeface="Times New Roman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</p:txBody>
      </p:sp>
      <p:grpSp>
        <p:nvGrpSpPr>
          <p:cNvPr id="14" name="Skupina 13"/>
          <p:cNvGrpSpPr/>
          <p:nvPr/>
        </p:nvGrpSpPr>
        <p:grpSpPr>
          <a:xfrm>
            <a:off x="1043608" y="908720"/>
            <a:ext cx="2952328" cy="4617804"/>
            <a:chOff x="1043608" y="908720"/>
            <a:chExt cx="2952328" cy="4617804"/>
          </a:xfrm>
        </p:grpSpPr>
        <p:pic>
          <p:nvPicPr>
            <p:cNvPr id="10" name="Obrázek 9" descr="C:\Users\Boss\AppData\Local\Microsoft\Windows\Temporary Internet Files\Content.Word\Kutná Hora rudní pásma a žíly.bmp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908720"/>
              <a:ext cx="2880320" cy="425524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bdélník 11"/>
            <p:cNvSpPr/>
            <p:nvPr/>
          </p:nvSpPr>
          <p:spPr>
            <a:xfrm>
              <a:off x="1043608" y="5157192"/>
              <a:ext cx="2880320" cy="369332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RUDNÍ PÁSMA A ŽÍLY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220072" y="836713"/>
            <a:ext cx="2941767" cy="4894802"/>
            <a:chOff x="5220072" y="836713"/>
            <a:chExt cx="2941767" cy="4894802"/>
          </a:xfrm>
        </p:grpSpPr>
        <p:pic>
          <p:nvPicPr>
            <p:cNvPr id="11" name="Obrázek 10" descr="C:\Users\Boss\AppData\Local\Microsoft\Windows\Temporary Internet Files\Content.Word\Kutná Hora důlní díla.gif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836713"/>
              <a:ext cx="2815153" cy="4248472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bdélník 12"/>
            <p:cNvSpPr/>
            <p:nvPr/>
          </p:nvSpPr>
          <p:spPr>
            <a:xfrm>
              <a:off x="5220072" y="5085184"/>
              <a:ext cx="29417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DŮLNÍ DÍLA A </a:t>
              </a:r>
            </a:p>
            <a:p>
              <a:pPr algn="ctr"/>
              <a:r>
                <a:rPr lang="cs-CZ" b="1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PODDOLOVANÁ PÁSMA </a:t>
              </a:r>
              <a:endParaRPr lang="cs-CZ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86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96944" cy="576064"/>
          </a:xfrm>
        </p:spPr>
        <p:txBody>
          <a:bodyPr/>
          <a:lstStyle/>
          <a:p>
            <a:pPr marL="0" indent="0">
              <a:buNone/>
            </a:pPr>
            <a:r>
              <a:rPr lang="cs-CZ" sz="2800" u="sng" cap="all" dirty="0" err="1">
                <a:effectLst/>
                <a:latin typeface="Arial Black" panose="020B0A04020102020204" pitchFamily="34" charset="0"/>
              </a:rPr>
              <a:t>zlatONOSNÝ</a:t>
            </a:r>
            <a:r>
              <a:rPr lang="cs-CZ" sz="2800" u="sng" cap="all" dirty="0">
                <a:effectLst/>
                <a:latin typeface="Arial Black" panose="020B0A04020102020204" pitchFamily="34" charset="0"/>
              </a:rPr>
              <a:t> revír Kašperských Hor </a:t>
            </a:r>
            <a:endParaRPr lang="cs-CZ" sz="2800" dirty="0">
              <a:latin typeface="Arial Black" panose="020B0A04020102020204" pitchFamily="34" charset="0"/>
            </a:endParaRPr>
          </a:p>
        </p:txBody>
      </p:sp>
      <p:pic>
        <p:nvPicPr>
          <p:cNvPr id="4" name="Obrázek 3" descr="C:\Users\Boss\AppData\Local\Microsoft\Windows\Temporary Internet Files\Content.Word\kašperskohorský revír (Punčochář in Morávek)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3240360" cy="3166501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Obrázek 7" descr="C:\Users\Boss\AppData\Local\Microsoft\Windows\Temporary Internet Files\Content.Word\Kašperské hory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7" b="8828"/>
          <a:stretch/>
        </p:blipFill>
        <p:spPr bwMode="auto">
          <a:xfrm>
            <a:off x="1763688" y="4509120"/>
            <a:ext cx="5400600" cy="201622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4644008" y="1340768"/>
            <a:ext cx="3672408" cy="2745596"/>
            <a:chOff x="4644008" y="1340768"/>
            <a:chExt cx="3672408" cy="2745596"/>
          </a:xfrm>
        </p:grpSpPr>
        <p:pic>
          <p:nvPicPr>
            <p:cNvPr id="10" name="Obrázek 9" descr="C:\Users\Boss\AppData\Local\Microsoft\Windows\Temporary Internet Files\Content.Word\phoca_thumb_l_03-hrad-kasperk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9"/>
            <a:stretch/>
          </p:blipFill>
          <p:spPr bwMode="auto">
            <a:xfrm>
              <a:off x="4644008" y="1340768"/>
              <a:ext cx="3672408" cy="230425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4932040" y="3717032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HRAD KAŠPERK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29981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755576" y="476672"/>
            <a:ext cx="3533275" cy="2745596"/>
            <a:chOff x="755576" y="476672"/>
            <a:chExt cx="3533275" cy="2745596"/>
          </a:xfrm>
        </p:grpSpPr>
        <p:pic>
          <p:nvPicPr>
            <p:cNvPr id="9" name="Obrázek 8" descr="C:\Users\Boss\AppData\Local\Microsoft\Windows\Temporary Internet Files\Content.Word\kostel sv Markéty Kašperské Hory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8" b="3885"/>
            <a:stretch/>
          </p:blipFill>
          <p:spPr bwMode="auto">
            <a:xfrm>
              <a:off x="899592" y="476672"/>
              <a:ext cx="3312368" cy="230220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Obdélník 14"/>
            <p:cNvSpPr/>
            <p:nvPr/>
          </p:nvSpPr>
          <p:spPr>
            <a:xfrm>
              <a:off x="755576" y="2852936"/>
              <a:ext cx="353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DĚKANSKÝ KOSTEL SV. MARKÉTY </a:t>
              </a:r>
              <a:endParaRPr lang="cs-CZ" dirty="0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4499992" y="404664"/>
            <a:ext cx="4171690" cy="2817604"/>
            <a:chOff x="4499992" y="404664"/>
            <a:chExt cx="4171690" cy="2817604"/>
          </a:xfrm>
        </p:grpSpPr>
        <p:pic>
          <p:nvPicPr>
            <p:cNvPr id="11" name="Obrázek 10" descr="C:\Users\Boss\AppData\Local\Microsoft\Windows\Temporary Internet Files\Content.Word\kostel sv Mikuláš Kašperské Hory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404664"/>
              <a:ext cx="4171690" cy="2376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bdélník 15"/>
            <p:cNvSpPr/>
            <p:nvPr/>
          </p:nvSpPr>
          <p:spPr>
            <a:xfrm>
              <a:off x="5292080" y="2852936"/>
              <a:ext cx="2581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BAZILIKA SV. MIKULÁŠE </a:t>
              </a:r>
              <a:endParaRPr lang="cs-CZ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899592" y="3501008"/>
            <a:ext cx="3312368" cy="2601580"/>
            <a:chOff x="899592" y="3501008"/>
            <a:chExt cx="3312368" cy="2601580"/>
          </a:xfrm>
        </p:grpSpPr>
        <p:pic>
          <p:nvPicPr>
            <p:cNvPr id="13" name="obrázek 2" descr="http://foto.turistika.cz/foto/13413/63275/full_102bda_1-Kasperky-2-006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1" b="5279"/>
            <a:stretch/>
          </p:blipFill>
          <p:spPr bwMode="auto">
            <a:xfrm>
              <a:off x="899592" y="3501008"/>
              <a:ext cx="3312368" cy="214809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Obdélník 16"/>
            <p:cNvSpPr/>
            <p:nvPr/>
          </p:nvSpPr>
          <p:spPr>
            <a:xfrm>
              <a:off x="899592" y="5733256"/>
              <a:ext cx="32453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dirty="0" smtClean="0"/>
                <a:t>CHRÁM PANNY MARIE SNĚŽNÉ </a:t>
              </a:r>
              <a:endParaRPr lang="cs-CZ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644009" y="3429000"/>
            <a:ext cx="3672408" cy="2673588"/>
            <a:chOff x="4644009" y="3429000"/>
            <a:chExt cx="3672408" cy="2673588"/>
          </a:xfrm>
        </p:grpSpPr>
        <p:pic>
          <p:nvPicPr>
            <p:cNvPr id="7" name="obrázek 3" descr="http://www.kasperske-hory.cz/content-images/radnice1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252"/>
            <a:stretch/>
          </p:blipFill>
          <p:spPr bwMode="auto">
            <a:xfrm>
              <a:off x="4644009" y="3429000"/>
              <a:ext cx="3672408" cy="225462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4860032" y="5733256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RADNICE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0491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ový popisek 6"/>
          <p:cNvSpPr/>
          <p:nvPr/>
        </p:nvSpPr>
        <p:spPr>
          <a:xfrm>
            <a:off x="6279421" y="4058718"/>
            <a:ext cx="136496" cy="151031"/>
          </a:xfrm>
          <a:prstGeom prst="wedge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cs-CZ" sz="1100" b="1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B</a:t>
            </a:r>
            <a:endParaRPr lang="cs-CZ" sz="1100">
              <a:effectLst/>
              <a:ea typeface="Calibri"/>
              <a:cs typeface="Times New Roman"/>
            </a:endParaRPr>
          </a:p>
        </p:txBody>
      </p:sp>
      <p:sp>
        <p:nvSpPr>
          <p:cNvPr id="8" name="Obdélníkový popisek 7"/>
          <p:cNvSpPr/>
          <p:nvPr/>
        </p:nvSpPr>
        <p:spPr>
          <a:xfrm>
            <a:off x="4043423" y="4044085"/>
            <a:ext cx="136496" cy="151031"/>
          </a:xfrm>
          <a:prstGeom prst="wedgeRectCallou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cs-CZ" sz="1100" b="1" dirty="0">
                <a:solidFill>
                  <a:srgbClr val="FFFFFF"/>
                </a:solidFill>
                <a:effectLst/>
                <a:latin typeface="Arial"/>
                <a:ea typeface="Calibri"/>
                <a:cs typeface="Times New Roman"/>
              </a:rPr>
              <a:t>A</a:t>
            </a:r>
            <a:endParaRPr lang="cs-CZ" sz="1100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14" name="Skupina 13"/>
          <p:cNvGrpSpPr/>
          <p:nvPr/>
        </p:nvGrpSpPr>
        <p:grpSpPr>
          <a:xfrm>
            <a:off x="4860032" y="3573016"/>
            <a:ext cx="3338480" cy="2673588"/>
            <a:chOff x="4716016" y="404664"/>
            <a:chExt cx="3338480" cy="2673588"/>
          </a:xfrm>
        </p:grpSpPr>
        <p:pic>
          <p:nvPicPr>
            <p:cNvPr id="9" name="Obrázek 8" descr="C:\Users\Boss\AppData\Local\Microsoft\Windows\Temporary Internet Files\Content.Word\Amálino údolí štola 21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404664"/>
              <a:ext cx="3223984" cy="230425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4788024" y="2708920"/>
              <a:ext cx="32664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ŠTOLA 216 V AMÁLINĚ ÚDOLÍ</a:t>
              </a:r>
              <a:endParaRPr lang="cs-CZ" b="1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788024" y="476672"/>
            <a:ext cx="3283492" cy="2529572"/>
            <a:chOff x="827584" y="3501008"/>
            <a:chExt cx="3283492" cy="2529572"/>
          </a:xfrm>
        </p:grpSpPr>
        <p:pic>
          <p:nvPicPr>
            <p:cNvPr id="10" name="Obrázek 9" descr="C:\Users\Boss\AppData\Local\Microsoft\Windows\Temporary Internet Files\Content.Word\Zlatý poto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501008"/>
              <a:ext cx="3283492" cy="2088232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12" name="Obdélník 11"/>
            <p:cNvSpPr/>
            <p:nvPr/>
          </p:nvSpPr>
          <p:spPr>
            <a:xfrm>
              <a:off x="1619672" y="5661248"/>
              <a:ext cx="16478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ZLATÝ POTOK</a:t>
              </a:r>
              <a:endParaRPr lang="cs-CZ" b="1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971600" y="3573016"/>
            <a:ext cx="3163754" cy="2673587"/>
            <a:chOff x="904191" y="476673"/>
            <a:chExt cx="3163754" cy="2673587"/>
          </a:xfrm>
        </p:grpSpPr>
        <p:pic>
          <p:nvPicPr>
            <p:cNvPr id="8197" name="Picture 5" descr="http://www.mavlast.cz/fotky/190x130/071127_vylet272_7d931ee6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3" t="5442" r="4016" b="5163"/>
            <a:stretch/>
          </p:blipFill>
          <p:spPr bwMode="auto">
            <a:xfrm>
              <a:off x="904191" y="476673"/>
              <a:ext cx="3163754" cy="2252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971599" y="2780928"/>
              <a:ext cx="3028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V OKOLÍ ZLATÉHO POTOKA</a:t>
              </a:r>
              <a:endParaRPr lang="cs-CZ" b="1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827584" y="476672"/>
            <a:ext cx="3384376" cy="2601580"/>
            <a:chOff x="827584" y="476672"/>
            <a:chExt cx="3384376" cy="2601580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76672"/>
              <a:ext cx="3362364" cy="2191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899592" y="2708920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SEJPY PO RYŽOVÁNÍ ZLATA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819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d02.jxs.cz/529/730/5525375112_58561868_o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3528392" cy="28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Výsledek obrázku pro štola naděje kašperské hor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502319" cy="223224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563888" y="260648"/>
            <a:ext cx="2372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ŠTOLA NADĚJE </a:t>
            </a:r>
            <a:endParaRPr lang="cs-CZ" sz="2400" b="1" dirty="0"/>
          </a:p>
        </p:txBody>
      </p:sp>
      <p:pic>
        <p:nvPicPr>
          <p:cNvPr id="9220" name="Picture 4" descr="http://www.sumava.cz/img/rozcestnik/57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4704"/>
            <a:ext cx="3600400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2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5004048" y="188639"/>
            <a:ext cx="3240360" cy="2673589"/>
            <a:chOff x="5004048" y="188639"/>
            <a:chExt cx="3240360" cy="2673589"/>
          </a:xfrm>
        </p:grpSpPr>
        <p:pic>
          <p:nvPicPr>
            <p:cNvPr id="4" name="Obrázek 3" descr="C:\Users\Boss\AppData\Local\Microsoft\Windows\Temporary Internet Files\Content.Word\Kašperské Hory mlecí kameny Jirásek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88639"/>
              <a:ext cx="3240360" cy="2251861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5436096" y="2492896"/>
              <a:ext cx="23042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MLECÍ KAMENY </a:t>
              </a:r>
              <a:endParaRPr lang="cs-CZ" b="1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51520" y="3212976"/>
            <a:ext cx="5314262" cy="3101982"/>
            <a:chOff x="251520" y="3212976"/>
            <a:chExt cx="5314262" cy="3101982"/>
          </a:xfrm>
        </p:grpSpPr>
        <p:pic>
          <p:nvPicPr>
            <p:cNvPr id="7170" name="Picture 2" descr="http://www.taggmanager.cz/poi_images/1629/2668_mapa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2" b="6575"/>
            <a:stretch/>
          </p:blipFill>
          <p:spPr bwMode="auto">
            <a:xfrm>
              <a:off x="251520" y="3789040"/>
              <a:ext cx="2174162" cy="25259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323528" y="3212976"/>
              <a:ext cx="52164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dirty="0" smtClean="0"/>
                <a:t>KAŠPERSKOHORSKÁ VĚTEV ZLATÉ STEZKY </a:t>
              </a:r>
              <a:endParaRPr lang="cs-CZ" sz="2000" b="1" dirty="0"/>
            </a:p>
          </p:txBody>
        </p:sp>
        <p:pic>
          <p:nvPicPr>
            <p:cNvPr id="7172" name="Picture 4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2" r="8516"/>
            <a:stretch/>
          </p:blipFill>
          <p:spPr bwMode="auto">
            <a:xfrm>
              <a:off x="2555775" y="3789040"/>
              <a:ext cx="3010007" cy="2016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Skupina 1"/>
          <p:cNvGrpSpPr/>
          <p:nvPr/>
        </p:nvGrpSpPr>
        <p:grpSpPr>
          <a:xfrm>
            <a:off x="827584" y="260648"/>
            <a:ext cx="3174674" cy="2601580"/>
            <a:chOff x="827584" y="260648"/>
            <a:chExt cx="3174674" cy="2601580"/>
          </a:xfrm>
        </p:grpSpPr>
        <p:pic>
          <p:nvPicPr>
            <p:cNvPr id="3" name="obrázek 2" descr="http://pamatkopin.cz/images/phocagallery/plzensky-kraj/okres-klatovy/kasperske-hory/upravna-zlate-rudy-v-kasperskych-horach/thumbs/phoca_thumb_l_Kasperske_Hory-Upravna_zeleznych_rud-PB162191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60648"/>
              <a:ext cx="3102666" cy="216024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7" name="Obdélník 6"/>
            <p:cNvSpPr/>
            <p:nvPr/>
          </p:nvSpPr>
          <p:spPr>
            <a:xfrm>
              <a:off x="827584" y="2492896"/>
              <a:ext cx="31683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>
                  <a:solidFill>
                    <a:prstClr val="black"/>
                  </a:solidFill>
                </a:rPr>
                <a:t>ÚPRAVNA RUDY NA PRÁDLE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868144" y="3717032"/>
            <a:ext cx="2952328" cy="2601580"/>
            <a:chOff x="5868144" y="3717032"/>
            <a:chExt cx="2952328" cy="2601580"/>
          </a:xfrm>
        </p:grpSpPr>
        <p:pic>
          <p:nvPicPr>
            <p:cNvPr id="7174" name="Picture 6" descr="Výsledek obrázku pro Naučná stezka Cestou zlatokopů do Amálina údolí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424" y="3717032"/>
              <a:ext cx="2878040" cy="216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5868144" y="5949280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NS CESTOU ZLATOKOPŮ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76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835696" y="188640"/>
            <a:ext cx="552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u="sng" cap="all" dirty="0">
                <a:solidFill>
                  <a:srgbClr val="FF0000"/>
                </a:solidFill>
                <a:latin typeface="Arial Black" panose="020B0A04020102020204" pitchFamily="34" charset="0"/>
              </a:rPr>
              <a:t>Jílovský zlatonosný revír</a:t>
            </a:r>
            <a:endParaRPr lang="cs-CZ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611560" y="1052736"/>
            <a:ext cx="3528392" cy="4896545"/>
            <a:chOff x="899592" y="980728"/>
            <a:chExt cx="3528392" cy="4896545"/>
          </a:xfrm>
        </p:grpSpPr>
        <p:pic>
          <p:nvPicPr>
            <p:cNvPr id="4" name="Obrázek 3" descr="C:\Users\Boss\AppData\Local\Microsoft\Windows\Temporary Internet Files\Content.Word\Jílovský zlatonosný revír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0" r="2297" b="10236"/>
            <a:stretch/>
          </p:blipFill>
          <p:spPr bwMode="auto">
            <a:xfrm>
              <a:off x="899592" y="980728"/>
              <a:ext cx="3528392" cy="42250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Skupina 8"/>
            <p:cNvGrpSpPr/>
            <p:nvPr/>
          </p:nvGrpSpPr>
          <p:grpSpPr>
            <a:xfrm>
              <a:off x="971600" y="5229200"/>
              <a:ext cx="3285118" cy="648073"/>
              <a:chOff x="1835696" y="5733256"/>
              <a:chExt cx="3285118" cy="648073"/>
            </a:xfrm>
          </p:grpSpPr>
          <p:sp>
            <p:nvSpPr>
              <p:cNvPr id="6" name="Textové pole 2"/>
              <p:cNvSpPr txBox="1">
                <a:spLocks noChangeArrowheads="1"/>
              </p:cNvSpPr>
              <p:nvPr/>
            </p:nvSpPr>
            <p:spPr bwMode="auto">
              <a:xfrm>
                <a:off x="1835696" y="5733256"/>
                <a:ext cx="3285118" cy="648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400" b="1" dirty="0" smtClean="0">
                    <a:effectLst/>
                    <a:latin typeface="Arial Narrow" panose="020B0606020202030204" pitchFamily="34" charset="0"/>
                    <a:ea typeface="Calibri"/>
                    <a:cs typeface="Times New Roman"/>
                  </a:rPr>
                  <a:t>                     HRANICE JÍLOVSKÉHO PÁSMA</a:t>
                </a:r>
              </a:p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400" b="1" dirty="0" smtClean="0">
                    <a:effectLst/>
                    <a:latin typeface="Arial Narrow" panose="020B0606020202030204" pitchFamily="34" charset="0"/>
                    <a:ea typeface="Calibri"/>
                    <a:cs typeface="Times New Roman"/>
                  </a:rPr>
                  <a:t>HLAVNÍ DŮLNÍ PRÁCE</a:t>
                </a:r>
                <a:endParaRPr lang="cs-CZ" sz="1400" b="1" dirty="0">
                  <a:effectLst/>
                  <a:latin typeface="Arial Narrow" panose="020B0606020202030204" pitchFamily="34" charset="0"/>
                  <a:ea typeface="Calibri"/>
                  <a:cs typeface="Times New Roman"/>
                </a:endParaRPr>
              </a:p>
            </p:txBody>
          </p:sp>
          <p:sp>
            <p:nvSpPr>
              <p:cNvPr id="7" name="Volný tvar 6"/>
              <p:cNvSpPr/>
              <p:nvPr/>
            </p:nvSpPr>
            <p:spPr>
              <a:xfrm>
                <a:off x="1979712" y="5805264"/>
                <a:ext cx="570681" cy="94719"/>
              </a:xfrm>
              <a:custGeom>
                <a:avLst/>
                <a:gdLst>
                  <a:gd name="connsiteX0" fmla="*/ 0 w 449866"/>
                  <a:gd name="connsiteY0" fmla="*/ 73348 h 74084"/>
                  <a:gd name="connsiteX1" fmla="*/ 293391 w 449866"/>
                  <a:gd name="connsiteY1" fmla="*/ 63568 h 74084"/>
                  <a:gd name="connsiteX2" fmla="*/ 449866 w 449866"/>
                  <a:gd name="connsiteY2" fmla="*/ 0 h 7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866" h="74084">
                    <a:moveTo>
                      <a:pt x="0" y="73348"/>
                    </a:moveTo>
                    <a:cubicBezTo>
                      <a:pt x="109206" y="74570"/>
                      <a:pt x="218413" y="75793"/>
                      <a:pt x="293391" y="63568"/>
                    </a:cubicBezTo>
                    <a:cubicBezTo>
                      <a:pt x="368369" y="51343"/>
                      <a:pt x="449866" y="0"/>
                      <a:pt x="449866" y="0"/>
                    </a:cubicBezTo>
                  </a:path>
                </a:pathLst>
              </a:custGeom>
              <a:noFill/>
              <a:ln w="28575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1907704" y="6021288"/>
                <a:ext cx="608037" cy="144016"/>
              </a:xfrm>
              <a:custGeom>
                <a:avLst/>
                <a:gdLst>
                  <a:gd name="connsiteX0" fmla="*/ 0 w 479204"/>
                  <a:gd name="connsiteY0" fmla="*/ 49174 h 71161"/>
                  <a:gd name="connsiteX1" fmla="*/ 166255 w 479204"/>
                  <a:gd name="connsiteY1" fmla="*/ 276 h 71161"/>
                  <a:gd name="connsiteX2" fmla="*/ 366738 w 479204"/>
                  <a:gd name="connsiteY2" fmla="*/ 68734 h 71161"/>
                  <a:gd name="connsiteX3" fmla="*/ 479204 w 479204"/>
                  <a:gd name="connsiteY3" fmla="*/ 49174 h 7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204" h="71161">
                    <a:moveTo>
                      <a:pt x="0" y="49174"/>
                    </a:moveTo>
                    <a:cubicBezTo>
                      <a:pt x="52566" y="23095"/>
                      <a:pt x="105132" y="-2984"/>
                      <a:pt x="166255" y="276"/>
                    </a:cubicBezTo>
                    <a:cubicBezTo>
                      <a:pt x="227378" y="3536"/>
                      <a:pt x="314580" y="60584"/>
                      <a:pt x="366738" y="68734"/>
                    </a:cubicBezTo>
                    <a:cubicBezTo>
                      <a:pt x="418896" y="76884"/>
                      <a:pt x="449050" y="63029"/>
                      <a:pt x="479204" y="49174"/>
                    </a:cubicBezTo>
                  </a:path>
                </a:pathLst>
              </a:custGeom>
              <a:noFill/>
              <a:ln w="28575" cap="rnd" cmpd="dbl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ysDash"/>
                <a:headEnd w="lg" len="lg"/>
                <a:tailEnd w="lg" len="lg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 b="1" dirty="0"/>
              </a:p>
            </p:txBody>
          </p:sp>
        </p:grpSp>
      </p:grpSp>
      <p:grpSp>
        <p:nvGrpSpPr>
          <p:cNvPr id="3" name="Skupina 2"/>
          <p:cNvGrpSpPr/>
          <p:nvPr/>
        </p:nvGrpSpPr>
        <p:grpSpPr>
          <a:xfrm>
            <a:off x="4499992" y="908720"/>
            <a:ext cx="4176464" cy="5736833"/>
            <a:chOff x="4499992" y="908720"/>
            <a:chExt cx="4176464" cy="573683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908720"/>
              <a:ext cx="3434931" cy="456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bdélník 12"/>
            <p:cNvSpPr/>
            <p:nvPr/>
          </p:nvSpPr>
          <p:spPr>
            <a:xfrm>
              <a:off x="4499992" y="5445224"/>
              <a:ext cx="41764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/>
                <a:t>1 - vulkanity jílovského pásma; </a:t>
              </a:r>
              <a:endParaRPr lang="cs-CZ" dirty="0" smtClean="0"/>
            </a:p>
            <a:p>
              <a:r>
                <a:rPr lang="cs-CZ" dirty="0" smtClean="0"/>
                <a:t>2 </a:t>
              </a:r>
              <a:r>
                <a:rPr lang="cs-CZ" dirty="0"/>
                <a:t>- </a:t>
              </a:r>
              <a:r>
                <a:rPr lang="cs-CZ" dirty="0" err="1"/>
                <a:t>plagiogranity</a:t>
              </a:r>
              <a:r>
                <a:rPr lang="cs-CZ" dirty="0"/>
                <a:t> jílovského pásma; </a:t>
              </a:r>
              <a:endParaRPr lang="cs-CZ" dirty="0" smtClean="0"/>
            </a:p>
            <a:p>
              <a:r>
                <a:rPr lang="cs-CZ" dirty="0" smtClean="0"/>
                <a:t>12 </a:t>
              </a:r>
              <a:r>
                <a:rPr lang="cs-CZ" dirty="0"/>
                <a:t>- zlatonosné žíly; </a:t>
              </a:r>
              <a:endParaRPr lang="cs-CZ" dirty="0" smtClean="0"/>
            </a:p>
            <a:p>
              <a:r>
                <a:rPr lang="cs-CZ" dirty="0" smtClean="0"/>
                <a:t>13 </a:t>
              </a:r>
              <a:r>
                <a:rPr lang="cs-CZ" dirty="0"/>
                <a:t>- zlatonosné žilníky až impregnace;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3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83568" y="548680"/>
            <a:ext cx="3907195" cy="2817604"/>
            <a:chOff x="683568" y="548680"/>
            <a:chExt cx="3907195" cy="2817604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>
              <a:lum bright="20000" contrast="-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7" r="5825"/>
            <a:stretch/>
          </p:blipFill>
          <p:spPr bwMode="auto">
            <a:xfrm>
              <a:off x="683568" y="548680"/>
              <a:ext cx="3907195" cy="244007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755576" y="2996952"/>
              <a:ext cx="37444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ŠTOLY SV. JOSEFA VE STUDENÉM     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716016" y="522938"/>
            <a:ext cx="4104456" cy="2843346"/>
            <a:chOff x="4716016" y="522938"/>
            <a:chExt cx="4104456" cy="284334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19" r="-4021"/>
            <a:stretch/>
          </p:blipFill>
          <p:spPr bwMode="auto">
            <a:xfrm>
              <a:off x="5004048" y="522938"/>
              <a:ext cx="3672408" cy="2416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Obdélník 5"/>
            <p:cNvSpPr/>
            <p:nvPr/>
          </p:nvSpPr>
          <p:spPr>
            <a:xfrm>
              <a:off x="4716016" y="2996952"/>
              <a:ext cx="41044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prstClr val="black"/>
                  </a:solidFill>
                </a:rPr>
                <a:t>ŠTOLA SV. ANTONÍNA PADUÁNSKÉHO 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755576" y="3429000"/>
            <a:ext cx="3816424" cy="2847550"/>
            <a:chOff x="755576" y="3429000"/>
            <a:chExt cx="3816424" cy="2847550"/>
          </a:xfrm>
        </p:grpSpPr>
        <p:pic>
          <p:nvPicPr>
            <p:cNvPr id="9" name="Obrázek 8" descr="C:\Users\Boss\AppData\Local\Microsoft\Windows\Temporary Internet Files\Content.Word\štola Halíře Jílové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" t="9094" r="-257"/>
            <a:stretch/>
          </p:blipFill>
          <p:spPr bwMode="auto">
            <a:xfrm>
              <a:off x="755576" y="3429000"/>
              <a:ext cx="3816424" cy="2471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1115616" y="5907218"/>
              <a:ext cx="29666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ŠTOLA HALÍŘE V JÍLOVÉM 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932040" y="3429000"/>
            <a:ext cx="3748783" cy="2889612"/>
            <a:chOff x="4932040" y="3429000"/>
            <a:chExt cx="3748783" cy="2889612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154"/>
            <a:stretch/>
          </p:blipFill>
          <p:spPr bwMode="auto">
            <a:xfrm>
              <a:off x="5004048" y="3429000"/>
              <a:ext cx="3666677" cy="25202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Obdélník 10"/>
            <p:cNvSpPr/>
            <p:nvPr/>
          </p:nvSpPr>
          <p:spPr>
            <a:xfrm>
              <a:off x="4932040" y="5949280"/>
              <a:ext cx="37487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HALDY DOLU PEPŘ VE STUDENÉM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09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323528" y="332656"/>
            <a:ext cx="3816424" cy="2961620"/>
            <a:chOff x="323528" y="332656"/>
            <a:chExt cx="3816424" cy="2961620"/>
          </a:xfrm>
        </p:grpSpPr>
        <p:pic>
          <p:nvPicPr>
            <p:cNvPr id="11266" name="Picture 2" descr="http://montanika.cz/wp-content/uploads/2015/08/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32656"/>
              <a:ext cx="3816424" cy="2544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323528" y="292494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ŠLOJÍŘSKÁ ŽÍLA U DOLU PEPŘ</a:t>
              </a:r>
              <a:endParaRPr lang="cs-CZ" b="1" dirty="0"/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4427984" y="332657"/>
            <a:ext cx="3992440" cy="2961619"/>
            <a:chOff x="4427984" y="332657"/>
            <a:chExt cx="3992440" cy="2961619"/>
          </a:xfrm>
        </p:grpSpPr>
        <p:pic>
          <p:nvPicPr>
            <p:cNvPr id="11268" name="Picture 4" descr="http://montanika.cz/wp-content/uploads/2015/08/IMG_81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207" y="332657"/>
              <a:ext cx="3886126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4427984" y="2924944"/>
              <a:ext cx="39924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HLAVNÍ ŽILNÍK, BOHULIBY 1. PATRO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251520" y="3429000"/>
            <a:ext cx="3960440" cy="3238619"/>
            <a:chOff x="251520" y="3429000"/>
            <a:chExt cx="3960440" cy="3238619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429000"/>
              <a:ext cx="3816423" cy="2550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251520" y="6021288"/>
              <a:ext cx="39604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STAŘINY ZE 14. STOLETÍ ŠLOJÍŘSKÉ ŽÍLY, ÚROVEŇ ŠTOLY VÁCLAV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572000" y="3429000"/>
            <a:ext cx="3600400" cy="3238619"/>
            <a:chOff x="4572000" y="3429000"/>
            <a:chExt cx="3600400" cy="3238619"/>
          </a:xfrm>
        </p:grpSpPr>
        <p:pic>
          <p:nvPicPr>
            <p:cNvPr id="13" name="Obrázek 12" descr="C:\Users\Boss\AppData\Local\Microsoft\Windows\Temporary Internet Files\Content.Word\zlato křemen žíla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" r="1372" b="1486"/>
            <a:stretch/>
          </p:blipFill>
          <p:spPr bwMode="auto">
            <a:xfrm>
              <a:off x="4572000" y="3429000"/>
              <a:ext cx="3600400" cy="252028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4716016" y="6021288"/>
              <a:ext cx="33175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cs-CZ" b="1" dirty="0" smtClean="0"/>
                <a:t>KŘEMENNÁ ŽÍLA SE ZLATEM – </a:t>
              </a:r>
            </a:p>
            <a:p>
              <a:pPr algn="ctr"/>
              <a:r>
                <a:rPr lang="cs-CZ" b="1" dirty="0" smtClean="0"/>
                <a:t>ŠTOLA HALÍŘE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7555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11560" y="404664"/>
            <a:ext cx="3456384" cy="2961620"/>
            <a:chOff x="611560" y="404664"/>
            <a:chExt cx="3456384" cy="2961620"/>
          </a:xfrm>
        </p:grpSpPr>
        <p:pic>
          <p:nvPicPr>
            <p:cNvPr id="3" name="Obrázek 2" descr="C:\Users\Boss\AppData\Local\Microsoft\Windows\Temporary Internet Files\Content.Word\namesti-v-jilovem-u-prahy-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404664"/>
              <a:ext cx="3456384" cy="2564770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043608" y="2996952"/>
              <a:ext cx="2387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RADNICE V JÍLOVÉM 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716016" y="332656"/>
            <a:ext cx="3901616" cy="2961620"/>
            <a:chOff x="4716016" y="332656"/>
            <a:chExt cx="3901616" cy="2961620"/>
          </a:xfrm>
        </p:grpSpPr>
        <p:pic>
          <p:nvPicPr>
            <p:cNvPr id="4" name="obrázek 1" descr="http://www.tyden.cz/obrazek/06-jilove-16-resize-resize-494f7d57402c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32656"/>
              <a:ext cx="3901616" cy="2592288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</p:pic>
        <p:sp>
          <p:nvSpPr>
            <p:cNvPr id="6" name="Obdélník 5"/>
            <p:cNvSpPr/>
            <p:nvPr/>
          </p:nvSpPr>
          <p:spPr>
            <a:xfrm>
              <a:off x="4716016" y="2924944"/>
              <a:ext cx="37481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REGIONÁLNÍ MUZEUM V JÍLOVÉM </a:t>
              </a:r>
              <a:endParaRPr lang="cs-CZ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67544" y="3573016"/>
            <a:ext cx="3815212" cy="2745596"/>
            <a:chOff x="467544" y="3573016"/>
            <a:chExt cx="3815212" cy="2745596"/>
          </a:xfrm>
        </p:grpSpPr>
        <p:pic>
          <p:nvPicPr>
            <p:cNvPr id="7" name="Obrázek 6" descr="C:\Users\Boss\AppData\Local\Microsoft\Windows\Temporary Internet Files\Content.Word\Jílové-u-Prahy-presbytář-kostela-sv_-Vojtěcha-1024x768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3573016"/>
              <a:ext cx="3456384" cy="237626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467544" y="5949280"/>
              <a:ext cx="38152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CHRÁM SV. VOJTĚCHA V JÍLOVÉM 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572000" y="3429000"/>
            <a:ext cx="3972562" cy="2889612"/>
            <a:chOff x="4572000" y="3429000"/>
            <a:chExt cx="3972562" cy="2889612"/>
          </a:xfrm>
        </p:grpSpPr>
        <p:pic>
          <p:nvPicPr>
            <p:cNvPr id="9" name="Obrázek 8" descr="C:\Users\Boss\AppData\Local\Microsoft\Windows\Temporary Internet Files\Content.Word\dům Mince Jílové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429000"/>
              <a:ext cx="3384376" cy="2448272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10" name="Obdélník 9"/>
            <p:cNvSpPr/>
            <p:nvPr/>
          </p:nvSpPr>
          <p:spPr>
            <a:xfrm>
              <a:off x="4572000" y="5949280"/>
              <a:ext cx="39725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DŮM MINCE – REGIONÁLNÍ MUZEUM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576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67544" y="692696"/>
            <a:ext cx="3888432" cy="4968552"/>
            <a:chOff x="11648" y="-34947"/>
            <a:chExt cx="2585947" cy="3290676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48" y="-34947"/>
              <a:ext cx="2585947" cy="329067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4" name="Obdélníkový popisek 3"/>
            <p:cNvSpPr/>
            <p:nvPr/>
          </p:nvSpPr>
          <p:spPr>
            <a:xfrm>
              <a:off x="46593" y="2847942"/>
              <a:ext cx="2503114" cy="389890"/>
            </a:xfrm>
            <a:prstGeom prst="wedgeRectCallout">
              <a:avLst>
                <a:gd name="adj1" fmla="val -21088"/>
                <a:gd name="adj2" fmla="val 4606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NAUČNÁ STEZKA JÍLOVSKÉ ZLATÉ DOLY</a:t>
              </a:r>
              <a:endParaRPr lang="cs-CZ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  <p:sp>
          <p:nvSpPr>
            <p:cNvPr id="5" name="Obdélník 4"/>
            <p:cNvSpPr/>
            <p:nvPr/>
          </p:nvSpPr>
          <p:spPr>
            <a:xfrm>
              <a:off x="1141544" y="920225"/>
              <a:ext cx="1409457" cy="308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4788024" y="620688"/>
            <a:ext cx="3888432" cy="3033628"/>
            <a:chOff x="4572000" y="1268760"/>
            <a:chExt cx="3888432" cy="3033628"/>
          </a:xfrm>
        </p:grpSpPr>
        <p:pic>
          <p:nvPicPr>
            <p:cNvPr id="7" name="Picture 2" descr="http://muzeumjilove.cz/wp-content/uploads/2016/01/s4-300x20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268760"/>
              <a:ext cx="3888432" cy="2592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4572000" y="3933056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PINKY KOCOURSKÉHO PÁSMA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788024" y="3645024"/>
            <a:ext cx="3888432" cy="2817604"/>
            <a:chOff x="4788024" y="3645024"/>
            <a:chExt cx="3888432" cy="2817604"/>
          </a:xfrm>
        </p:grpSpPr>
        <p:pic>
          <p:nvPicPr>
            <p:cNvPr id="9" name="Obrázek 8" descr="F:\linkové pásmo leština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645024"/>
              <a:ext cx="3888432" cy="2376264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10" name="Obdélník 9"/>
            <p:cNvSpPr/>
            <p:nvPr/>
          </p:nvSpPr>
          <p:spPr>
            <a:xfrm>
              <a:off x="5796136" y="6093296"/>
              <a:ext cx="20566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PINKY U LEŠTINY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4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331640" y="404664"/>
            <a:ext cx="6552728" cy="3033628"/>
            <a:chOff x="1331640" y="404664"/>
            <a:chExt cx="6552728" cy="3033628"/>
          </a:xfrm>
        </p:grpSpPr>
        <p:grpSp>
          <p:nvGrpSpPr>
            <p:cNvPr id="2" name="Skupina 1"/>
            <p:cNvGrpSpPr/>
            <p:nvPr/>
          </p:nvGrpSpPr>
          <p:grpSpPr>
            <a:xfrm>
              <a:off x="1331640" y="404664"/>
              <a:ext cx="6552728" cy="2592288"/>
              <a:chOff x="0" y="0"/>
              <a:chExt cx="5317263" cy="1712518"/>
            </a:xfrm>
          </p:grpSpPr>
          <p:pic>
            <p:nvPicPr>
              <p:cNvPr id="3" name="Obrázek 2" descr="C:\Users\Boss\AppData\Local\Microsoft\Windows\Temporary Internet Files\Content.Word\kutná hora srtříbrné doly.jp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6" r="9813"/>
              <a:stretch/>
            </p:blipFill>
            <p:spPr bwMode="auto">
              <a:xfrm>
                <a:off x="0" y="10571"/>
                <a:ext cx="2589919" cy="1686091"/>
              </a:xfrm>
              <a:prstGeom prst="rect">
                <a:avLst/>
              </a:prstGeom>
              <a:noFill/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" name="Obrázek 3" descr="L:\Kutná hora z dolu Osel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3200" y="0"/>
                <a:ext cx="2574063" cy="1712518"/>
              </a:xfrm>
              <a:prstGeom prst="rect">
                <a:avLst/>
              </a:prstGeom>
              <a:noFill/>
              <a:ln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3131840" y="3068960"/>
              <a:ext cx="341490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VSTUP A PODZEMÍ DOLU OSEL 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851920" y="3501008"/>
            <a:ext cx="4000500" cy="3249652"/>
            <a:chOff x="3851920" y="3501008"/>
            <a:chExt cx="4000500" cy="3249652"/>
          </a:xfrm>
        </p:grpSpPr>
        <p:pic>
          <p:nvPicPr>
            <p:cNvPr id="2052" name="Picture 4" descr="http://destinace.kutnahora.cz/uploads/gallery/perex/51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501008"/>
              <a:ext cx="4000500" cy="28575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4788024" y="6381328"/>
              <a:ext cx="20907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TREJV (ŽENTOUR) 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971600" y="3501008"/>
            <a:ext cx="2376264" cy="3249652"/>
            <a:chOff x="971600" y="3501008"/>
            <a:chExt cx="2376264" cy="3249652"/>
          </a:xfrm>
        </p:grpSpPr>
        <p:pic>
          <p:nvPicPr>
            <p:cNvPr id="2050" name="Picture 2" descr="https://www.stavebni-technika.cz/img/articles/1024x800-fit/2016/02i-karel-iv-5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3501008"/>
              <a:ext cx="1914959" cy="288032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971600" y="6381328"/>
              <a:ext cx="2376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HAŠPLÍŘ U RUMPÁLU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229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548680"/>
            <a:ext cx="321517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RUDNÍ REVÍRY </a:t>
            </a:r>
            <a:endParaRPr lang="cs-CZ" sz="28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PŘÍBRAMSKA</a:t>
            </a:r>
            <a:endParaRPr lang="cs-CZ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251520" y="332656"/>
            <a:ext cx="3312368" cy="2662555"/>
            <a:chOff x="251520" y="332656"/>
            <a:chExt cx="3312368" cy="2662555"/>
          </a:xfrm>
        </p:grpSpPr>
        <p:pic>
          <p:nvPicPr>
            <p:cNvPr id="3" name="Obrázek 2" descr="C:\Users\Boss\AppData\Local\Microsoft\Windows\Temporary Internet Files\Content.Word\pŘÍBRAM LISTINA O KOUPY Z ROKU 1216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4" t="4639" r="3465" b="18925"/>
            <a:stretch/>
          </p:blipFill>
          <p:spPr bwMode="auto">
            <a:xfrm>
              <a:off x="251520" y="332656"/>
              <a:ext cx="3312368" cy="201622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251520" y="2348880"/>
              <a:ext cx="3312368" cy="646331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r>
                <a:rPr lang="cs-CZ" b="1" dirty="0" smtClean="0"/>
                <a:t>LISTINA O KOUPI PŘÍBRAMSKÉ HUTĚ Z ROKU 1216 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707904" y="1772816"/>
            <a:ext cx="4968552" cy="3105636"/>
            <a:chOff x="3707904" y="908720"/>
            <a:chExt cx="4968552" cy="3105636"/>
          </a:xfrm>
        </p:grpSpPr>
        <p:pic>
          <p:nvPicPr>
            <p:cNvPr id="5" name="Obrázek 4" descr="C:\Users\Boss\AppData\Local\Microsoft\Windows\Temporary Internet Files\Content.Word\příbram stará 11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08720"/>
              <a:ext cx="4968552" cy="26642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6" name="Obdélník 5"/>
            <p:cNvSpPr/>
            <p:nvPr/>
          </p:nvSpPr>
          <p:spPr>
            <a:xfrm>
              <a:off x="3779912" y="3645024"/>
              <a:ext cx="47604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STARÁ PŘÍBRAM SE SVATOU HOROU (1870) 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51520" y="3140968"/>
            <a:ext cx="4795203" cy="3456384"/>
            <a:chOff x="251520" y="3140968"/>
            <a:chExt cx="4795203" cy="3456384"/>
          </a:xfrm>
        </p:grpSpPr>
        <p:pic>
          <p:nvPicPr>
            <p:cNvPr id="8" name="Obrázek 7" descr="C:\Users\Boss\AppData\Local\Microsoft\Windows\Temporary Internet Files\Content.Word\Příbram královské město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88"/>
            <a:stretch/>
          </p:blipFill>
          <p:spPr bwMode="auto">
            <a:xfrm>
              <a:off x="251520" y="3140968"/>
              <a:ext cx="2247509" cy="34563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Textové pole 2"/>
            <p:cNvSpPr txBox="1">
              <a:spLocks noChangeArrowheads="1"/>
            </p:cNvSpPr>
            <p:nvPr/>
          </p:nvSpPr>
          <p:spPr bwMode="auto">
            <a:xfrm>
              <a:off x="2627784" y="5301208"/>
              <a:ext cx="241893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36000" tIns="36000" rIns="3600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600" b="1" dirty="0" smtClean="0"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PRIVILEGIUM CÍSAŘE RUDOLFA II.  O POVÝŠENÍ PŘÍBRAMI NA KRÁLOVSKÉ MĚSTO</a:t>
              </a:r>
            </a:p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1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986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1619672" y="1052736"/>
            <a:ext cx="5544616" cy="4608512"/>
            <a:chOff x="683568" y="980728"/>
            <a:chExt cx="4752528" cy="4032448"/>
          </a:xfrm>
        </p:grpSpPr>
        <p:grpSp>
          <p:nvGrpSpPr>
            <p:cNvPr id="2" name="Skupina 1"/>
            <p:cNvGrpSpPr/>
            <p:nvPr/>
          </p:nvGrpSpPr>
          <p:grpSpPr>
            <a:xfrm>
              <a:off x="683568" y="980728"/>
              <a:ext cx="4752528" cy="4032448"/>
              <a:chOff x="0" y="0"/>
              <a:chExt cx="3471786" cy="2904565"/>
            </a:xfrm>
          </p:grpSpPr>
          <p:pic>
            <p:nvPicPr>
              <p:cNvPr id="3" name="obrázek 2" descr="http://czechmin.cz/images/pruvodce/pribram/geolverze13CZ.gi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471786" cy="290456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" name="Obdélníkový popisek 3"/>
              <p:cNvSpPr/>
              <p:nvPr/>
            </p:nvSpPr>
            <p:spPr>
              <a:xfrm>
                <a:off x="1157262" y="414938"/>
                <a:ext cx="1052056" cy="308625"/>
              </a:xfrm>
              <a:prstGeom prst="wedgeRectCallout">
                <a:avLst>
                  <a:gd name="adj1" fmla="val -18322"/>
                  <a:gd name="adj2" fmla="val 513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2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POLYMETALICKÝ REVÍR</a:t>
                </a:r>
                <a:endParaRPr lang="cs-CZ" sz="12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" name="Obdélníkový popisek 4"/>
              <p:cNvSpPr/>
              <p:nvPr/>
            </p:nvSpPr>
            <p:spPr>
              <a:xfrm>
                <a:off x="1828800" y="1296681"/>
                <a:ext cx="1222164" cy="518672"/>
              </a:xfrm>
              <a:prstGeom prst="wedgeRectCallout">
                <a:avLst>
                  <a:gd name="adj1" fmla="val -18322"/>
                  <a:gd name="adj2" fmla="val 51340"/>
                </a:avLst>
              </a:prstGeom>
              <a:solidFill>
                <a:sysClr val="window" lastClr="FFFFFF"/>
              </a:solidFill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400" b="1" dirty="0" smtClean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URAN  - POLYMETALICKÝ REVÍR</a:t>
                </a:r>
                <a:endParaRPr lang="cs-CZ" sz="14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" name="TextovéPole 5"/>
            <p:cNvSpPr txBox="1"/>
            <p:nvPr/>
          </p:nvSpPr>
          <p:spPr>
            <a:xfrm>
              <a:off x="2555776" y="2060848"/>
              <a:ext cx="1512168" cy="5232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 smtClean="0"/>
                <a:t>ŽELEZORUDNÝ</a:t>
              </a:r>
            </a:p>
            <a:p>
              <a:pPr algn="ctr"/>
              <a:r>
                <a:rPr lang="cs-CZ" sz="1400" b="1" dirty="0" smtClean="0"/>
                <a:t>REVÍR</a:t>
              </a:r>
              <a:endParaRPr lang="cs-CZ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3606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:\Users\Boss\AppData\Local\Microsoft\Windows\Temporary Internet Files\Content.Word\březohorský revír Škách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"/>
          <a:stretch/>
        </p:blipFill>
        <p:spPr bwMode="auto">
          <a:xfrm>
            <a:off x="467544" y="2037849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339752" y="260648"/>
            <a:ext cx="4393447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/>
              <a:t>POLYMETALICKÝ RUDNÍ REVÍR</a:t>
            </a:r>
          </a:p>
          <a:p>
            <a:pPr marL="800100" lvl="1" indent="-3429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C00000"/>
                </a:solidFill>
              </a:rPr>
              <a:t>BŘEZOHORSKÉ LOŽISKO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C00000"/>
                </a:solidFill>
              </a:rPr>
              <a:t>BOHUTÍNSKÉ LOŽISKO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C00000"/>
                </a:solidFill>
              </a:rPr>
              <a:t>ČERNOJAMSKÉ LOŽISKO </a:t>
            </a:r>
            <a:endParaRPr lang="cs-CZ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44" y="2037849"/>
            <a:ext cx="2995159" cy="4413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9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76926" cy="5101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51720" y="415587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SCHEMA URANOVÉHO REVÍRU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9481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95536" y="548680"/>
            <a:ext cx="8439615" cy="2520280"/>
            <a:chOff x="395536" y="548680"/>
            <a:chExt cx="8439615" cy="2520280"/>
          </a:xfrm>
        </p:grpSpPr>
        <p:pic>
          <p:nvPicPr>
            <p:cNvPr id="2" name="Obrázek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548680"/>
              <a:ext cx="3960440" cy="25202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" name="Obdélník 3"/>
            <p:cNvSpPr/>
            <p:nvPr/>
          </p:nvSpPr>
          <p:spPr>
            <a:xfrm>
              <a:off x="4355976" y="620688"/>
              <a:ext cx="44791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PRODUKCE STŘÍBRA V ČESKÝCH ZEMÍCH 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303637" y="3356992"/>
            <a:ext cx="8280920" cy="2617341"/>
            <a:chOff x="323528" y="3356992"/>
            <a:chExt cx="8280920" cy="2617341"/>
          </a:xfrm>
        </p:grpSpPr>
        <p:pic>
          <p:nvPicPr>
            <p:cNvPr id="3" name="Obrázek 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3" t="7098" r="5874"/>
            <a:stretch/>
          </p:blipFill>
          <p:spPr bwMode="auto">
            <a:xfrm>
              <a:off x="4572000" y="3356992"/>
              <a:ext cx="4032448" cy="26173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Obdélník 4"/>
            <p:cNvSpPr/>
            <p:nvPr/>
          </p:nvSpPr>
          <p:spPr>
            <a:xfrm>
              <a:off x="323528" y="4149080"/>
              <a:ext cx="43572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PRODUKCE URANU V ČESKÝCH ZEMÍCH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55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611560" y="404664"/>
            <a:ext cx="3901532" cy="2961620"/>
            <a:chOff x="611560" y="764704"/>
            <a:chExt cx="3901532" cy="2961620"/>
          </a:xfrm>
        </p:grpSpPr>
        <p:pic>
          <p:nvPicPr>
            <p:cNvPr id="3" name="Obrázek 2" descr="C:\Users\Boss\AppData\Local\Microsoft\Windows\Temporary Internet Files\Content.Word\pŘÍBRAM NÁMĚSTÍ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64704"/>
              <a:ext cx="3901532" cy="2592288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5" name="Obdélník 4"/>
            <p:cNvSpPr/>
            <p:nvPr/>
          </p:nvSpPr>
          <p:spPr>
            <a:xfrm>
              <a:off x="1691680" y="3356992"/>
              <a:ext cx="21868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PŘÍBRAM NÁMĚSTÍ 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932040" y="404664"/>
            <a:ext cx="3553340" cy="2961620"/>
            <a:chOff x="4763076" y="764704"/>
            <a:chExt cx="3553340" cy="2961620"/>
          </a:xfrm>
        </p:grpSpPr>
        <p:pic>
          <p:nvPicPr>
            <p:cNvPr id="4" name="Obrázek 3" descr="C:\Users\Boss\AppData\Local\Microsoft\Windows\Temporary Internet Files\Content.Word\pŘÍBRAM SVATÁ HORA 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3076" y="764704"/>
              <a:ext cx="3553340" cy="258364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6" name="Obdélník 5"/>
            <p:cNvSpPr/>
            <p:nvPr/>
          </p:nvSpPr>
          <p:spPr>
            <a:xfrm>
              <a:off x="5508104" y="3356992"/>
              <a:ext cx="25229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PŘÍBRAM SVATÁ HORA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051720" y="3573016"/>
            <a:ext cx="4575355" cy="2961620"/>
            <a:chOff x="2051720" y="3573016"/>
            <a:chExt cx="4575355" cy="2961620"/>
          </a:xfrm>
        </p:grpSpPr>
        <p:pic>
          <p:nvPicPr>
            <p:cNvPr id="9" name="Obrázek 8" descr="C:\Users\Boss\AppData\Local\Microsoft\Windows\Temporary Internet Files\Content.Word\Příbram_letecky_zbytky důlní činnosti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3573016"/>
              <a:ext cx="4125843" cy="2555999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10" name="Obdélník 9"/>
            <p:cNvSpPr/>
            <p:nvPr/>
          </p:nvSpPr>
          <p:spPr>
            <a:xfrm>
              <a:off x="2051720" y="6165304"/>
              <a:ext cx="45753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POHORNICKÁ KRAJINA V OKOLÍ PŘÍBRAMI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9815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2051720" y="260648"/>
            <a:ext cx="5127366" cy="3177644"/>
            <a:chOff x="2051720" y="260648"/>
            <a:chExt cx="5127366" cy="3177644"/>
          </a:xfrm>
        </p:grpSpPr>
        <p:pic>
          <p:nvPicPr>
            <p:cNvPr id="2" name="Obrázek 1" descr="C:\Users\Boss\AppData\Local\Microsoft\Windows\Temporary Internet Files\Content.Word\Hornické muzeum Přínram mapa.bmp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260648"/>
              <a:ext cx="4001135" cy="2809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Obdélník 2"/>
            <p:cNvSpPr/>
            <p:nvPr/>
          </p:nvSpPr>
          <p:spPr>
            <a:xfrm>
              <a:off x="2051720" y="3068960"/>
              <a:ext cx="512736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OBJEKTY HORNICKÉHO SKANZENU V PŘÍBRAMI</a:t>
              </a:r>
              <a:endParaRPr lang="cs-CZ" b="1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1331640" y="3573016"/>
            <a:ext cx="6336704" cy="2889612"/>
            <a:chOff x="1331640" y="3573016"/>
            <a:chExt cx="6336704" cy="2889612"/>
          </a:xfrm>
        </p:grpSpPr>
        <p:grpSp>
          <p:nvGrpSpPr>
            <p:cNvPr id="5" name="Skupina 4"/>
            <p:cNvGrpSpPr/>
            <p:nvPr/>
          </p:nvGrpSpPr>
          <p:grpSpPr>
            <a:xfrm>
              <a:off x="1331640" y="3573016"/>
              <a:ext cx="6336704" cy="2520280"/>
              <a:chOff x="143999" y="0"/>
              <a:chExt cx="4952870" cy="1824344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143999" y="0"/>
                <a:ext cx="4952870" cy="1824344"/>
                <a:chOff x="144002" y="0"/>
                <a:chExt cx="4952990" cy="1824344"/>
              </a:xfrm>
            </p:grpSpPr>
            <p:pic>
              <p:nvPicPr>
                <p:cNvPr id="9" name="obrázek 2" descr="https://upload.wikimedia.org/wikipedia/commons/thumb/5/5c/Hornick%C3%A9_muzeum_P%C5%99%C3%ADbram.JPG/800px-Hornick%C3%A9_muzeum_P%C5%99%C3%ADbram.JP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02" y="6096"/>
                  <a:ext cx="2403904" cy="1805701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10" name="obrázek 1" descr="https://upload.wikimedia.org/wikipedia/commons/0/0d/D%C5%AFl_Vojt%C4%9Bch_%28celkov%C3%BD_pohled%29.JP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0011" y="0"/>
                  <a:ext cx="2426981" cy="1824344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</p:grpSp>
          <p:sp>
            <p:nvSpPr>
              <p:cNvPr id="7" name="Obdélníkový popisek 6"/>
              <p:cNvSpPr/>
              <p:nvPr/>
            </p:nvSpPr>
            <p:spPr>
              <a:xfrm>
                <a:off x="2755392" y="54864"/>
                <a:ext cx="176530" cy="176530"/>
              </a:xfrm>
              <a:prstGeom prst="wedgeRectCallout">
                <a:avLst>
                  <a:gd name="adj1" fmla="val -23470"/>
                  <a:gd name="adj2" fmla="val 35834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6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8" name="Obdélníkový popisek 7"/>
              <p:cNvSpPr/>
              <p:nvPr/>
            </p:nvSpPr>
            <p:spPr>
              <a:xfrm>
                <a:off x="210791" y="54867"/>
                <a:ext cx="176530" cy="176530"/>
              </a:xfrm>
              <a:prstGeom prst="wedgeRectCallout">
                <a:avLst>
                  <a:gd name="adj1" fmla="val -376"/>
                  <a:gd name="adj2" fmla="val 35834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6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1" name="Obdélník 10"/>
            <p:cNvSpPr/>
            <p:nvPr/>
          </p:nvSpPr>
          <p:spPr>
            <a:xfrm>
              <a:off x="2123728" y="6093296"/>
              <a:ext cx="48489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HORNICKÉ MUZEUM (A) A  DŮL VOJTĚCH (B</a:t>
              </a:r>
              <a:r>
                <a:rPr lang="cs-CZ" dirty="0" smtClean="0"/>
                <a:t>)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4422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63688" y="188640"/>
            <a:ext cx="5571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>
                <a:latin typeface="Arial Black" panose="020B0A04020102020204" pitchFamily="34" charset="0"/>
              </a:rPr>
              <a:t>ZLATOHORSKÝ</a:t>
            </a:r>
            <a:r>
              <a:rPr lang="cs-CZ" sz="2400" b="1" dirty="0">
                <a:latin typeface="Arial Black" panose="020B0A04020102020204" pitchFamily="34" charset="0"/>
              </a:rPr>
              <a:t> RUDNÍ REVÍR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611560" y="1052736"/>
            <a:ext cx="3024336" cy="4392488"/>
            <a:chOff x="539552" y="1052736"/>
            <a:chExt cx="3024336" cy="4392488"/>
          </a:xfrm>
        </p:grpSpPr>
        <p:pic>
          <p:nvPicPr>
            <p:cNvPr id="4" name="Obrázek 3" descr="C:\Users\Boss\AppData\Local\Microsoft\Windows\Temporary Internet Files\Content.Word\ZH mapa revíru a dílčí úseky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0" t="922" r="14" b="17"/>
            <a:stretch/>
          </p:blipFill>
          <p:spPr bwMode="auto">
            <a:xfrm>
              <a:off x="539552" y="1052736"/>
              <a:ext cx="3024336" cy="4053099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Textové pole 2"/>
            <p:cNvSpPr txBox="1">
              <a:spLocks noChangeArrowheads="1"/>
            </p:cNvSpPr>
            <p:nvPr/>
          </p:nvSpPr>
          <p:spPr bwMode="auto">
            <a:xfrm>
              <a:off x="539552" y="4797152"/>
              <a:ext cx="3024336" cy="648072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DÍLČÍ ÚSEKY ZLATOHORSKÉHO REVÍRU</a:t>
              </a:r>
              <a:endParaRPr lang="cs-CZ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7" name="Obdélník 6"/>
          <p:cNvSpPr/>
          <p:nvPr/>
        </p:nvSpPr>
        <p:spPr>
          <a:xfrm>
            <a:off x="4211960" y="1052736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ZÁPAD: RUDY AU, ZN, PB, CU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VÝCHOD: RUDY PB, ZN, CU S AG, AU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JIH: RUDY CU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HORNICKÉ SKÁLY: RUDY CU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HEŘMANOVICE: RUDY PB, ZN, CU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b="1" dirty="0" smtClean="0"/>
              <a:t>ZLATÉ HORY - SEVER: RUDY CU (NA LOŽISKU MARIE POMOCNÉ ŽÍLY KŘEMENE S AU).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1293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611560" y="116632"/>
            <a:ext cx="3744416" cy="4896544"/>
            <a:chOff x="0" y="0"/>
            <a:chExt cx="2840997" cy="3800580"/>
          </a:xfrm>
        </p:grpSpPr>
        <p:pic>
          <p:nvPicPr>
            <p:cNvPr id="5" name="obrázek 2" descr="Zlatohorsko">
              <a:hlinkClick r:id="rId2" tooltip="&quot;Za hornictvím zlatohorského rudného revíru.&quot;"/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8" t="1675" r="2019" b="2177"/>
            <a:stretch/>
          </p:blipFill>
          <p:spPr bwMode="auto">
            <a:xfrm>
              <a:off x="92907" y="69633"/>
              <a:ext cx="2748090" cy="37309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Obdélník 5"/>
            <p:cNvSpPr/>
            <p:nvPr/>
          </p:nvSpPr>
          <p:spPr>
            <a:xfrm>
              <a:off x="0" y="0"/>
              <a:ext cx="136916" cy="3730947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  <p:sp>
        <p:nvSpPr>
          <p:cNvPr id="4" name="Textové pole 2"/>
          <p:cNvSpPr txBox="1">
            <a:spLocks noChangeArrowheads="1"/>
          </p:cNvSpPr>
          <p:nvPr/>
        </p:nvSpPr>
        <p:spPr bwMode="auto">
          <a:xfrm>
            <a:off x="611560" y="5157192"/>
            <a:ext cx="36724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sz="1100" dirty="0">
                <a:effectLst/>
                <a:latin typeface="Calibri"/>
                <a:ea typeface="Calibri"/>
                <a:cs typeface="Times New Roman"/>
              </a:rPr>
              <a:t> </a:t>
            </a:r>
            <a:r>
              <a:rPr lang="cs-CZ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HLAVNÍ OBLASTI TĚŽBY </a:t>
            </a:r>
            <a:endParaRPr lang="cs-CZ" b="1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</a:t>
            </a:r>
            <a:r>
              <a:rPr lang="cs-CZ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NEJDŮLEŽITĚJŠÍ DOLY </a:t>
            </a:r>
            <a:endParaRPr lang="cs-CZ" b="1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 </a:t>
            </a:r>
            <a:r>
              <a:rPr lang="cs-CZ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16. STOLETÍ </a:t>
            </a:r>
            <a:endParaRPr lang="cs-CZ" dirty="0">
              <a:effectLst/>
              <a:latin typeface="Calibri"/>
              <a:ea typeface="Calibri"/>
              <a:cs typeface="Times New Roman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4860032" y="116633"/>
            <a:ext cx="3600400" cy="6004539"/>
            <a:chOff x="4860032" y="116633"/>
            <a:chExt cx="3600400" cy="6004539"/>
          </a:xfrm>
        </p:grpSpPr>
        <p:pic>
          <p:nvPicPr>
            <p:cNvPr id="1028" name="Picture 4" descr="http://podzemi.solvayovylomy.cz/cteni/zhory/zh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76"/>
            <a:stretch/>
          </p:blipFill>
          <p:spPr bwMode="auto">
            <a:xfrm>
              <a:off x="4860032" y="116633"/>
              <a:ext cx="3545111" cy="479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860032" y="5013176"/>
              <a:ext cx="3600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ZLATÉ HORY – ZÁPAD</a:t>
              </a:r>
            </a:p>
            <a:p>
              <a:r>
                <a:rPr lang="cs-CZ" sz="1600" dirty="0" smtClean="0"/>
                <a:t>1 – KVARCITY; 2 – RUDNÍ TĚLESA; 3 – METATUFITY; 4 – BŘIDLICE; 5 – ZLATÝ SLOUP</a:t>
              </a:r>
              <a:endParaRPr lang="cs-CZ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168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611560" y="1412776"/>
            <a:ext cx="3672408" cy="3528393"/>
            <a:chOff x="467544" y="620687"/>
            <a:chExt cx="3672408" cy="3528393"/>
          </a:xfrm>
        </p:grpSpPr>
        <p:pic>
          <p:nvPicPr>
            <p:cNvPr id="7" name="Obrázek 6" descr="C:\Users\Boss\AppData\Local\Microsoft\Windows\Temporary Internet Files\Content.Word\ZH Velké pinky Večeřa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95" r="3318" b="5116"/>
            <a:stretch/>
          </p:blipFill>
          <p:spPr bwMode="auto">
            <a:xfrm>
              <a:off x="467544" y="620687"/>
              <a:ext cx="3672408" cy="286489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2"/>
            <p:cNvSpPr txBox="1">
              <a:spLocks noChangeArrowheads="1"/>
            </p:cNvSpPr>
            <p:nvPr/>
          </p:nvSpPr>
          <p:spPr bwMode="auto">
            <a:xfrm>
              <a:off x="467544" y="3501008"/>
              <a:ext cx="3672408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VELKÉ PINKY A PODZEMNÍ DÍLA STAROHOŘÍ</a:t>
              </a:r>
              <a:endParaRPr lang="cs-CZ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572000" y="1412776"/>
            <a:ext cx="3997224" cy="3528392"/>
            <a:chOff x="4537123" y="620688"/>
            <a:chExt cx="3997224" cy="3528392"/>
          </a:xfrm>
        </p:grpSpPr>
        <p:pic>
          <p:nvPicPr>
            <p:cNvPr id="5" name="Obrázek 4" descr="C:\Users\Boss\AppData\Local\Microsoft\Windows\Temporary Internet Files\Content.Word\ZH Velké pinky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123" y="620688"/>
              <a:ext cx="3997224" cy="288032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sp>
          <p:nvSpPr>
            <p:cNvPr id="6" name="Textové pole 2"/>
            <p:cNvSpPr txBox="1">
              <a:spLocks noChangeArrowheads="1"/>
            </p:cNvSpPr>
            <p:nvPr/>
          </p:nvSpPr>
          <p:spPr bwMode="auto">
            <a:xfrm>
              <a:off x="4572000" y="3501008"/>
              <a:ext cx="388843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solidFill>
                    <a:srgbClr val="222222"/>
                  </a:solidFill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JÁMA KUNSTSCHACHT STAROHOŘÍ</a:t>
              </a:r>
              <a:endParaRPr lang="cs-CZ" b="1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200" dirty="0">
                  <a:effectLst/>
                  <a:latin typeface="Times New Roman"/>
                  <a:ea typeface="Calibri"/>
                  <a:cs typeface="Times New Roman"/>
                </a:rPr>
                <a:t> 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1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:\Users\Boss\AppData\Local\Microsoft\Windows\Temporary Internet Files\Content.Word\Turkan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2492712" cy="2748601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4" name="Obdélníkový popisek 3"/>
          <p:cNvSpPr/>
          <p:nvPr/>
        </p:nvSpPr>
        <p:spPr>
          <a:xfrm>
            <a:off x="4283968" y="188640"/>
            <a:ext cx="2664296" cy="342291"/>
          </a:xfrm>
          <a:prstGeom prst="wedgeRectCallout">
            <a:avLst>
              <a:gd name="adj1" fmla="val -20833"/>
              <a:gd name="adj2" fmla="val 5018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DŮL TURKAŇK</a:t>
            </a:r>
            <a:endParaRPr lang="cs-CZ" sz="2400" b="1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074" name="Picture 2" descr="Výsledek obrázku pro DŮL TURKAŇ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179" y="3645024"/>
            <a:ext cx="3357713" cy="25202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DŮL TURKAŇ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458800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4139952" y="692696"/>
            <a:ext cx="3528392" cy="2469654"/>
            <a:chOff x="4139952" y="692696"/>
            <a:chExt cx="3528392" cy="2469654"/>
          </a:xfrm>
        </p:grpSpPr>
        <p:pic>
          <p:nvPicPr>
            <p:cNvPr id="3078" name="Picture 6" descr="http://kutnahora.xf.cz/DOLY/KUTNAHORA/TURKANK/Turkank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692696"/>
              <a:ext cx="3528077" cy="2469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084168" y="278092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bg1"/>
                  </a:solidFill>
                </a:rPr>
                <a:t>V ROCE 1944</a:t>
              </a:r>
              <a:endParaRPr lang="cs-CZ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70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899592" y="1484784"/>
            <a:ext cx="3600400" cy="2745596"/>
            <a:chOff x="899592" y="1484784"/>
            <a:chExt cx="3600400" cy="2745596"/>
          </a:xfrm>
        </p:grpSpPr>
        <p:pic>
          <p:nvPicPr>
            <p:cNvPr id="9" name="Obrázek 8" descr="C:\Users\Boss\AppData\Local\Microsoft\Windows\Temporary Internet Files\Content.Word\ZH hlavní závod historie.bmp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61"/>
            <a:stretch/>
          </p:blipFill>
          <p:spPr bwMode="auto">
            <a:xfrm>
              <a:off x="899592" y="1484784"/>
              <a:ext cx="3600400" cy="230425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délník 9"/>
            <p:cNvSpPr/>
            <p:nvPr/>
          </p:nvSpPr>
          <p:spPr>
            <a:xfrm>
              <a:off x="1763688" y="3861048"/>
              <a:ext cx="2233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TĚŽEBNÍ ZÁVOD RD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716016" y="1484784"/>
            <a:ext cx="3744416" cy="2745596"/>
            <a:chOff x="4716016" y="1484784"/>
            <a:chExt cx="3744416" cy="2745596"/>
          </a:xfrm>
        </p:grpSpPr>
        <p:pic>
          <p:nvPicPr>
            <p:cNvPr id="8" name="Obrázek 7" descr="C:\Users\Boss\AppData\Local\Microsoft\Windows\Temporary Internet Files\Content.Word\ZH hlavní závod po likvidaci.bmp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9"/>
            <a:stretch/>
          </p:blipFill>
          <p:spPr bwMode="auto">
            <a:xfrm>
              <a:off x="4716016" y="1484784"/>
              <a:ext cx="3744416" cy="230425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Obdélník 10"/>
            <p:cNvSpPr/>
            <p:nvPr/>
          </p:nvSpPr>
          <p:spPr>
            <a:xfrm>
              <a:off x="5796136" y="3861048"/>
              <a:ext cx="16642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PO LIKVIDACI 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3024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187624" y="404664"/>
            <a:ext cx="6696744" cy="2673588"/>
            <a:chOff x="1187624" y="404664"/>
            <a:chExt cx="6696744" cy="2673588"/>
          </a:xfrm>
        </p:grpSpPr>
        <p:pic>
          <p:nvPicPr>
            <p:cNvPr id="2" name="Obrázek 1" descr="C:\Users\Boss\AppData\Local\Microsoft\Windows\Temporary Internet Files\Content.Word\ZH  konec 19 století Zuckmantel_Hauptplatz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" t="2402" r="1691" b="9582"/>
            <a:stretch/>
          </p:blipFill>
          <p:spPr bwMode="auto">
            <a:xfrm>
              <a:off x="2915816" y="404664"/>
              <a:ext cx="3456384" cy="2304256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1187624" y="2708920"/>
              <a:ext cx="66967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NÁMĚSTÍ VE ZLATÝCH HORÁCH (ZUKMANTLU) V 19. STOLETÍ </a:t>
              </a:r>
              <a:endParaRPr lang="cs-CZ" b="1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1475656" y="3212976"/>
            <a:ext cx="6120680" cy="3177644"/>
            <a:chOff x="1475656" y="3212976"/>
            <a:chExt cx="6120680" cy="3177644"/>
          </a:xfrm>
        </p:grpSpPr>
        <p:grpSp>
          <p:nvGrpSpPr>
            <p:cNvPr id="5" name="Skupina 4"/>
            <p:cNvGrpSpPr/>
            <p:nvPr/>
          </p:nvGrpSpPr>
          <p:grpSpPr>
            <a:xfrm>
              <a:off x="1691680" y="3212976"/>
              <a:ext cx="5628006" cy="2689225"/>
              <a:chOff x="0" y="0"/>
              <a:chExt cx="5628006" cy="2689225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0" y="0"/>
                <a:ext cx="5628006" cy="2689225"/>
                <a:chOff x="0" y="0"/>
                <a:chExt cx="5628205" cy="2689412"/>
              </a:xfrm>
            </p:grpSpPr>
            <p:pic>
              <p:nvPicPr>
                <p:cNvPr id="10" name="Obrázek 9" descr="C:\Users\Boss\AppData\Local\Microsoft\Windows\Temporary Internet Files\Content.Word\ZH -_Farní_kostel_Nanebevzetí_Panny_Marie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1867919" cy="2674742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11" name="Obrázek 10" descr="C:\Users\Boss\AppData\Local\Microsoft\Windows\Temporary Internet Files\Content.Word\ZH-_radnice.jpg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70605" y="14669"/>
                  <a:ext cx="1770122" cy="2660073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  <p:pic>
              <p:nvPicPr>
                <p:cNvPr id="12" name="Obrázek 11" descr="C:\Users\Boss\AppData\Local\Microsoft\Windows\Temporary Internet Files\Content.Word\ZH hornické muzeum.jpg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3414" y="14669"/>
                  <a:ext cx="1784791" cy="2674743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</p:grpSp>
          <p:sp>
            <p:nvSpPr>
              <p:cNvPr id="7" name="Obdélníkový popisek 6"/>
              <p:cNvSpPr/>
              <p:nvPr/>
            </p:nvSpPr>
            <p:spPr>
              <a:xfrm>
                <a:off x="144016" y="72008"/>
                <a:ext cx="146685" cy="200025"/>
              </a:xfrm>
              <a:prstGeom prst="wedgeRectCallout">
                <a:avLst>
                  <a:gd name="adj1" fmla="val -7498"/>
                  <a:gd name="adj2" fmla="val 35609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6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8" name="Obdélníkový popisek 7"/>
              <p:cNvSpPr/>
              <p:nvPr/>
            </p:nvSpPr>
            <p:spPr>
              <a:xfrm>
                <a:off x="2016224" y="72008"/>
                <a:ext cx="245634" cy="288032"/>
              </a:xfrm>
              <a:prstGeom prst="wedgeRectCallout">
                <a:avLst>
                  <a:gd name="adj1" fmla="val 348944"/>
                  <a:gd name="adj2" fmla="val 63962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 smtClean="0">
                    <a:solidFill>
                      <a:srgbClr val="FFFFFF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r>
                  <a:rPr lang="cs-CZ" dirty="0"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</a:p>
            </p:txBody>
          </p:sp>
          <p:sp>
            <p:nvSpPr>
              <p:cNvPr id="9" name="Obdélníkový popisek 8"/>
              <p:cNvSpPr/>
              <p:nvPr/>
            </p:nvSpPr>
            <p:spPr>
              <a:xfrm>
                <a:off x="3921651" y="83128"/>
                <a:ext cx="146685" cy="200025"/>
              </a:xfrm>
              <a:prstGeom prst="wedgeRectCallout">
                <a:avLst>
                  <a:gd name="adj1" fmla="val -7498"/>
                  <a:gd name="adj2" fmla="val 35609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C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3" name="Obdélník 12"/>
            <p:cNvSpPr/>
            <p:nvPr/>
          </p:nvSpPr>
          <p:spPr>
            <a:xfrm>
              <a:off x="1475656" y="6021288"/>
              <a:ext cx="61206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A – FARNÍ KOSTEL; B – RADNICE; C – HORNICKÉ MUZEUM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742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611560" y="1628800"/>
            <a:ext cx="7992888" cy="3105636"/>
            <a:chOff x="611560" y="1628800"/>
            <a:chExt cx="7992888" cy="3105636"/>
          </a:xfrm>
        </p:grpSpPr>
        <p:grpSp>
          <p:nvGrpSpPr>
            <p:cNvPr id="2" name="Skupina 1"/>
            <p:cNvGrpSpPr/>
            <p:nvPr/>
          </p:nvGrpSpPr>
          <p:grpSpPr>
            <a:xfrm>
              <a:off x="611560" y="1628800"/>
              <a:ext cx="7992888" cy="2626782"/>
              <a:chOff x="0" y="0"/>
              <a:chExt cx="5540189" cy="1941266"/>
            </a:xfrm>
          </p:grpSpPr>
          <p:pic>
            <p:nvPicPr>
              <p:cNvPr id="3" name="Obrázek 2" descr="C:\Users\Boss\AppData\Local\Microsoft\Windows\Temporary Internet Files\Content.Word\ZH Edel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4449"/>
                <a:ext cx="2875226" cy="1916817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  <p:pic>
            <p:nvPicPr>
              <p:cNvPr id="4" name="Obrázek 3" descr="C:\Users\Boss\AppData\Local\Microsoft\Windows\Temporary Internet Files\Content.Word\ZH speleoterapi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3463" y="0"/>
                <a:ext cx="2586726" cy="194126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611560" y="4365104"/>
              <a:ext cx="78488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 smtClean="0"/>
                <a:t>SANATORIUM EDEL A SPELEOTERAPEUTICKÉ PROSTORY VE ŠTOLE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474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283968" y="188640"/>
            <a:ext cx="4032448" cy="3310627"/>
            <a:chOff x="0" y="0"/>
            <a:chExt cx="2846521" cy="2491023"/>
          </a:xfrm>
        </p:grpSpPr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0" y="2004703"/>
              <a:ext cx="2846521" cy="48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" panose="020B0604020202020204" pitchFamily="34" charset="0"/>
                  <a:ea typeface="Times New Roman"/>
                  <a:cs typeface="Arial" panose="020B0604020202020204" pitchFamily="34" charset="0"/>
                </a:rPr>
                <a:t>REPLIKY ZLATORUDNÝCH MLÝNŮ V ÚDOLÍ ZTRACENÝCH ŠTOL</a:t>
              </a:r>
              <a:endParaRPr lang="cs-CZ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  <p:pic>
          <p:nvPicPr>
            <p:cNvPr id="5" name="Obrázek 4" descr="C:\Users\Boss\AppData\Local\Microsoft\Windows\Temporary Internet Files\Content.Word\ZH zlatorudné mlýny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0" y="0"/>
              <a:ext cx="2684249" cy="2013186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</p:grpSp>
      <p:grpSp>
        <p:nvGrpSpPr>
          <p:cNvPr id="9" name="Skupina 8"/>
          <p:cNvGrpSpPr/>
          <p:nvPr/>
        </p:nvGrpSpPr>
        <p:grpSpPr>
          <a:xfrm>
            <a:off x="3779912" y="3573015"/>
            <a:ext cx="4896544" cy="3168353"/>
            <a:chOff x="3779912" y="3573015"/>
            <a:chExt cx="4896544" cy="3168353"/>
          </a:xfrm>
        </p:grpSpPr>
        <p:sp>
          <p:nvSpPr>
            <p:cNvPr id="7" name="Textové pole 2"/>
            <p:cNvSpPr txBox="1">
              <a:spLocks noChangeArrowheads="1"/>
            </p:cNvSpPr>
            <p:nvPr/>
          </p:nvSpPr>
          <p:spPr bwMode="auto">
            <a:xfrm>
              <a:off x="3779912" y="6313594"/>
              <a:ext cx="4896544" cy="427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 Narrow" panose="020B0606020202030204" pitchFamily="34" charset="0"/>
                  <a:ea typeface="Times New Roman"/>
                  <a:cs typeface="Arial" panose="020B0604020202020204" pitchFamily="34" charset="0"/>
                </a:rPr>
                <a:t>OBNOVENÁ KAPLE PANNY MARIE POMOCNÉ</a:t>
              </a:r>
              <a:r>
                <a:rPr lang="cs-CZ" b="1" dirty="0" smtClean="0">
                  <a:effectLst/>
                  <a:latin typeface="Arial Narrow" panose="020B0606020202030204" pitchFamily="34" charset="0"/>
                  <a:ea typeface="Calibri"/>
                  <a:cs typeface="Arial" panose="020B0604020202020204" pitchFamily="34" charset="0"/>
                </a:rPr>
                <a:t> </a:t>
              </a:r>
              <a:endParaRPr lang="cs-CZ" b="1" dirty="0">
                <a:effectLst/>
                <a:latin typeface="Arial Narrow" panose="020B0606020202030204" pitchFamily="34" charset="0"/>
                <a:ea typeface="Calibri"/>
                <a:cs typeface="Arial" panose="020B0604020202020204" pitchFamily="34" charset="0"/>
              </a:endParaRPr>
            </a:p>
          </p:txBody>
        </p:sp>
        <p:pic>
          <p:nvPicPr>
            <p:cNvPr id="8" name="Obrázek 7" descr="C:\Users\Boss\AppData\Local\Microsoft\Windows\Temporary Internet Files\Content.Word\ZH kaple Marie Pomocné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573015"/>
              <a:ext cx="3744416" cy="2652761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</p:grpSp>
      <p:grpSp>
        <p:nvGrpSpPr>
          <p:cNvPr id="11" name="Skupina 10"/>
          <p:cNvGrpSpPr/>
          <p:nvPr/>
        </p:nvGrpSpPr>
        <p:grpSpPr>
          <a:xfrm>
            <a:off x="395536" y="404664"/>
            <a:ext cx="3528393" cy="5976664"/>
            <a:chOff x="395536" y="404664"/>
            <a:chExt cx="3528393" cy="5976664"/>
          </a:xfrm>
        </p:grpSpPr>
        <p:pic>
          <p:nvPicPr>
            <p:cNvPr id="2" name="Obrázek 1" descr="C:\Users\Boss\AppData\Local\Microsoft\Windows\Temporary Internet Files\Content.Word\ZH STEZKA_SUM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3528392" cy="5112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395537" y="404664"/>
              <a:ext cx="35283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dirty="0" smtClean="0"/>
                <a:t>NAUČNÁ STEZKA V ÚDOLÍ ZTRACENÝCH ŠTOL </a:t>
              </a:r>
              <a:endParaRPr lang="cs-CZ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071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47664" y="620688"/>
            <a:ext cx="5961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latin typeface="Arial Black" panose="020B0A04020102020204" pitchFamily="34" charset="0"/>
              </a:rPr>
              <a:t>KRKONOŠSKO-JIZERSKÁ OBLAST</a:t>
            </a:r>
            <a:endParaRPr lang="cs-CZ" sz="2400" dirty="0">
              <a:latin typeface="Arial Black" panose="020B0A04020102020204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1043608" y="1484784"/>
            <a:ext cx="7200800" cy="4246731"/>
            <a:chOff x="1043608" y="1484784"/>
            <a:chExt cx="7200800" cy="4246731"/>
          </a:xfrm>
        </p:grpSpPr>
        <p:grpSp>
          <p:nvGrpSpPr>
            <p:cNvPr id="3" name="Skupina 2"/>
            <p:cNvGrpSpPr/>
            <p:nvPr/>
          </p:nvGrpSpPr>
          <p:grpSpPr>
            <a:xfrm>
              <a:off x="1403648" y="1484784"/>
              <a:ext cx="6336704" cy="3456384"/>
              <a:chOff x="0" y="0"/>
              <a:chExt cx="4786630" cy="2586725"/>
            </a:xfrm>
          </p:grpSpPr>
          <p:grpSp>
            <p:nvGrpSpPr>
              <p:cNvPr id="4" name="Skupina 3"/>
              <p:cNvGrpSpPr/>
              <p:nvPr/>
            </p:nvGrpSpPr>
            <p:grpSpPr>
              <a:xfrm>
                <a:off x="0" y="0"/>
                <a:ext cx="4786630" cy="2586725"/>
                <a:chOff x="0" y="0"/>
                <a:chExt cx="4786630" cy="2586725"/>
              </a:xfrm>
            </p:grpSpPr>
            <p:pic>
              <p:nvPicPr>
                <p:cNvPr id="9" name="Obrázek 8" descr="C:\Users\Boss\AppData\Local\Microsoft\Windows\Temporary Internet Files\Content.Word\Krkonoše mapa ložisek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r="9" b="9855"/>
                <a:stretch/>
              </p:blipFill>
              <p:spPr bwMode="auto">
                <a:xfrm>
                  <a:off x="0" y="0"/>
                  <a:ext cx="4786630" cy="2586725"/>
                </a:xfrm>
                <a:prstGeom prst="rect">
                  <a:avLst/>
                </a:prstGeom>
                <a:noFill/>
                <a:ln w="19050">
                  <a:solidFill>
                    <a:sysClr val="windowText" lastClr="000000"/>
                  </a:solidFill>
                </a:ln>
              </p:spPr>
            </p:pic>
            <p:sp>
              <p:nvSpPr>
                <p:cNvPr id="10" name="Vývojový diagram: spojnice 9"/>
                <p:cNvSpPr/>
                <p:nvPr/>
              </p:nvSpPr>
              <p:spPr>
                <a:xfrm>
                  <a:off x="987748" y="229822"/>
                  <a:ext cx="97790" cy="97790"/>
                </a:xfrm>
                <a:prstGeom prst="flowChartConnector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1" name="Vývojový diagram: spojnice 10"/>
                <p:cNvSpPr/>
                <p:nvPr/>
              </p:nvSpPr>
              <p:spPr>
                <a:xfrm>
                  <a:off x="1867919" y="513433"/>
                  <a:ext cx="97790" cy="97790"/>
                </a:xfrm>
                <a:prstGeom prst="flowChartConnector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2" name="Vývojový diagram: spojnice 11"/>
                <p:cNvSpPr/>
                <p:nvPr/>
              </p:nvSpPr>
              <p:spPr>
                <a:xfrm>
                  <a:off x="2684522" y="689467"/>
                  <a:ext cx="97790" cy="97790"/>
                </a:xfrm>
                <a:prstGeom prst="flowChartConnector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  <p:sp>
              <p:nvSpPr>
                <p:cNvPr id="13" name="Vývojový diagram: spojnice 12"/>
                <p:cNvSpPr/>
                <p:nvPr/>
              </p:nvSpPr>
              <p:spPr>
                <a:xfrm>
                  <a:off x="2586725" y="1374045"/>
                  <a:ext cx="97790" cy="97790"/>
                </a:xfrm>
                <a:prstGeom prst="flowChartConnector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5" name="Obdélníkový popisek 4"/>
              <p:cNvSpPr/>
              <p:nvPr/>
            </p:nvSpPr>
            <p:spPr>
              <a:xfrm>
                <a:off x="2782319" y="748145"/>
                <a:ext cx="141605" cy="161290"/>
              </a:xfrm>
              <a:prstGeom prst="wedgeRectCallout">
                <a:avLst>
                  <a:gd name="adj1" fmla="val -4138"/>
                  <a:gd name="adj2" fmla="val 35161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1</a:t>
                </a:r>
                <a:endParaRPr lang="cs-CZ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" name="Obdélníkový popisek 5"/>
              <p:cNvSpPr/>
              <p:nvPr/>
            </p:nvSpPr>
            <p:spPr>
              <a:xfrm>
                <a:off x="1114883" y="136915"/>
                <a:ext cx="141605" cy="161290"/>
              </a:xfrm>
              <a:prstGeom prst="wedgeRectCallout">
                <a:avLst>
                  <a:gd name="adj1" fmla="val -4138"/>
                  <a:gd name="adj2" fmla="val 35161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2</a:t>
                </a:r>
                <a:endParaRPr lang="cs-CZ" sz="110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" name="Obdélníkový popisek 6"/>
              <p:cNvSpPr/>
              <p:nvPr/>
            </p:nvSpPr>
            <p:spPr>
              <a:xfrm>
                <a:off x="1995054" y="449865"/>
                <a:ext cx="141605" cy="161290"/>
              </a:xfrm>
              <a:prstGeom prst="wedgeRectCallout">
                <a:avLst>
                  <a:gd name="adj1" fmla="val -4138"/>
                  <a:gd name="adj2" fmla="val 35161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3</a:t>
                </a:r>
                <a:endParaRPr lang="cs-CZ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8" name="Obdélníkový popisek 7"/>
              <p:cNvSpPr/>
              <p:nvPr/>
            </p:nvSpPr>
            <p:spPr>
              <a:xfrm>
                <a:off x="2728530" y="1320256"/>
                <a:ext cx="141805" cy="161365"/>
              </a:xfrm>
              <a:prstGeom prst="wedgeRectCallout">
                <a:avLst>
                  <a:gd name="adj1" fmla="val -4138"/>
                  <a:gd name="adj2" fmla="val 35161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1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4</a:t>
                </a:r>
                <a:endParaRPr lang="cs-CZ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14" name="Obdélník 13"/>
            <p:cNvSpPr/>
            <p:nvPr/>
          </p:nvSpPr>
          <p:spPr>
            <a:xfrm>
              <a:off x="1043608" y="5085184"/>
              <a:ext cx="7200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POLOHA VÝZNAMNÝCH LOŽISEK KRKONOŠSKO-JIZERSKÉ OBLASTI</a:t>
              </a:r>
            </a:p>
            <a:p>
              <a:r>
                <a:rPr lang="cs-CZ" b="1" dirty="0" smtClean="0"/>
                <a:t>1 – KOVÁRNA; 2 – HARRACHOV; 3 – MEDVĚDÍN; 4 – ČERNÝ DŮL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285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619672" y="836712"/>
            <a:ext cx="5400600" cy="4401780"/>
            <a:chOff x="1619672" y="836712"/>
            <a:chExt cx="5400600" cy="4401780"/>
          </a:xfrm>
        </p:grpSpPr>
        <p:pic>
          <p:nvPicPr>
            <p:cNvPr id="2" name="Obrázek 1" descr="C:\Users\Boss\AppData\Local\Microsoft\Windows\Temporary Internet Files\Content.Word\Obří důl a Sněžka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1"/>
            <a:stretch/>
          </p:blipFill>
          <p:spPr bwMode="auto">
            <a:xfrm>
              <a:off x="1619672" y="836712"/>
              <a:ext cx="5400600" cy="3960440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3131840" y="4869160"/>
              <a:ext cx="22649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OBŘÍ DŮL A SNĚŽKA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94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2195736" y="116632"/>
            <a:ext cx="4704338" cy="3024335"/>
            <a:chOff x="0" y="0"/>
            <a:chExt cx="4992370" cy="3295650"/>
          </a:xfrm>
        </p:grpSpPr>
        <p:grpSp>
          <p:nvGrpSpPr>
            <p:cNvPr id="3" name="Skupina 2"/>
            <p:cNvGrpSpPr/>
            <p:nvPr/>
          </p:nvGrpSpPr>
          <p:grpSpPr>
            <a:xfrm>
              <a:off x="0" y="0"/>
              <a:ext cx="4992370" cy="3295650"/>
              <a:chOff x="1083952" y="0"/>
              <a:chExt cx="4992370" cy="3295650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1083952" y="0"/>
                <a:ext cx="4992370" cy="3295650"/>
                <a:chOff x="1083952" y="0"/>
                <a:chExt cx="4992370" cy="3295650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1083952" y="0"/>
                  <a:ext cx="4992370" cy="3295650"/>
                  <a:chOff x="1083952" y="0"/>
                  <a:chExt cx="4992370" cy="3295650"/>
                </a:xfrm>
              </p:grpSpPr>
              <p:grpSp>
                <p:nvGrpSpPr>
                  <p:cNvPr id="10" name="Skupina 9"/>
                  <p:cNvGrpSpPr/>
                  <p:nvPr/>
                </p:nvGrpSpPr>
                <p:grpSpPr>
                  <a:xfrm>
                    <a:off x="1083952" y="0"/>
                    <a:ext cx="4992370" cy="3295650"/>
                    <a:chOff x="40936" y="0"/>
                    <a:chExt cx="4972685" cy="3295650"/>
                  </a:xfrm>
                </p:grpSpPr>
                <p:grpSp>
                  <p:nvGrpSpPr>
                    <p:cNvPr id="13" name="Skupina 12"/>
                    <p:cNvGrpSpPr/>
                    <p:nvPr/>
                  </p:nvGrpSpPr>
                  <p:grpSpPr>
                    <a:xfrm>
                      <a:off x="40936" y="0"/>
                      <a:ext cx="4972685" cy="3295650"/>
                      <a:chOff x="40938" y="29339"/>
                      <a:chExt cx="4972967" cy="3295752"/>
                    </a:xfrm>
                  </p:grpSpPr>
                  <p:pic>
                    <p:nvPicPr>
                      <p:cNvPr id="15" name="Obrázek 14" descr="C:\Users\Boss\AppData\Local\Microsoft\Windows\Temporary Internet Files\Content.Word\Kovárna schema8.gif"/>
                      <p:cNvPicPr>
                        <a:picLocks noChangeAspect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38" y="29339"/>
                        <a:ext cx="4972967" cy="329575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  <p:sp>
                    <p:nvSpPr>
                      <p:cNvPr id="16" name="Obdélníkový popisek 15"/>
                      <p:cNvSpPr/>
                      <p:nvPr/>
                    </p:nvSpPr>
                    <p:spPr>
                      <a:xfrm>
                        <a:off x="845847" y="601415"/>
                        <a:ext cx="1520784" cy="356870"/>
                      </a:xfrm>
                      <a:prstGeom prst="wedgeRectCallout">
                        <a:avLst>
                          <a:gd name="adj1" fmla="val -21833"/>
                          <a:gd name="adj2" fmla="val 48798"/>
                        </a:avLst>
                      </a:prstGeom>
                      <a:solidFill>
                        <a:sysClr val="window" lastClr="FFFFFF"/>
                      </a:solidFill>
                      <a:ln w="25400" cap="flat" cmpd="sng" algn="ctr">
                        <a:noFill/>
                        <a:prstDash val="solid"/>
                      </a:ln>
                      <a:effectLst/>
                    </p:spPr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cs-CZ" sz="900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rPr>
                          <a:t>Prohlídková trasa </a:t>
                        </a:r>
                        <a:r>
                          <a:rPr lang="cs-CZ" sz="900" b="1">
                            <a:solidFill>
                              <a:srgbClr val="000000"/>
                            </a:solidFill>
                            <a:effectLst/>
                            <a:latin typeface="Arial"/>
                            <a:ea typeface="Calibri"/>
                            <a:cs typeface="Times New Roman"/>
                          </a:rPr>
                          <a:t>A</a:t>
                        </a:r>
                        <a:endParaRPr lang="cs-CZ" sz="1100">
                          <a:effectLst/>
                          <a:latin typeface="Calibri"/>
                          <a:ea typeface="Calibri"/>
                          <a:cs typeface="Times New Roman"/>
                        </a:endParaRPr>
                      </a:p>
                    </p:txBody>
                  </p:sp>
                </p:grpSp>
                <p:sp>
                  <p:nvSpPr>
                    <p:cNvPr id="14" name="Volný tvar 13"/>
                    <p:cNvSpPr/>
                    <p:nvPr/>
                  </p:nvSpPr>
                  <p:spPr>
                    <a:xfrm>
                      <a:off x="3276192" y="0"/>
                      <a:ext cx="1737428" cy="586476"/>
                    </a:xfrm>
                    <a:custGeom>
                      <a:avLst/>
                      <a:gdLst>
                        <a:gd name="connsiteX0" fmla="*/ 696 w 1746442"/>
                        <a:gd name="connsiteY0" fmla="*/ 116991 h 563698"/>
                        <a:gd name="connsiteX1" fmla="*/ 333205 w 1746442"/>
                        <a:gd name="connsiteY1" fmla="*/ 532627 h 563698"/>
                        <a:gd name="connsiteX2" fmla="*/ 1594784 w 1746442"/>
                        <a:gd name="connsiteY2" fmla="*/ 478839 h 563698"/>
                        <a:gd name="connsiteX3" fmla="*/ 1589894 w 1746442"/>
                        <a:gd name="connsiteY3" fmla="*/ 43643 h 563698"/>
                        <a:gd name="connsiteX4" fmla="*/ 386993 w 1746442"/>
                        <a:gd name="connsiteY4" fmla="*/ 24084 h 563698"/>
                        <a:gd name="connsiteX5" fmla="*/ 696 w 1746442"/>
                        <a:gd name="connsiteY5" fmla="*/ 116991 h 563698"/>
                        <a:gd name="connsiteX0" fmla="*/ 0 w 1745746"/>
                        <a:gd name="connsiteY0" fmla="*/ 116991 h 563698"/>
                        <a:gd name="connsiteX1" fmla="*/ 332509 w 1745746"/>
                        <a:gd name="connsiteY1" fmla="*/ 532627 h 563698"/>
                        <a:gd name="connsiteX2" fmla="*/ 1594088 w 1745746"/>
                        <a:gd name="connsiteY2" fmla="*/ 478839 h 563698"/>
                        <a:gd name="connsiteX3" fmla="*/ 1589198 w 1745746"/>
                        <a:gd name="connsiteY3" fmla="*/ 43643 h 563698"/>
                        <a:gd name="connsiteX4" fmla="*/ 386297 w 1745746"/>
                        <a:gd name="connsiteY4" fmla="*/ 24084 h 563698"/>
                        <a:gd name="connsiteX5" fmla="*/ 0 w 1745746"/>
                        <a:gd name="connsiteY5" fmla="*/ 116991 h 563698"/>
                        <a:gd name="connsiteX0" fmla="*/ 0 w 1745746"/>
                        <a:gd name="connsiteY0" fmla="*/ 116991 h 532627"/>
                        <a:gd name="connsiteX1" fmla="*/ 332509 w 1745746"/>
                        <a:gd name="connsiteY1" fmla="*/ 532627 h 532627"/>
                        <a:gd name="connsiteX2" fmla="*/ 1594088 w 1745746"/>
                        <a:gd name="connsiteY2" fmla="*/ 478839 h 532627"/>
                        <a:gd name="connsiteX3" fmla="*/ 1589198 w 1745746"/>
                        <a:gd name="connsiteY3" fmla="*/ 43643 h 532627"/>
                        <a:gd name="connsiteX4" fmla="*/ 386297 w 1745746"/>
                        <a:gd name="connsiteY4" fmla="*/ 24084 h 532627"/>
                        <a:gd name="connsiteX5" fmla="*/ 0 w 1745746"/>
                        <a:gd name="connsiteY5" fmla="*/ 116991 h 532627"/>
                        <a:gd name="connsiteX0" fmla="*/ 0 w 1594088"/>
                        <a:gd name="connsiteY0" fmla="*/ 116991 h 532627"/>
                        <a:gd name="connsiteX1" fmla="*/ 332509 w 1594088"/>
                        <a:gd name="connsiteY1" fmla="*/ 532627 h 532627"/>
                        <a:gd name="connsiteX2" fmla="*/ 1594088 w 1594088"/>
                        <a:gd name="connsiteY2" fmla="*/ 478839 h 532627"/>
                        <a:gd name="connsiteX3" fmla="*/ 1589198 w 1594088"/>
                        <a:gd name="connsiteY3" fmla="*/ 43643 h 532627"/>
                        <a:gd name="connsiteX4" fmla="*/ 386297 w 1594088"/>
                        <a:gd name="connsiteY4" fmla="*/ 24084 h 532627"/>
                        <a:gd name="connsiteX5" fmla="*/ 0 w 1594088"/>
                        <a:gd name="connsiteY5" fmla="*/ 116991 h 532627"/>
                        <a:gd name="connsiteX0" fmla="*/ 0 w 1594088"/>
                        <a:gd name="connsiteY0" fmla="*/ 92907 h 508543"/>
                        <a:gd name="connsiteX1" fmla="*/ 332509 w 1594088"/>
                        <a:gd name="connsiteY1" fmla="*/ 508543 h 508543"/>
                        <a:gd name="connsiteX2" fmla="*/ 1594088 w 1594088"/>
                        <a:gd name="connsiteY2" fmla="*/ 454755 h 508543"/>
                        <a:gd name="connsiteX3" fmla="*/ 1589198 w 1594088"/>
                        <a:gd name="connsiteY3" fmla="*/ 19559 h 508543"/>
                        <a:gd name="connsiteX4" fmla="*/ 386297 w 1594088"/>
                        <a:gd name="connsiteY4" fmla="*/ 0 h 508543"/>
                        <a:gd name="connsiteX5" fmla="*/ 0 w 1594088"/>
                        <a:gd name="connsiteY5" fmla="*/ 92907 h 508543"/>
                        <a:gd name="connsiteX0" fmla="*/ 0 w 1594088"/>
                        <a:gd name="connsiteY0" fmla="*/ 92907 h 508543"/>
                        <a:gd name="connsiteX1" fmla="*/ 332509 w 1594088"/>
                        <a:gd name="connsiteY1" fmla="*/ 508543 h 508543"/>
                        <a:gd name="connsiteX2" fmla="*/ 1594088 w 1594088"/>
                        <a:gd name="connsiteY2" fmla="*/ 454755 h 508543"/>
                        <a:gd name="connsiteX3" fmla="*/ 1589198 w 1594088"/>
                        <a:gd name="connsiteY3" fmla="*/ 19559 h 508543"/>
                        <a:gd name="connsiteX4" fmla="*/ 386297 w 1594088"/>
                        <a:gd name="connsiteY4" fmla="*/ 0 h 508543"/>
                        <a:gd name="connsiteX5" fmla="*/ 0 w 1594088"/>
                        <a:gd name="connsiteY5" fmla="*/ 92907 h 508543"/>
                        <a:gd name="connsiteX0" fmla="*/ 0 w 1689335"/>
                        <a:gd name="connsiteY0" fmla="*/ 92907 h 539614"/>
                        <a:gd name="connsiteX1" fmla="*/ 332509 w 1689335"/>
                        <a:gd name="connsiteY1" fmla="*/ 508543 h 539614"/>
                        <a:gd name="connsiteX2" fmla="*/ 291246 w 1689335"/>
                        <a:gd name="connsiteY2" fmla="*/ 508543 h 539614"/>
                        <a:gd name="connsiteX3" fmla="*/ 1594088 w 1689335"/>
                        <a:gd name="connsiteY3" fmla="*/ 454755 h 539614"/>
                        <a:gd name="connsiteX4" fmla="*/ 1589198 w 1689335"/>
                        <a:gd name="connsiteY4" fmla="*/ 19559 h 539614"/>
                        <a:gd name="connsiteX5" fmla="*/ 386297 w 1689335"/>
                        <a:gd name="connsiteY5" fmla="*/ 0 h 539614"/>
                        <a:gd name="connsiteX6" fmla="*/ 0 w 1689335"/>
                        <a:gd name="connsiteY6" fmla="*/ 92907 h 539614"/>
                        <a:gd name="connsiteX0" fmla="*/ 6478 w 1695813"/>
                        <a:gd name="connsiteY0" fmla="*/ 92907 h 521360"/>
                        <a:gd name="connsiteX1" fmla="*/ 164016 w 1695813"/>
                        <a:gd name="connsiteY1" fmla="*/ 339387 h 521360"/>
                        <a:gd name="connsiteX2" fmla="*/ 338987 w 1695813"/>
                        <a:gd name="connsiteY2" fmla="*/ 508543 h 521360"/>
                        <a:gd name="connsiteX3" fmla="*/ 297724 w 1695813"/>
                        <a:gd name="connsiteY3" fmla="*/ 508543 h 521360"/>
                        <a:gd name="connsiteX4" fmla="*/ 1600566 w 1695813"/>
                        <a:gd name="connsiteY4" fmla="*/ 454755 h 521360"/>
                        <a:gd name="connsiteX5" fmla="*/ 1595676 w 1695813"/>
                        <a:gd name="connsiteY5" fmla="*/ 19559 h 521360"/>
                        <a:gd name="connsiteX6" fmla="*/ 392775 w 1695813"/>
                        <a:gd name="connsiteY6" fmla="*/ 0 h 521360"/>
                        <a:gd name="connsiteX7" fmla="*/ 6478 w 1695813"/>
                        <a:gd name="connsiteY7" fmla="*/ 92907 h 5213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95813" h="521360">
                          <a:moveTo>
                            <a:pt x="6478" y="92907"/>
                          </a:moveTo>
                          <a:cubicBezTo>
                            <a:pt x="-31648" y="149471"/>
                            <a:pt x="108598" y="270114"/>
                            <a:pt x="164016" y="339387"/>
                          </a:cubicBezTo>
                          <a:cubicBezTo>
                            <a:pt x="219434" y="408660"/>
                            <a:pt x="316702" y="480350"/>
                            <a:pt x="338987" y="508543"/>
                          </a:cubicBezTo>
                          <a:cubicBezTo>
                            <a:pt x="361272" y="536736"/>
                            <a:pt x="292380" y="509812"/>
                            <a:pt x="297724" y="508543"/>
                          </a:cubicBezTo>
                          <a:cubicBezTo>
                            <a:pt x="732005" y="490614"/>
                            <a:pt x="1384241" y="536252"/>
                            <a:pt x="1600566" y="454755"/>
                          </a:cubicBezTo>
                          <a:cubicBezTo>
                            <a:pt x="1816891" y="373258"/>
                            <a:pt x="1597306" y="164624"/>
                            <a:pt x="1595676" y="19559"/>
                          </a:cubicBezTo>
                          <a:lnTo>
                            <a:pt x="392775" y="0"/>
                          </a:lnTo>
                          <a:cubicBezTo>
                            <a:pt x="264009" y="30969"/>
                            <a:pt x="44604" y="36343"/>
                            <a:pt x="6478" y="92907"/>
                          </a:cubicBezTo>
                          <a:close/>
                        </a:path>
                      </a:pathLst>
                    </a:custGeom>
                    <a:solidFill>
                      <a:sysClr val="window" lastClr="FFFFFF"/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cs-CZ"/>
                    </a:p>
                  </p:txBody>
                </p:sp>
              </p:grpSp>
              <p:pic>
                <p:nvPicPr>
                  <p:cNvPr id="11" name="Obrázek 10" descr="C:\Users\Boss\AppData\Local\Microsoft\Windows\Temporary Internet Files\Content.Word\Kovárna schema8.gif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168" t="75622" r="41900" b="15318"/>
                  <a:stretch/>
                </p:blipFill>
                <p:spPr bwMode="auto">
                  <a:xfrm>
                    <a:off x="2706624" y="1749552"/>
                    <a:ext cx="1603248" cy="4023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12" name="Obrázek 11" descr="C:\Users\Boss\AppData\Local\Microsoft\Windows\Temporary Internet Files\Content.Word\Kovárna schema8.gif"/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168" t="75622" r="41900" b="15318"/>
                  <a:stretch/>
                </p:blipFill>
                <p:spPr bwMode="auto">
                  <a:xfrm>
                    <a:off x="3072380" y="1280160"/>
                    <a:ext cx="890016" cy="3474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pic>
              <p:nvPicPr>
                <p:cNvPr id="9" name="Obrázek 8" descr="C:\Users\Boss\AppData\Local\Microsoft\Windows\Temporary Internet Files\Content.Word\Kovárna schema8.gif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168" t="75622" r="41900" b="15318"/>
                <a:stretch/>
              </p:blipFill>
              <p:spPr bwMode="auto">
                <a:xfrm>
                  <a:off x="2407920" y="2834640"/>
                  <a:ext cx="2292096" cy="1219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pic>
            <p:nvPicPr>
              <p:cNvPr id="7" name="Obrázek 6" descr="C:\Users\Boss\AppData\Local\Microsoft\Windows\Temporary Internet Files\Content.Word\Kovárna schema8.gif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68" t="75622" r="41900" b="15318"/>
              <a:stretch/>
            </p:blipFill>
            <p:spPr bwMode="auto">
              <a:xfrm>
                <a:off x="2993136" y="1383792"/>
                <a:ext cx="237744" cy="140208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4" name="Obdélníkový popisek 3"/>
            <p:cNvSpPr/>
            <p:nvPr/>
          </p:nvSpPr>
          <p:spPr>
            <a:xfrm>
              <a:off x="1749552" y="1731264"/>
              <a:ext cx="1341120" cy="311785"/>
            </a:xfrm>
            <a:prstGeom prst="wedgeRectCallout">
              <a:avLst>
                <a:gd name="adj1" fmla="val -19381"/>
                <a:gd name="adj2" fmla="val 43265"/>
              </a:avLst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900" b="1" dirty="0">
                  <a:solidFill>
                    <a:srgbClr val="000000"/>
                  </a:solidFill>
                  <a:effectLst/>
                  <a:latin typeface="Arial"/>
                  <a:ea typeface="Calibri"/>
                  <a:cs typeface="Times New Roman"/>
                </a:rPr>
                <a:t>Prohlídková trasa B</a:t>
              </a:r>
              <a:endParaRPr lang="cs-CZ" sz="11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5" name="Přímá spojnice se šipkou 4"/>
            <p:cNvCxnSpPr/>
            <p:nvPr/>
          </p:nvCxnSpPr>
          <p:spPr>
            <a:xfrm>
              <a:off x="3035808" y="1895856"/>
              <a:ext cx="237744" cy="6096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</p:grpSp>
      <p:sp>
        <p:nvSpPr>
          <p:cNvPr id="17" name="Obdélník 16"/>
          <p:cNvSpPr/>
          <p:nvPr/>
        </p:nvSpPr>
        <p:spPr>
          <a:xfrm>
            <a:off x="2915816" y="3140968"/>
            <a:ext cx="3099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HISTORICKÝ DŮL KOVÁRNA </a:t>
            </a:r>
            <a:endParaRPr lang="cs-CZ" b="1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251520" y="3645024"/>
            <a:ext cx="3168352" cy="3022595"/>
            <a:chOff x="251520" y="3645024"/>
            <a:chExt cx="3168352" cy="3022595"/>
          </a:xfrm>
        </p:grpSpPr>
        <p:pic>
          <p:nvPicPr>
            <p:cNvPr id="1026" name="Picture 2" descr="https://upload.wikimedia.org/wikipedia/commons/thumb/3/3f/Kovarna_01.jpg/1200px-Kovarna_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45024"/>
              <a:ext cx="3168352" cy="23091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251520" y="6021288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BOUDA KOVÁRNA NA PŘELOMU 19.-20. STOLETÍ</a:t>
              </a:r>
              <a:endParaRPr lang="cs-CZ" b="1" dirty="0"/>
            </a:p>
          </p:txBody>
        </p:sp>
      </p:grpSp>
      <p:pic>
        <p:nvPicPr>
          <p:cNvPr id="1028" name="Picture 4" descr="https://www.vyletnik.cz/images/vylet/historicky-dul-kovarna-v-obrim-do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28"/>
          <a:stretch/>
        </p:blipFill>
        <p:spPr bwMode="auto">
          <a:xfrm>
            <a:off x="3563888" y="3645024"/>
            <a:ext cx="2311946" cy="28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kregion.cz/galerie/107450_222_222_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45024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1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27784" y="188640"/>
            <a:ext cx="3995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smtClean="0">
                <a:latin typeface="Arial Black" panose="020B0A04020102020204" pitchFamily="34" charset="0"/>
              </a:rPr>
              <a:t>LOŽISKO HARRACHOV</a:t>
            </a:r>
            <a:endParaRPr lang="cs-CZ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Obrázek 2" descr="C:\Users\Boss\AppData\Local\Microsoft\Windows\Temporary Internet Files\Content.Word\Harrachov hornické muzeum-194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3" t="406" r="86" b="-406"/>
          <a:stretch/>
        </p:blipFill>
        <p:spPr bwMode="auto">
          <a:xfrm>
            <a:off x="4644008" y="836712"/>
            <a:ext cx="3744416" cy="23762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 descr="C:\Users\Boss\AppData\Local\Microsoft\Windows\Temporary Internet Files\Content.Word\Harrachov důl 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r="3585" b="7524"/>
          <a:stretch/>
        </p:blipFill>
        <p:spPr bwMode="auto">
          <a:xfrm>
            <a:off x="4788024" y="3861048"/>
            <a:ext cx="3744416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4788024" y="3356992"/>
            <a:ext cx="3669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HORNICKÉ MUZEUM HARRACHOV</a:t>
            </a:r>
            <a:endParaRPr lang="cs-CZ" b="1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395536" y="980728"/>
            <a:ext cx="3600400" cy="4719429"/>
            <a:chOff x="251520" y="836712"/>
            <a:chExt cx="3600400" cy="4719429"/>
          </a:xfrm>
        </p:grpSpPr>
        <p:pic>
          <p:nvPicPr>
            <p:cNvPr id="2050" name="Picture 2" descr="http://geologie.vsb.cz/loziska/exkurze/exkurze%202003/obrazky/Harrachov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518" b="9092"/>
            <a:stretch/>
          </p:blipFill>
          <p:spPr bwMode="auto">
            <a:xfrm>
              <a:off x="467544" y="836712"/>
              <a:ext cx="3226270" cy="3889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251520" y="4725144"/>
              <a:ext cx="36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b="1" dirty="0" smtClean="0"/>
                <a:t>1 – METAMORFITY; 2 – GRANITOIDY; 3 – KŘEMENNÉ ŽÍLY; 4 – FLUORIT-BARYTOVÉ ŽÍLY; 5 - PORUCHY</a:t>
              </a:r>
              <a:endParaRPr lang="cs-CZ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664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907704" y="116632"/>
            <a:ext cx="5428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URANOVÉ LOŽISKO MEDVĚDÍN</a:t>
            </a:r>
            <a:endParaRPr lang="cs-CZ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259632" y="620688"/>
            <a:ext cx="6552728" cy="2601580"/>
            <a:chOff x="1259632" y="4077072"/>
            <a:chExt cx="6552728" cy="2601580"/>
          </a:xfrm>
        </p:grpSpPr>
        <p:grpSp>
          <p:nvGrpSpPr>
            <p:cNvPr id="4" name="Skupina 3"/>
            <p:cNvGrpSpPr/>
            <p:nvPr/>
          </p:nvGrpSpPr>
          <p:grpSpPr>
            <a:xfrm>
              <a:off x="1259632" y="4077072"/>
              <a:ext cx="6552728" cy="2232248"/>
              <a:chOff x="0" y="0"/>
              <a:chExt cx="5382768" cy="1798320"/>
            </a:xfrm>
          </p:grpSpPr>
          <p:pic>
            <p:nvPicPr>
              <p:cNvPr id="6" name="Obrázek 5" descr="C:\Users\Boss\AppData\Local\Microsoft\Windows\Temporary Internet Files\Content.Word\Medvědín.jpg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599"/>
              <a:stretch/>
            </p:blipFill>
            <p:spPr bwMode="auto">
              <a:xfrm>
                <a:off x="0" y="0"/>
                <a:ext cx="2871216" cy="1792224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7" name="Obrázek 6" descr="C:\Users\Boss\AppData\Local\Microsoft\Windows\Temporary Internet Files\Content.Word\Medvědín halda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3136" y="12192"/>
                <a:ext cx="2389632" cy="1786128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2627784" y="6309320"/>
              <a:ext cx="34025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MEDVĚDÍN A ZBÝVAJÍCÍ HALDY</a:t>
              </a:r>
              <a:endParaRPr lang="cs-CZ" b="1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1622243" y="3356992"/>
            <a:ext cx="5714127" cy="3033628"/>
            <a:chOff x="1622243" y="3356992"/>
            <a:chExt cx="5714127" cy="303362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21"/>
            <a:stretch/>
          </p:blipFill>
          <p:spPr bwMode="auto">
            <a:xfrm>
              <a:off x="1622243" y="3356992"/>
              <a:ext cx="5714127" cy="25100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1907704" y="6021288"/>
              <a:ext cx="5112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GEOLOGICKÝ ŘEZ LOŽISKEM MEDVĚDÍN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83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4788024" y="3501008"/>
            <a:ext cx="3641805" cy="2961620"/>
            <a:chOff x="4644008" y="332656"/>
            <a:chExt cx="3641805" cy="2961620"/>
          </a:xfrm>
        </p:grpSpPr>
        <p:pic>
          <p:nvPicPr>
            <p:cNvPr id="1026" name="Picture 2" descr="http://www.aukce-pohlednic.com/foto/produkty/1485948716_obr_06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32656"/>
              <a:ext cx="3641805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788024" y="2924944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CHATA</a:t>
              </a:r>
              <a:r>
                <a:rPr lang="cs-CZ" dirty="0" smtClean="0"/>
                <a:t> </a:t>
              </a:r>
              <a:r>
                <a:rPr lang="cs-CZ" b="1" dirty="0" smtClean="0"/>
                <a:t>CÁCHOVNA</a:t>
              </a:r>
              <a:endParaRPr lang="cs-CZ" b="1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16016" y="306514"/>
            <a:ext cx="3884746" cy="2843746"/>
            <a:chOff x="4716016" y="306514"/>
            <a:chExt cx="3884746" cy="2843746"/>
          </a:xfrm>
        </p:grpSpPr>
        <p:sp>
          <p:nvSpPr>
            <p:cNvPr id="4" name="TextovéPole 3"/>
            <p:cNvSpPr txBox="1"/>
            <p:nvPr/>
          </p:nvSpPr>
          <p:spPr>
            <a:xfrm>
              <a:off x="5076056" y="2780928"/>
              <a:ext cx="3168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NOVÉ APARTMÁNY</a:t>
              </a:r>
              <a:endParaRPr lang="cs-CZ" b="1" dirty="0"/>
            </a:p>
          </p:txBody>
        </p:sp>
        <p:pic>
          <p:nvPicPr>
            <p:cNvPr id="1030" name="Picture 6" descr="https://1gr.cz/fotky/idnes/10/041/gal/TOM324487_HorniMisecky2_RomanCejka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06514"/>
              <a:ext cx="3884746" cy="2474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Skupina 7"/>
          <p:cNvGrpSpPr/>
          <p:nvPr/>
        </p:nvGrpSpPr>
        <p:grpSpPr>
          <a:xfrm>
            <a:off x="467544" y="3501008"/>
            <a:ext cx="3672408" cy="2889612"/>
            <a:chOff x="467544" y="3501008"/>
            <a:chExt cx="3672408" cy="2889612"/>
          </a:xfrm>
        </p:grpSpPr>
        <p:pic>
          <p:nvPicPr>
            <p:cNvPr id="1032" name="Picture 8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501008"/>
              <a:ext cx="3672408" cy="243793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39552" y="6021288"/>
              <a:ext cx="3312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CHATA MÍSEČKY</a:t>
              </a:r>
              <a:endParaRPr lang="cs-CZ" b="1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67544" y="332656"/>
            <a:ext cx="3883938" cy="2817604"/>
            <a:chOff x="467544" y="332656"/>
            <a:chExt cx="3883938" cy="2817604"/>
          </a:xfrm>
        </p:grpSpPr>
        <p:pic>
          <p:nvPicPr>
            <p:cNvPr id="1034" name="Picture 10" descr="http://misecky.conmaco.cz/wp-content/uploads/2015/10/AHM_02_140929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8" r="7000"/>
            <a:stretch/>
          </p:blipFill>
          <p:spPr bwMode="auto">
            <a:xfrm>
              <a:off x="467544" y="332656"/>
              <a:ext cx="3883938" cy="244827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611560" y="2780928"/>
              <a:ext cx="36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HORNÍ MÍSEČKY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97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59632" y="764704"/>
            <a:ext cx="6552728" cy="4536504"/>
            <a:chOff x="0" y="0"/>
            <a:chExt cx="4799279" cy="2954622"/>
          </a:xfrm>
        </p:grpSpPr>
        <p:grpSp>
          <p:nvGrpSpPr>
            <p:cNvPr id="3" name="Skupina 2"/>
            <p:cNvGrpSpPr/>
            <p:nvPr/>
          </p:nvGrpSpPr>
          <p:grpSpPr>
            <a:xfrm>
              <a:off x="0" y="0"/>
              <a:ext cx="4799279" cy="2954622"/>
              <a:chOff x="0" y="0"/>
              <a:chExt cx="4799279" cy="2954622"/>
            </a:xfrm>
          </p:grpSpPr>
          <p:pic>
            <p:nvPicPr>
              <p:cNvPr id="5" name="Obrázek 4" descr="C:\Users\Boss\AppData\Local\Microsoft\Windows\Temporary Internet Files\Content.Word\Ius regale montanorum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8060" y="0"/>
                <a:ext cx="2151219" cy="295462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" name="Obrázek 5" descr="C:\Users\Boss\AppData\Local\Microsoft\Windows\Temporary Internet Files\Content.Word\270px-Wenzel_II_Kuttenberger_Bergordnung_1280_(01)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89855"/>
                <a:ext cx="2574062" cy="1649091"/>
              </a:xfrm>
              <a:prstGeom prst="rect">
                <a:avLst/>
              </a:prstGeom>
              <a:noFill/>
              <a:ln>
                <a:solidFill>
                  <a:sysClr val="windowText" lastClr="000000"/>
                </a:solidFill>
              </a:ln>
            </p:spPr>
          </p:pic>
        </p:grpSp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89821" y="1843529"/>
              <a:ext cx="2420619" cy="68770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KRÁL VÁCLAV II. UDĚLUJE PRÁVO </a:t>
              </a:r>
              <a:r>
                <a:rPr lang="cs-CZ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IUS REGALE MONTANORUM </a:t>
              </a:r>
              <a:r>
                <a:rPr lang="cs-CZ" b="1" dirty="0" smtClean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V ROCE 1300</a:t>
              </a:r>
              <a:endParaRPr lang="cs-CZ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3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468812" y="224592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ČERNÝ DŮL</a:t>
            </a:r>
            <a:endParaRPr lang="cs-CZ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4797922" y="743546"/>
            <a:ext cx="3446486" cy="2838762"/>
            <a:chOff x="1193092" y="3789040"/>
            <a:chExt cx="3263616" cy="2673588"/>
          </a:xfrm>
        </p:grpSpPr>
        <p:pic>
          <p:nvPicPr>
            <p:cNvPr id="9" name="Obrázek 8" descr="C:\Users\Boss\AppData\Local\Microsoft\Windows\Temporary Internet Files\Content.Word\Černý důl štola 1.bmp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99"/>
            <a:stretch/>
          </p:blipFill>
          <p:spPr bwMode="auto">
            <a:xfrm>
              <a:off x="1193092" y="3789040"/>
              <a:ext cx="3263616" cy="2232248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Obdélník 9"/>
            <p:cNvSpPr/>
            <p:nvPr/>
          </p:nvSpPr>
          <p:spPr>
            <a:xfrm>
              <a:off x="1907704" y="6093296"/>
              <a:ext cx="1871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JEDNA ZE ŠTOL </a:t>
              </a:r>
              <a:endParaRPr lang="cs-CZ" b="1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725240" y="3763432"/>
            <a:ext cx="3510581" cy="2797048"/>
            <a:chOff x="4633968" y="3847061"/>
            <a:chExt cx="3300622" cy="2678657"/>
          </a:xfrm>
        </p:grpSpPr>
        <p:pic>
          <p:nvPicPr>
            <p:cNvPr id="7" name="Obrázek 6" descr="C:\Users\Boss\AppData\Local\Microsoft\Windows\Temporary Internet Files\Content.Word\cerny_dul_ lom 3_1024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968" y="3847061"/>
              <a:ext cx="3300622" cy="228562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</p:pic>
        <p:sp>
          <p:nvSpPr>
            <p:cNvPr id="8" name="Obdélník 7"/>
            <p:cNvSpPr/>
            <p:nvPr/>
          </p:nvSpPr>
          <p:spPr>
            <a:xfrm>
              <a:off x="5284772" y="6156386"/>
              <a:ext cx="20842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VÁPENCOVÝ LOM 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797922" y="3763432"/>
            <a:ext cx="3255518" cy="2810971"/>
            <a:chOff x="4797922" y="3763432"/>
            <a:chExt cx="3255518" cy="2810971"/>
          </a:xfrm>
        </p:grpSpPr>
        <p:pic>
          <p:nvPicPr>
            <p:cNvPr id="3078" name="Picture 6" descr="Výsledek obrázku pro ČERNÝ DŮL V KRKONOŠÍCH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7922" y="3763432"/>
              <a:ext cx="3255518" cy="24416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797922" y="6205071"/>
              <a:ext cx="31957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LANOVKA DO VÁPENKY</a:t>
              </a:r>
              <a:endParaRPr lang="cs-CZ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88841" y="743546"/>
            <a:ext cx="3493563" cy="2815945"/>
            <a:chOff x="688841" y="743546"/>
            <a:chExt cx="3493563" cy="2815945"/>
          </a:xfrm>
        </p:grpSpPr>
        <p:pic>
          <p:nvPicPr>
            <p:cNvPr id="3076" name="Picture 4" descr="http://www.hory-krkonose.cz/data/ubytovani_oblast/19-21169/-21169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4"/>
            <a:stretch/>
          </p:blipFill>
          <p:spPr bwMode="auto">
            <a:xfrm>
              <a:off x="688841" y="743546"/>
              <a:ext cx="3493563" cy="244661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899592" y="3190159"/>
              <a:ext cx="3024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/>
                <a:t>STŘEDISKO ČERNÝ DŮL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9635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1259632" y="764704"/>
            <a:ext cx="6408712" cy="2529572"/>
            <a:chOff x="1259632" y="764704"/>
            <a:chExt cx="6408712" cy="2529572"/>
          </a:xfrm>
        </p:grpSpPr>
        <p:grpSp>
          <p:nvGrpSpPr>
            <p:cNvPr id="2" name="Skupina 1"/>
            <p:cNvGrpSpPr/>
            <p:nvPr/>
          </p:nvGrpSpPr>
          <p:grpSpPr>
            <a:xfrm>
              <a:off x="1259632" y="764704"/>
              <a:ext cx="6408712" cy="2088232"/>
              <a:chOff x="0" y="0"/>
              <a:chExt cx="5317262" cy="1701946"/>
            </a:xfrm>
          </p:grpSpPr>
          <p:pic>
            <p:nvPicPr>
              <p:cNvPr id="3" name="Obrázek 2" descr="C:\Users\Boss\AppData\Local\Microsoft\Windows\Temporary Internet Files\Content.Word\kutna_hora_mincovna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8205" cy="1701946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</p:pic>
          <p:pic>
            <p:nvPicPr>
              <p:cNvPr id="4" name="Obrázek 3" descr="C:\Users\Boss\AppData\Local\Microsoft\Windows\Temporary Internet Files\Content.Word\pražské groše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11061" y="147995"/>
                <a:ext cx="2706201" cy="136367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" name="Obdélník 4"/>
            <p:cNvSpPr/>
            <p:nvPr/>
          </p:nvSpPr>
          <p:spPr>
            <a:xfrm>
              <a:off x="1619672" y="2924944"/>
              <a:ext cx="5382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dirty="0" smtClean="0"/>
                <a:t>STŘEDOVĚKÁ MINCOVNA A RAŽENÉ PRAŽSKÉ GROŠE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115616" y="3429000"/>
            <a:ext cx="7056784" cy="2529572"/>
            <a:chOff x="1115616" y="3429000"/>
            <a:chExt cx="7056784" cy="2529572"/>
          </a:xfrm>
        </p:grpSpPr>
        <p:pic>
          <p:nvPicPr>
            <p:cNvPr id="6" name="Obrázek 5" descr="C:\Users\Boss\AppData\Local\Microsoft\Windows\Temporary Internet Files\Content.Word\Kutná_hora 1615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"/>
            <a:stretch/>
          </p:blipFill>
          <p:spPr bwMode="auto">
            <a:xfrm>
              <a:off x="1115616" y="3429000"/>
              <a:ext cx="7056784" cy="2088232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Obdélník 6"/>
            <p:cNvSpPr/>
            <p:nvPr/>
          </p:nvSpPr>
          <p:spPr>
            <a:xfrm>
              <a:off x="3203848" y="5589240"/>
              <a:ext cx="29002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 smtClean="0"/>
                <a:t>KUTNÁ HORA V ROCE 1615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05047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683568" y="548680"/>
            <a:ext cx="7920880" cy="2502086"/>
            <a:chOff x="683568" y="548680"/>
            <a:chExt cx="7920880" cy="2502086"/>
          </a:xfrm>
        </p:grpSpPr>
        <p:grpSp>
          <p:nvGrpSpPr>
            <p:cNvPr id="3" name="Skupina 2"/>
            <p:cNvGrpSpPr/>
            <p:nvPr/>
          </p:nvGrpSpPr>
          <p:grpSpPr>
            <a:xfrm>
              <a:off x="1187624" y="548680"/>
              <a:ext cx="6583146" cy="2104185"/>
              <a:chOff x="0" y="0"/>
              <a:chExt cx="5321936" cy="1733550"/>
            </a:xfrm>
          </p:grpSpPr>
          <p:grpSp>
            <p:nvGrpSpPr>
              <p:cNvPr id="5" name="Skupina 4"/>
              <p:cNvGrpSpPr/>
              <p:nvPr/>
            </p:nvGrpSpPr>
            <p:grpSpPr>
              <a:xfrm>
                <a:off x="0" y="0"/>
                <a:ext cx="5321936" cy="1733550"/>
                <a:chOff x="0" y="0"/>
                <a:chExt cx="5322548" cy="1733660"/>
              </a:xfrm>
            </p:grpSpPr>
            <p:pic>
              <p:nvPicPr>
                <p:cNvPr id="8" name="Obrázek 7" descr="C:\Users\Boss\AppData\Local\Microsoft\Windows\Temporary Internet Files\Content.Word\Vlašký dvůr.jpg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211"/>
                <a:stretch/>
              </p:blipFill>
              <p:spPr bwMode="auto">
                <a:xfrm>
                  <a:off x="2896480" y="0"/>
                  <a:ext cx="2426068" cy="1733660"/>
                </a:xfrm>
                <a:prstGeom prst="rect">
                  <a:avLst/>
                </a:prstGeom>
                <a:noFill/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9" name="Obrázek 8" descr="C:\Users\Boss\AppData\Local\Microsoft\Windows\Temporary Internet Files\Content.Word\Kutná Hota Barbora a jezuitská kolej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759"/>
                <a:stretch/>
              </p:blipFill>
              <p:spPr bwMode="auto">
                <a:xfrm>
                  <a:off x="0" y="0"/>
                  <a:ext cx="2780198" cy="1733660"/>
                </a:xfrm>
                <a:prstGeom prst="rect">
                  <a:avLst/>
                </a:prstGeom>
                <a:noFill/>
                <a:ln>
                  <a:solidFill>
                    <a:sysClr val="windowText" lastClr="000000">
                      <a:lumMod val="50000"/>
                      <a:lumOff val="50000"/>
                    </a:sysClr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6" name="Čárový popisek 1 (bez ohraničení) 5"/>
              <p:cNvSpPr/>
              <p:nvPr/>
            </p:nvSpPr>
            <p:spPr>
              <a:xfrm>
                <a:off x="2579348" y="47570"/>
                <a:ext cx="121285" cy="194945"/>
              </a:xfrm>
              <a:prstGeom prst="callout1">
                <a:avLst>
                  <a:gd name="adj1" fmla="val 18750"/>
                  <a:gd name="adj2" fmla="val -8333"/>
                  <a:gd name="adj3" fmla="val 85649"/>
                  <a:gd name="adj4" fmla="val 11715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sz="1600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sz="16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" name="Čárový popisek 1 (bez ohraničení) 6"/>
              <p:cNvSpPr/>
              <p:nvPr/>
            </p:nvSpPr>
            <p:spPr>
              <a:xfrm>
                <a:off x="2970479" y="42285"/>
                <a:ext cx="121285" cy="194945"/>
              </a:xfrm>
              <a:prstGeom prst="callout1">
                <a:avLst>
                  <a:gd name="adj1" fmla="val 18750"/>
                  <a:gd name="adj2" fmla="val -8333"/>
                  <a:gd name="adj3" fmla="val 85649"/>
                  <a:gd name="adj4" fmla="val 11715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683568" y="2708920"/>
              <a:ext cx="7920880" cy="34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45720" rIns="0" bIns="45720" anchor="t" anchorCtr="0">
              <a:noAutofit/>
            </a:bodyPr>
            <a:lstStyle/>
            <a:p>
              <a:pPr>
                <a:spcBef>
                  <a:spcPts val="600"/>
                </a:spcBef>
                <a:spcAft>
                  <a:spcPts val="0"/>
                </a:spcAft>
              </a:pPr>
              <a:r>
                <a:rPr lang="cs-CZ" b="1" dirty="0" smtClean="0">
                  <a:effectLst/>
                  <a:latin typeface="Arial" panose="020B0604020202020204" pitchFamily="34" charset="0"/>
                  <a:ea typeface="Calibri"/>
                  <a:cs typeface="Arial" panose="020B0604020202020204" pitchFamily="34" charset="0"/>
                </a:rPr>
                <a:t>A – CHRÁM SV. BARBORY A JEZUITSKÁ KOLEJ; B – VLAŠSKÝ DVŮR</a:t>
              </a:r>
              <a:endParaRPr lang="cs-CZ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1043608" y="3573017"/>
            <a:ext cx="3240360" cy="2817603"/>
            <a:chOff x="1043608" y="3573017"/>
            <a:chExt cx="3240360" cy="2817603"/>
          </a:xfrm>
        </p:grpSpPr>
        <p:pic>
          <p:nvPicPr>
            <p:cNvPr id="4098" name="Picture 2" descr="https://upload.wikimedia.org/wikipedia/commons/thumb/2/2a/Kutn%C3%A1_Hora%2C.JPG/1200px-Kutn%C3%A1_Hora%2C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9" y="3573017"/>
              <a:ext cx="3240359" cy="242943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1043608" y="6021288"/>
              <a:ext cx="3240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REJSKOVA KAŠNA</a:t>
              </a:r>
              <a:endParaRPr lang="cs-CZ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788025" y="3501009"/>
            <a:ext cx="3384376" cy="2961619"/>
            <a:chOff x="4788025" y="3501009"/>
            <a:chExt cx="3384376" cy="2961619"/>
          </a:xfrm>
        </p:grpSpPr>
        <p:pic>
          <p:nvPicPr>
            <p:cNvPr id="4102" name="Picture 6" descr="Související obrázek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5" y="3501009"/>
              <a:ext cx="3384376" cy="257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5076056" y="6093296"/>
              <a:ext cx="2808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KAMENNÝ DŮM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8459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1043608" y="476672"/>
            <a:ext cx="7056784" cy="2745596"/>
            <a:chOff x="1043608" y="476672"/>
            <a:chExt cx="7056784" cy="2745596"/>
          </a:xfrm>
        </p:grpSpPr>
        <p:grpSp>
          <p:nvGrpSpPr>
            <p:cNvPr id="2" name="Skupina 1"/>
            <p:cNvGrpSpPr/>
            <p:nvPr/>
          </p:nvGrpSpPr>
          <p:grpSpPr>
            <a:xfrm>
              <a:off x="1187624" y="476672"/>
              <a:ext cx="6624736" cy="2304256"/>
              <a:chOff x="0" y="0"/>
              <a:chExt cx="4836159" cy="1633220"/>
            </a:xfrm>
          </p:grpSpPr>
          <p:grpSp>
            <p:nvGrpSpPr>
              <p:cNvPr id="3" name="Skupina 2"/>
              <p:cNvGrpSpPr/>
              <p:nvPr/>
            </p:nvGrpSpPr>
            <p:grpSpPr>
              <a:xfrm>
                <a:off x="0" y="0"/>
                <a:ext cx="4836159" cy="1633220"/>
                <a:chOff x="0" y="0"/>
                <a:chExt cx="4836278" cy="1633234"/>
              </a:xfrm>
            </p:grpSpPr>
            <p:pic>
              <p:nvPicPr>
                <p:cNvPr id="6" name="Obrázek 5" descr="C:\Users\Boss\AppData\Local\Microsoft\Windows\Temporary Internet Files\Content.Word\Kutná hora Sedlec.jpg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906"/>
                <a:stretch/>
              </p:blipFill>
              <p:spPr bwMode="auto">
                <a:xfrm>
                  <a:off x="0" y="5285"/>
                  <a:ext cx="2484208" cy="1617378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7" name="Obrázek 6" descr="C:\Users\Boss\AppData\Local\Microsoft\Windows\Temporary Internet Files\Content.Word\kutna-hora- sedlec kostnice.jpg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3346" y="0"/>
                  <a:ext cx="2182932" cy="1633234"/>
                </a:xfrm>
                <a:prstGeom prst="rect">
                  <a:avLst/>
                </a:prstGeom>
                <a:noFill/>
                <a:ln>
                  <a:solidFill>
                    <a:sysClr val="windowText" lastClr="000000"/>
                  </a:solidFill>
                </a:ln>
              </p:spPr>
            </p:pic>
          </p:grpSp>
          <p:sp>
            <p:nvSpPr>
              <p:cNvPr id="4" name="Čárový popisek 1 (bez ohraničení) 3"/>
              <p:cNvSpPr/>
              <p:nvPr/>
            </p:nvSpPr>
            <p:spPr>
              <a:xfrm>
                <a:off x="73998" y="58141"/>
                <a:ext cx="118611" cy="186548"/>
              </a:xfrm>
              <a:prstGeom prst="callout1">
                <a:avLst>
                  <a:gd name="adj1" fmla="val 18750"/>
                  <a:gd name="adj2" fmla="val -8333"/>
                  <a:gd name="adj3" fmla="val 85649"/>
                  <a:gd name="adj4" fmla="val 11715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000000"/>
                    </a:solidFill>
                    <a:effectLst/>
                    <a:latin typeface="Arial"/>
                    <a:ea typeface="Calibri"/>
                    <a:cs typeface="Times New Roman"/>
                  </a:rPr>
                  <a:t>A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5" name="Čárový popisek 1 (bez ohraničení) 4"/>
              <p:cNvSpPr/>
              <p:nvPr/>
            </p:nvSpPr>
            <p:spPr>
              <a:xfrm>
                <a:off x="2663917" y="36999"/>
                <a:ext cx="118611" cy="186548"/>
              </a:xfrm>
              <a:prstGeom prst="callout1">
                <a:avLst>
                  <a:gd name="adj1" fmla="val 18750"/>
                  <a:gd name="adj2" fmla="val -8333"/>
                  <a:gd name="adj3" fmla="val 71890"/>
                  <a:gd name="adj4" fmla="val 112014"/>
                </a:avLst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cs-CZ" b="1" dirty="0">
                    <a:solidFill>
                      <a:srgbClr val="FFFFFF"/>
                    </a:solidFill>
                    <a:effectLst/>
                    <a:latin typeface="Arial"/>
                    <a:ea typeface="Calibri"/>
                    <a:cs typeface="Times New Roman"/>
                  </a:rPr>
                  <a:t>B</a:t>
                </a:r>
                <a:endParaRPr lang="cs-CZ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8" name="Obdélník 7"/>
            <p:cNvSpPr/>
            <p:nvPr/>
          </p:nvSpPr>
          <p:spPr>
            <a:xfrm>
              <a:off x="1043608" y="2852936"/>
              <a:ext cx="70567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b="1" dirty="0" smtClean="0"/>
                <a:t>A – CHRÁM NANEBEVZATÍ PANNY MARIE V SEDLECI; B – KOSTNICE</a:t>
              </a:r>
              <a:endParaRPr lang="cs-CZ" b="1" dirty="0"/>
            </a:p>
          </p:txBody>
        </p:sp>
      </p:grpSp>
      <p:pic>
        <p:nvPicPr>
          <p:cNvPr id="5122" name="Picture 2" descr="http://img11.rajce.idnes.cz/d1103/7/7189/7189699_2644f9205e17133942f5c086c8a0e5f9/images/P10602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384376" cy="253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malínský křen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56992"/>
            <a:ext cx="1968037" cy="263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gengel.cz/253-large_default/malinsk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2736304" cy="21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851920" y="558924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MALÍN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24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79512" y="404664"/>
            <a:ext cx="2304256" cy="3529443"/>
            <a:chOff x="5826" y="0"/>
            <a:chExt cx="1622664" cy="2902626"/>
          </a:xfrm>
        </p:grpSpPr>
        <p:pic>
          <p:nvPicPr>
            <p:cNvPr id="3" name="obrázek 2" descr="http://kutnahora.xf.cz/DOLY/KUTNAHORA/POLICAN/MapaDanmark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3" y="0"/>
              <a:ext cx="1551625" cy="2306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" name="Textové pole 2"/>
            <p:cNvSpPr txBox="1">
              <a:spLocks noChangeArrowheads="1"/>
            </p:cNvSpPr>
            <p:nvPr/>
          </p:nvSpPr>
          <p:spPr bwMode="auto">
            <a:xfrm>
              <a:off x="5826" y="2368785"/>
              <a:ext cx="1622664" cy="53384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600" b="1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/>
                  <a:cs typeface="Times New Roman"/>
                </a:rPr>
                <a:t>MAPA POLIČANSKÉ ŠTOLY </a:t>
              </a:r>
              <a:r>
                <a:rPr lang="cs-CZ" sz="1600" b="1" dirty="0" smtClean="0">
                  <a:solidFill>
                    <a:srgbClr val="222222"/>
                  </a:solidFill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OD Z. PRÁŠKA Z ROKU 1534</a:t>
              </a:r>
              <a:endParaRPr lang="cs-CZ" sz="1600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699792" y="332656"/>
            <a:ext cx="3888432" cy="3133615"/>
            <a:chOff x="0" y="0"/>
            <a:chExt cx="2330927" cy="2080585"/>
          </a:xfrm>
        </p:grpSpPr>
        <p:pic>
          <p:nvPicPr>
            <p:cNvPr id="6" name="Obrázek 5" descr="C:\Users\Boss\AppData\Local\Microsoft\Windows\Temporary Internet Files\Content.Word\Kutná hora antifonář výřerz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0"/>
            <a:stretch/>
          </p:blipFill>
          <p:spPr bwMode="auto">
            <a:xfrm>
              <a:off x="0" y="0"/>
              <a:ext cx="2330927" cy="1728375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ové pole 2"/>
            <p:cNvSpPr txBox="1">
              <a:spLocks noChangeArrowheads="1"/>
            </p:cNvSpPr>
            <p:nvPr/>
          </p:nvSpPr>
          <p:spPr bwMode="auto">
            <a:xfrm>
              <a:off x="43165" y="1721167"/>
              <a:ext cx="2230502" cy="35941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0" tIns="0" rIns="0" bIns="0" anchor="t" anchorCtr="0"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600" b="1" kern="1800" dirty="0" smtClean="0">
                  <a:solidFill>
                    <a:srgbClr val="000000"/>
                  </a:solidFill>
                  <a:effectLst/>
                  <a:latin typeface="Arial Narrow" panose="020B0606020202030204" pitchFamily="34" charset="0"/>
                  <a:ea typeface="Times New Roman"/>
                  <a:cs typeface="Times New Roman"/>
                </a:rPr>
                <a:t>VÝŘEZ Z ÚVODNÍHO LISTU KUTNOHORSKÉHO ANTIFONÁŘE</a:t>
              </a:r>
              <a:endParaRPr lang="cs-CZ" sz="1600" b="1" dirty="0" smtClean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  <a:p>
              <a:pPr algn="ctr">
                <a:spcBef>
                  <a:spcPts val="600"/>
                </a:spcBef>
                <a:spcAft>
                  <a:spcPts val="0"/>
                </a:spcAft>
              </a:pPr>
              <a:r>
                <a:rPr lang="cs-CZ" sz="1600" b="1" dirty="0" smtClean="0">
                  <a:effectLst/>
                  <a:latin typeface="Arial Narrow" panose="020B0606020202030204" pitchFamily="34" charset="0"/>
                  <a:ea typeface="Calibri"/>
                  <a:cs typeface="Times New Roman"/>
                </a:rPr>
                <a:t> </a:t>
              </a:r>
              <a:endParaRPr lang="cs-CZ" sz="1600" b="1" dirty="0">
                <a:effectLst/>
                <a:latin typeface="Arial Narrow" panose="020B0606020202030204" pitchFamily="34" charset="0"/>
                <a:ea typeface="Calibri"/>
                <a:cs typeface="Times New Roman"/>
              </a:endParaRPr>
            </a:p>
          </p:txBody>
        </p:sp>
      </p:grpSp>
      <p:pic>
        <p:nvPicPr>
          <p:cNvPr id="1026" name="Picture 2" descr="https://www.tyden.cz/obrazek/max317-486219fec52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664"/>
            <a:ext cx="2095836" cy="327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827584" y="3861048"/>
            <a:ext cx="3443401" cy="2673588"/>
            <a:chOff x="827584" y="3861048"/>
            <a:chExt cx="3443401" cy="2673588"/>
          </a:xfrm>
        </p:grpSpPr>
        <p:pic>
          <p:nvPicPr>
            <p:cNvPr id="1028" name="Picture 4" descr="http://im.novinky.cz/390/213902-original1-sem6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861048"/>
              <a:ext cx="3443401" cy="2294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bdélník 7"/>
            <p:cNvSpPr/>
            <p:nvPr/>
          </p:nvSpPr>
          <p:spPr>
            <a:xfrm>
              <a:off x="827584" y="6165304"/>
              <a:ext cx="32944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b="1" dirty="0" smtClean="0"/>
                <a:t>POZDNĚ GOTICKÁ ILUMINACE</a:t>
              </a:r>
              <a:endParaRPr lang="cs-CZ" b="1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038027" y="3789040"/>
            <a:ext cx="2990358" cy="2817604"/>
            <a:chOff x="5038027" y="3789040"/>
            <a:chExt cx="2990358" cy="2817604"/>
          </a:xfrm>
        </p:grpSpPr>
        <p:pic>
          <p:nvPicPr>
            <p:cNvPr id="1030" name="Picture 6" descr="http://stanislavmaslan.cz/foto/pamatky15/Kutna-Hora/slides/P817003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8027" y="3789040"/>
              <a:ext cx="2990358" cy="23997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ovéPole 9"/>
            <p:cNvSpPr txBox="1"/>
            <p:nvPr/>
          </p:nvSpPr>
          <p:spPr>
            <a:xfrm>
              <a:off x="5076056" y="6237312"/>
              <a:ext cx="2952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DŮM U TŘÍ KRÁLŮ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8630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683568" y="692696"/>
            <a:ext cx="3384376" cy="4896544"/>
            <a:chOff x="0" y="0"/>
            <a:chExt cx="2591435" cy="3529330"/>
          </a:xfrm>
        </p:grpSpPr>
        <p:grpSp>
          <p:nvGrpSpPr>
            <p:cNvPr id="3" name="Skupina 2"/>
            <p:cNvGrpSpPr/>
            <p:nvPr/>
          </p:nvGrpSpPr>
          <p:grpSpPr>
            <a:xfrm>
              <a:off x="0" y="0"/>
              <a:ext cx="2591435" cy="3529330"/>
              <a:chOff x="0" y="0"/>
              <a:chExt cx="2539353" cy="3529467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0" y="0"/>
                <a:ext cx="2539353" cy="3529467"/>
                <a:chOff x="0" y="0"/>
                <a:chExt cx="2539353" cy="3529467"/>
              </a:xfrm>
            </p:grpSpPr>
            <p:pic>
              <p:nvPicPr>
                <p:cNvPr id="8" name="Obrázek 7" descr="C:\Users\Boss\AppData\Local\Microsoft\Windows\Temporary Internet Files\Content.Word\Kutná hora naučné stezky.gif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73" t="1201" r="3417" b="11994"/>
                <a:stretch/>
              </p:blipFill>
              <p:spPr bwMode="auto">
                <a:xfrm>
                  <a:off x="0" y="0"/>
                  <a:ext cx="2539353" cy="3529467"/>
                </a:xfrm>
                <a:prstGeom prst="rect">
                  <a:avLst/>
                </a:prstGeom>
                <a:noFill/>
                <a:ln w="9525" cap="flat" cmpd="sng" algn="ctr">
                  <a:solidFill>
                    <a:sysClr val="windowText" lastClr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9" name="Volný tvar 8"/>
                <p:cNvSpPr/>
                <p:nvPr/>
              </p:nvSpPr>
              <p:spPr>
                <a:xfrm>
                  <a:off x="687257" y="530002"/>
                  <a:ext cx="1452246" cy="695156"/>
                </a:xfrm>
                <a:custGeom>
                  <a:avLst/>
                  <a:gdLst>
                    <a:gd name="connsiteX0" fmla="*/ 1086486 w 1452246"/>
                    <a:gd name="connsiteY0" fmla="*/ 322217 h 695156"/>
                    <a:gd name="connsiteX1" fmla="*/ 1144728 w 1452246"/>
                    <a:gd name="connsiteY1" fmla="*/ 322217 h 695156"/>
                    <a:gd name="connsiteX2" fmla="*/ 1197146 w 1452246"/>
                    <a:gd name="connsiteY2" fmla="*/ 351338 h 695156"/>
                    <a:gd name="connsiteX3" fmla="*/ 1226267 w 1452246"/>
                    <a:gd name="connsiteY3" fmla="*/ 403755 h 695156"/>
                    <a:gd name="connsiteX4" fmla="*/ 1348576 w 1452246"/>
                    <a:gd name="connsiteY4" fmla="*/ 392107 h 695156"/>
                    <a:gd name="connsiteX5" fmla="*/ 1395169 w 1452246"/>
                    <a:gd name="connsiteY5" fmla="*/ 461998 h 695156"/>
                    <a:gd name="connsiteX6" fmla="*/ 1447587 w 1452246"/>
                    <a:gd name="connsiteY6" fmla="*/ 380459 h 695156"/>
                    <a:gd name="connsiteX7" fmla="*/ 1441763 w 1452246"/>
                    <a:gd name="connsiteY7" fmla="*/ 246502 h 695156"/>
                    <a:gd name="connsiteX8" fmla="*/ 1377697 w 1452246"/>
                    <a:gd name="connsiteY8" fmla="*/ 229029 h 695156"/>
                    <a:gd name="connsiteX9" fmla="*/ 1377697 w 1452246"/>
                    <a:gd name="connsiteY9" fmla="*/ 124194 h 695156"/>
                    <a:gd name="connsiteX10" fmla="*/ 1348576 w 1452246"/>
                    <a:gd name="connsiteY10" fmla="*/ 77600 h 695156"/>
                    <a:gd name="connsiteX11" fmla="*/ 1336927 w 1452246"/>
                    <a:gd name="connsiteY11" fmla="*/ 1885 h 695156"/>
                    <a:gd name="connsiteX12" fmla="*/ 1284509 w 1452246"/>
                    <a:gd name="connsiteY12" fmla="*/ 31006 h 695156"/>
                    <a:gd name="connsiteX13" fmla="*/ 1226267 w 1452246"/>
                    <a:gd name="connsiteY13" fmla="*/ 83424 h 695156"/>
                    <a:gd name="connsiteX14" fmla="*/ 1127256 w 1452246"/>
                    <a:gd name="connsiteY14" fmla="*/ 36831 h 695156"/>
                    <a:gd name="connsiteX15" fmla="*/ 1051541 w 1452246"/>
                    <a:gd name="connsiteY15" fmla="*/ 89248 h 695156"/>
                    <a:gd name="connsiteX16" fmla="*/ 993299 w 1452246"/>
                    <a:gd name="connsiteY16" fmla="*/ 77600 h 695156"/>
                    <a:gd name="connsiteX17" fmla="*/ 940881 w 1452246"/>
                    <a:gd name="connsiteY17" fmla="*/ 42655 h 695156"/>
                    <a:gd name="connsiteX18" fmla="*/ 836046 w 1452246"/>
                    <a:gd name="connsiteY18" fmla="*/ 48479 h 695156"/>
                    <a:gd name="connsiteX19" fmla="*/ 737034 w 1452246"/>
                    <a:gd name="connsiteY19" fmla="*/ 1885 h 695156"/>
                    <a:gd name="connsiteX20" fmla="*/ 690441 w 1452246"/>
                    <a:gd name="connsiteY20" fmla="*/ 13534 h 695156"/>
                    <a:gd name="connsiteX21" fmla="*/ 690441 w 1452246"/>
                    <a:gd name="connsiteY21" fmla="*/ 54303 h 695156"/>
                    <a:gd name="connsiteX22" fmla="*/ 801100 w 1452246"/>
                    <a:gd name="connsiteY22" fmla="*/ 89248 h 695156"/>
                    <a:gd name="connsiteX23" fmla="*/ 830221 w 1452246"/>
                    <a:gd name="connsiteY23" fmla="*/ 199908 h 695156"/>
                    <a:gd name="connsiteX24" fmla="*/ 806925 w 1452246"/>
                    <a:gd name="connsiteY24" fmla="*/ 252326 h 695156"/>
                    <a:gd name="connsiteX25" fmla="*/ 696265 w 1452246"/>
                    <a:gd name="connsiteY25" fmla="*/ 263975 h 695156"/>
                    <a:gd name="connsiteX26" fmla="*/ 527363 w 1452246"/>
                    <a:gd name="connsiteY26" fmla="*/ 194084 h 695156"/>
                    <a:gd name="connsiteX27" fmla="*/ 323516 w 1452246"/>
                    <a:gd name="connsiteY27" fmla="*/ 194084 h 695156"/>
                    <a:gd name="connsiteX28" fmla="*/ 271098 w 1452246"/>
                    <a:gd name="connsiteY28" fmla="*/ 223205 h 695156"/>
                    <a:gd name="connsiteX29" fmla="*/ 288571 w 1452246"/>
                    <a:gd name="connsiteY29" fmla="*/ 252326 h 695156"/>
                    <a:gd name="connsiteX30" fmla="*/ 247801 w 1452246"/>
                    <a:gd name="connsiteY30" fmla="*/ 281447 h 695156"/>
                    <a:gd name="connsiteX31" fmla="*/ 230328 w 1452246"/>
                    <a:gd name="connsiteY31" fmla="*/ 293096 h 695156"/>
                    <a:gd name="connsiteX32" fmla="*/ 183735 w 1452246"/>
                    <a:gd name="connsiteY32" fmla="*/ 275623 h 695156"/>
                    <a:gd name="connsiteX33" fmla="*/ 137141 w 1452246"/>
                    <a:gd name="connsiteY33" fmla="*/ 333865 h 695156"/>
                    <a:gd name="connsiteX34" fmla="*/ 26481 w 1452246"/>
                    <a:gd name="connsiteY34" fmla="*/ 438701 h 695156"/>
                    <a:gd name="connsiteX35" fmla="*/ 3185 w 1452246"/>
                    <a:gd name="connsiteY35" fmla="*/ 496943 h 695156"/>
                    <a:gd name="connsiteX36" fmla="*/ 78899 w 1452246"/>
                    <a:gd name="connsiteY36" fmla="*/ 549361 h 695156"/>
                    <a:gd name="connsiteX37" fmla="*/ 166262 w 1452246"/>
                    <a:gd name="connsiteY37" fmla="*/ 642548 h 695156"/>
                    <a:gd name="connsiteX38" fmla="*/ 241977 w 1452246"/>
                    <a:gd name="connsiteY38" fmla="*/ 694966 h 695156"/>
                    <a:gd name="connsiteX39" fmla="*/ 335164 w 1452246"/>
                    <a:gd name="connsiteY39" fmla="*/ 625075 h 695156"/>
                    <a:gd name="connsiteX40" fmla="*/ 393406 w 1452246"/>
                    <a:gd name="connsiteY40" fmla="*/ 531888 h 695156"/>
                    <a:gd name="connsiteX41" fmla="*/ 457472 w 1452246"/>
                    <a:gd name="connsiteY41" fmla="*/ 607603 h 695156"/>
                    <a:gd name="connsiteX42" fmla="*/ 539011 w 1452246"/>
                    <a:gd name="connsiteY42" fmla="*/ 549361 h 695156"/>
                    <a:gd name="connsiteX43" fmla="*/ 556484 w 1452246"/>
                    <a:gd name="connsiteY43" fmla="*/ 467822 h 695156"/>
                    <a:gd name="connsiteX44" fmla="*/ 562308 w 1452246"/>
                    <a:gd name="connsiteY44" fmla="*/ 351338 h 695156"/>
                    <a:gd name="connsiteX45" fmla="*/ 614726 w 1452246"/>
                    <a:gd name="connsiteY45" fmla="*/ 275623 h 695156"/>
                    <a:gd name="connsiteX46" fmla="*/ 731210 w 1452246"/>
                    <a:gd name="connsiteY46" fmla="*/ 287271 h 695156"/>
                    <a:gd name="connsiteX47" fmla="*/ 841870 w 1452246"/>
                    <a:gd name="connsiteY47" fmla="*/ 322217 h 695156"/>
                    <a:gd name="connsiteX48" fmla="*/ 859342 w 1452246"/>
                    <a:gd name="connsiteY48" fmla="*/ 386283 h 695156"/>
                    <a:gd name="connsiteX49" fmla="*/ 946706 w 1452246"/>
                    <a:gd name="connsiteY49" fmla="*/ 374634 h 695156"/>
                    <a:gd name="connsiteX50" fmla="*/ 1028244 w 1452246"/>
                    <a:gd name="connsiteY50" fmla="*/ 380459 h 695156"/>
                    <a:gd name="connsiteX51" fmla="*/ 1086486 w 1452246"/>
                    <a:gd name="connsiteY51" fmla="*/ 322217 h 695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1452246" h="695156">
                      <a:moveTo>
                        <a:pt x="1086486" y="322217"/>
                      </a:moveTo>
                      <a:cubicBezTo>
                        <a:pt x="1105900" y="312510"/>
                        <a:pt x="1126285" y="317364"/>
                        <a:pt x="1144728" y="322217"/>
                      </a:cubicBezTo>
                      <a:cubicBezTo>
                        <a:pt x="1163171" y="327070"/>
                        <a:pt x="1183556" y="337748"/>
                        <a:pt x="1197146" y="351338"/>
                      </a:cubicBezTo>
                      <a:cubicBezTo>
                        <a:pt x="1210736" y="364928"/>
                        <a:pt x="1201029" y="396960"/>
                        <a:pt x="1226267" y="403755"/>
                      </a:cubicBezTo>
                      <a:cubicBezTo>
                        <a:pt x="1251505" y="410550"/>
                        <a:pt x="1320426" y="382400"/>
                        <a:pt x="1348576" y="392107"/>
                      </a:cubicBezTo>
                      <a:cubicBezTo>
                        <a:pt x="1376726" y="401814"/>
                        <a:pt x="1378667" y="463939"/>
                        <a:pt x="1395169" y="461998"/>
                      </a:cubicBezTo>
                      <a:cubicBezTo>
                        <a:pt x="1411671" y="460057"/>
                        <a:pt x="1439821" y="416375"/>
                        <a:pt x="1447587" y="380459"/>
                      </a:cubicBezTo>
                      <a:cubicBezTo>
                        <a:pt x="1455353" y="344543"/>
                        <a:pt x="1453411" y="271740"/>
                        <a:pt x="1441763" y="246502"/>
                      </a:cubicBezTo>
                      <a:cubicBezTo>
                        <a:pt x="1430115" y="221264"/>
                        <a:pt x="1388375" y="249414"/>
                        <a:pt x="1377697" y="229029"/>
                      </a:cubicBezTo>
                      <a:cubicBezTo>
                        <a:pt x="1367019" y="208644"/>
                        <a:pt x="1382550" y="149432"/>
                        <a:pt x="1377697" y="124194"/>
                      </a:cubicBezTo>
                      <a:cubicBezTo>
                        <a:pt x="1372844" y="98956"/>
                        <a:pt x="1355371" y="97985"/>
                        <a:pt x="1348576" y="77600"/>
                      </a:cubicBezTo>
                      <a:cubicBezTo>
                        <a:pt x="1341781" y="57215"/>
                        <a:pt x="1347605" y="9651"/>
                        <a:pt x="1336927" y="1885"/>
                      </a:cubicBezTo>
                      <a:cubicBezTo>
                        <a:pt x="1326249" y="-5881"/>
                        <a:pt x="1302952" y="17416"/>
                        <a:pt x="1284509" y="31006"/>
                      </a:cubicBezTo>
                      <a:cubicBezTo>
                        <a:pt x="1266066" y="44596"/>
                        <a:pt x="1252476" y="82453"/>
                        <a:pt x="1226267" y="83424"/>
                      </a:cubicBezTo>
                      <a:cubicBezTo>
                        <a:pt x="1200058" y="84395"/>
                        <a:pt x="1156377" y="35860"/>
                        <a:pt x="1127256" y="36831"/>
                      </a:cubicBezTo>
                      <a:cubicBezTo>
                        <a:pt x="1098135" y="37802"/>
                        <a:pt x="1073867" y="82453"/>
                        <a:pt x="1051541" y="89248"/>
                      </a:cubicBezTo>
                      <a:cubicBezTo>
                        <a:pt x="1029215" y="96043"/>
                        <a:pt x="1011742" y="85365"/>
                        <a:pt x="993299" y="77600"/>
                      </a:cubicBezTo>
                      <a:cubicBezTo>
                        <a:pt x="974856" y="69834"/>
                        <a:pt x="967090" y="47508"/>
                        <a:pt x="940881" y="42655"/>
                      </a:cubicBezTo>
                      <a:cubicBezTo>
                        <a:pt x="914672" y="37802"/>
                        <a:pt x="870020" y="55274"/>
                        <a:pt x="836046" y="48479"/>
                      </a:cubicBezTo>
                      <a:cubicBezTo>
                        <a:pt x="802072" y="41684"/>
                        <a:pt x="761301" y="7709"/>
                        <a:pt x="737034" y="1885"/>
                      </a:cubicBezTo>
                      <a:cubicBezTo>
                        <a:pt x="712767" y="-3939"/>
                        <a:pt x="698206" y="4798"/>
                        <a:pt x="690441" y="13534"/>
                      </a:cubicBezTo>
                      <a:cubicBezTo>
                        <a:pt x="682675" y="22270"/>
                        <a:pt x="671998" y="41684"/>
                        <a:pt x="690441" y="54303"/>
                      </a:cubicBezTo>
                      <a:cubicBezTo>
                        <a:pt x="708884" y="66922"/>
                        <a:pt x="777803" y="64980"/>
                        <a:pt x="801100" y="89248"/>
                      </a:cubicBezTo>
                      <a:cubicBezTo>
                        <a:pt x="824397" y="113516"/>
                        <a:pt x="829250" y="172728"/>
                        <a:pt x="830221" y="199908"/>
                      </a:cubicBezTo>
                      <a:cubicBezTo>
                        <a:pt x="831192" y="227088"/>
                        <a:pt x="829251" y="241648"/>
                        <a:pt x="806925" y="252326"/>
                      </a:cubicBezTo>
                      <a:cubicBezTo>
                        <a:pt x="784599" y="263004"/>
                        <a:pt x="742859" y="273682"/>
                        <a:pt x="696265" y="263975"/>
                      </a:cubicBezTo>
                      <a:cubicBezTo>
                        <a:pt x="649671" y="254268"/>
                        <a:pt x="589488" y="205732"/>
                        <a:pt x="527363" y="194084"/>
                      </a:cubicBezTo>
                      <a:cubicBezTo>
                        <a:pt x="465238" y="182436"/>
                        <a:pt x="366227" y="189230"/>
                        <a:pt x="323516" y="194084"/>
                      </a:cubicBezTo>
                      <a:cubicBezTo>
                        <a:pt x="280805" y="198937"/>
                        <a:pt x="276922" y="213498"/>
                        <a:pt x="271098" y="223205"/>
                      </a:cubicBezTo>
                      <a:cubicBezTo>
                        <a:pt x="265274" y="232912"/>
                        <a:pt x="292454" y="242619"/>
                        <a:pt x="288571" y="252326"/>
                      </a:cubicBezTo>
                      <a:cubicBezTo>
                        <a:pt x="284688" y="262033"/>
                        <a:pt x="257508" y="274652"/>
                        <a:pt x="247801" y="281447"/>
                      </a:cubicBezTo>
                      <a:cubicBezTo>
                        <a:pt x="238094" y="288242"/>
                        <a:pt x="241006" y="294067"/>
                        <a:pt x="230328" y="293096"/>
                      </a:cubicBezTo>
                      <a:cubicBezTo>
                        <a:pt x="219650" y="292125"/>
                        <a:pt x="199266" y="268828"/>
                        <a:pt x="183735" y="275623"/>
                      </a:cubicBezTo>
                      <a:cubicBezTo>
                        <a:pt x="168204" y="282418"/>
                        <a:pt x="163350" y="306685"/>
                        <a:pt x="137141" y="333865"/>
                      </a:cubicBezTo>
                      <a:cubicBezTo>
                        <a:pt x="110932" y="361045"/>
                        <a:pt x="48807" y="411521"/>
                        <a:pt x="26481" y="438701"/>
                      </a:cubicBezTo>
                      <a:cubicBezTo>
                        <a:pt x="4155" y="465881"/>
                        <a:pt x="-5551" y="478500"/>
                        <a:pt x="3185" y="496943"/>
                      </a:cubicBezTo>
                      <a:cubicBezTo>
                        <a:pt x="11921" y="515386"/>
                        <a:pt x="51719" y="525094"/>
                        <a:pt x="78899" y="549361"/>
                      </a:cubicBezTo>
                      <a:cubicBezTo>
                        <a:pt x="106078" y="573629"/>
                        <a:pt x="139082" y="618281"/>
                        <a:pt x="166262" y="642548"/>
                      </a:cubicBezTo>
                      <a:cubicBezTo>
                        <a:pt x="193442" y="666815"/>
                        <a:pt x="213827" y="697878"/>
                        <a:pt x="241977" y="694966"/>
                      </a:cubicBezTo>
                      <a:cubicBezTo>
                        <a:pt x="270127" y="692054"/>
                        <a:pt x="309926" y="652255"/>
                        <a:pt x="335164" y="625075"/>
                      </a:cubicBezTo>
                      <a:cubicBezTo>
                        <a:pt x="360402" y="597895"/>
                        <a:pt x="373021" y="534800"/>
                        <a:pt x="393406" y="531888"/>
                      </a:cubicBezTo>
                      <a:cubicBezTo>
                        <a:pt x="413791" y="528976"/>
                        <a:pt x="433205" y="604691"/>
                        <a:pt x="457472" y="607603"/>
                      </a:cubicBezTo>
                      <a:cubicBezTo>
                        <a:pt x="481739" y="610515"/>
                        <a:pt x="522509" y="572658"/>
                        <a:pt x="539011" y="549361"/>
                      </a:cubicBezTo>
                      <a:cubicBezTo>
                        <a:pt x="555513" y="526064"/>
                        <a:pt x="552601" y="500826"/>
                        <a:pt x="556484" y="467822"/>
                      </a:cubicBezTo>
                      <a:cubicBezTo>
                        <a:pt x="560367" y="434818"/>
                        <a:pt x="552601" y="383371"/>
                        <a:pt x="562308" y="351338"/>
                      </a:cubicBezTo>
                      <a:cubicBezTo>
                        <a:pt x="572015" y="319305"/>
                        <a:pt x="586576" y="286301"/>
                        <a:pt x="614726" y="275623"/>
                      </a:cubicBezTo>
                      <a:cubicBezTo>
                        <a:pt x="642876" y="264945"/>
                        <a:pt x="693353" y="279505"/>
                        <a:pt x="731210" y="287271"/>
                      </a:cubicBezTo>
                      <a:cubicBezTo>
                        <a:pt x="769067" y="295037"/>
                        <a:pt x="820515" y="305715"/>
                        <a:pt x="841870" y="322217"/>
                      </a:cubicBezTo>
                      <a:cubicBezTo>
                        <a:pt x="863225" y="338719"/>
                        <a:pt x="841869" y="377547"/>
                        <a:pt x="859342" y="386283"/>
                      </a:cubicBezTo>
                      <a:cubicBezTo>
                        <a:pt x="876815" y="395019"/>
                        <a:pt x="918556" y="375605"/>
                        <a:pt x="946706" y="374634"/>
                      </a:cubicBezTo>
                      <a:cubicBezTo>
                        <a:pt x="974856" y="373663"/>
                        <a:pt x="1007859" y="389195"/>
                        <a:pt x="1028244" y="380459"/>
                      </a:cubicBezTo>
                      <a:cubicBezTo>
                        <a:pt x="1048629" y="371723"/>
                        <a:pt x="1067072" y="331924"/>
                        <a:pt x="1086486" y="322217"/>
                      </a:cubicBezTo>
                      <a:close/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7" name="Volný tvar 6"/>
              <p:cNvSpPr/>
              <p:nvPr/>
            </p:nvSpPr>
            <p:spPr>
              <a:xfrm>
                <a:off x="419343" y="2108362"/>
                <a:ext cx="1040201" cy="989983"/>
              </a:xfrm>
              <a:custGeom>
                <a:avLst/>
                <a:gdLst>
                  <a:gd name="connsiteX0" fmla="*/ 874655 w 1040201"/>
                  <a:gd name="connsiteY0" fmla="*/ 3094 h 989983"/>
                  <a:gd name="connsiteX1" fmla="*/ 932897 w 1040201"/>
                  <a:gd name="connsiteY1" fmla="*/ 14742 h 989983"/>
                  <a:gd name="connsiteX2" fmla="*/ 967842 w 1040201"/>
                  <a:gd name="connsiteY2" fmla="*/ 55512 h 989983"/>
                  <a:gd name="connsiteX3" fmla="*/ 1037732 w 1040201"/>
                  <a:gd name="connsiteY3" fmla="*/ 72984 h 989983"/>
                  <a:gd name="connsiteX4" fmla="*/ 1020260 w 1040201"/>
                  <a:gd name="connsiteY4" fmla="*/ 107930 h 989983"/>
                  <a:gd name="connsiteX5" fmla="*/ 979490 w 1040201"/>
                  <a:gd name="connsiteY5" fmla="*/ 177820 h 989983"/>
                  <a:gd name="connsiteX6" fmla="*/ 967842 w 1040201"/>
                  <a:gd name="connsiteY6" fmla="*/ 393316 h 989983"/>
                  <a:gd name="connsiteX7" fmla="*/ 950369 w 1040201"/>
                  <a:gd name="connsiteY7" fmla="*/ 486503 h 989983"/>
                  <a:gd name="connsiteX8" fmla="*/ 950369 w 1040201"/>
                  <a:gd name="connsiteY8" fmla="*/ 533096 h 989983"/>
                  <a:gd name="connsiteX9" fmla="*/ 897952 w 1040201"/>
                  <a:gd name="connsiteY9" fmla="*/ 550569 h 989983"/>
                  <a:gd name="connsiteX10" fmla="*/ 845534 w 1040201"/>
                  <a:gd name="connsiteY10" fmla="*/ 608811 h 989983"/>
                  <a:gd name="connsiteX11" fmla="*/ 781467 w 1040201"/>
                  <a:gd name="connsiteY11" fmla="*/ 637932 h 989983"/>
                  <a:gd name="connsiteX12" fmla="*/ 711577 w 1040201"/>
                  <a:gd name="connsiteY12" fmla="*/ 672877 h 989983"/>
                  <a:gd name="connsiteX13" fmla="*/ 688280 w 1040201"/>
                  <a:gd name="connsiteY13" fmla="*/ 626284 h 989983"/>
                  <a:gd name="connsiteX14" fmla="*/ 641687 w 1040201"/>
                  <a:gd name="connsiteY14" fmla="*/ 690350 h 989983"/>
                  <a:gd name="connsiteX15" fmla="*/ 612566 w 1040201"/>
                  <a:gd name="connsiteY15" fmla="*/ 742768 h 989983"/>
                  <a:gd name="connsiteX16" fmla="*/ 519378 w 1040201"/>
                  <a:gd name="connsiteY16" fmla="*/ 841779 h 989983"/>
                  <a:gd name="connsiteX17" fmla="*/ 478609 w 1040201"/>
                  <a:gd name="connsiteY17" fmla="*/ 900021 h 989983"/>
                  <a:gd name="connsiteX18" fmla="*/ 455312 w 1040201"/>
                  <a:gd name="connsiteY18" fmla="*/ 911670 h 989983"/>
                  <a:gd name="connsiteX19" fmla="*/ 420367 w 1040201"/>
                  <a:gd name="connsiteY19" fmla="*/ 900021 h 989983"/>
                  <a:gd name="connsiteX20" fmla="*/ 362125 w 1040201"/>
                  <a:gd name="connsiteY20" fmla="*/ 952439 h 989983"/>
                  <a:gd name="connsiteX21" fmla="*/ 263113 w 1040201"/>
                  <a:gd name="connsiteY21" fmla="*/ 987384 h 989983"/>
                  <a:gd name="connsiteX22" fmla="*/ 222344 w 1040201"/>
                  <a:gd name="connsiteY22" fmla="*/ 981560 h 989983"/>
                  <a:gd name="connsiteX23" fmla="*/ 222344 w 1040201"/>
                  <a:gd name="connsiteY23" fmla="*/ 934966 h 989983"/>
                  <a:gd name="connsiteX24" fmla="*/ 181574 w 1040201"/>
                  <a:gd name="connsiteY24" fmla="*/ 894197 h 989983"/>
                  <a:gd name="connsiteX25" fmla="*/ 123332 w 1040201"/>
                  <a:gd name="connsiteY25" fmla="*/ 900021 h 989983"/>
                  <a:gd name="connsiteX26" fmla="*/ 76739 w 1040201"/>
                  <a:gd name="connsiteY26" fmla="*/ 934966 h 989983"/>
                  <a:gd name="connsiteX27" fmla="*/ 12673 w 1040201"/>
                  <a:gd name="connsiteY27" fmla="*/ 929142 h 989983"/>
                  <a:gd name="connsiteX28" fmla="*/ 76739 w 1040201"/>
                  <a:gd name="connsiteY28" fmla="*/ 888373 h 989983"/>
                  <a:gd name="connsiteX29" fmla="*/ 134981 w 1040201"/>
                  <a:gd name="connsiteY29" fmla="*/ 736944 h 989983"/>
                  <a:gd name="connsiteX30" fmla="*/ 111684 w 1040201"/>
                  <a:gd name="connsiteY30" fmla="*/ 597163 h 989983"/>
                  <a:gd name="connsiteX31" fmla="*/ 1024 w 1040201"/>
                  <a:gd name="connsiteY31" fmla="*/ 492327 h 989983"/>
                  <a:gd name="connsiteX32" fmla="*/ 59266 w 1040201"/>
                  <a:gd name="connsiteY32" fmla="*/ 404964 h 989983"/>
                  <a:gd name="connsiteX33" fmla="*/ 105860 w 1040201"/>
                  <a:gd name="connsiteY33" fmla="*/ 352546 h 989983"/>
                  <a:gd name="connsiteX34" fmla="*/ 199047 w 1040201"/>
                  <a:gd name="connsiteY34" fmla="*/ 381667 h 989983"/>
                  <a:gd name="connsiteX35" fmla="*/ 251465 w 1040201"/>
                  <a:gd name="connsiteY35" fmla="*/ 422437 h 989983"/>
                  <a:gd name="connsiteX36" fmla="*/ 315531 w 1040201"/>
                  <a:gd name="connsiteY36" fmla="*/ 393316 h 989983"/>
                  <a:gd name="connsiteX37" fmla="*/ 356301 w 1040201"/>
                  <a:gd name="connsiteY37" fmla="*/ 311777 h 989983"/>
                  <a:gd name="connsiteX38" fmla="*/ 362125 w 1040201"/>
                  <a:gd name="connsiteY38" fmla="*/ 247710 h 989983"/>
                  <a:gd name="connsiteX39" fmla="*/ 449488 w 1040201"/>
                  <a:gd name="connsiteY39" fmla="*/ 224414 h 989983"/>
                  <a:gd name="connsiteX40" fmla="*/ 531027 w 1040201"/>
                  <a:gd name="connsiteY40" fmla="*/ 271007 h 989983"/>
                  <a:gd name="connsiteX41" fmla="*/ 630038 w 1040201"/>
                  <a:gd name="connsiteY41" fmla="*/ 294304 h 989983"/>
                  <a:gd name="connsiteX42" fmla="*/ 664983 w 1040201"/>
                  <a:gd name="connsiteY42" fmla="*/ 358370 h 989983"/>
                  <a:gd name="connsiteX43" fmla="*/ 560148 w 1040201"/>
                  <a:gd name="connsiteY43" fmla="*/ 480679 h 989983"/>
                  <a:gd name="connsiteX44" fmla="*/ 501906 w 1040201"/>
                  <a:gd name="connsiteY44" fmla="*/ 538921 h 989983"/>
                  <a:gd name="connsiteX45" fmla="*/ 513554 w 1040201"/>
                  <a:gd name="connsiteY45" fmla="*/ 608811 h 989983"/>
                  <a:gd name="connsiteX46" fmla="*/ 641687 w 1040201"/>
                  <a:gd name="connsiteY46" fmla="*/ 568042 h 989983"/>
                  <a:gd name="connsiteX47" fmla="*/ 758171 w 1040201"/>
                  <a:gd name="connsiteY47" fmla="*/ 538921 h 989983"/>
                  <a:gd name="connsiteX48" fmla="*/ 822237 w 1040201"/>
                  <a:gd name="connsiteY48" fmla="*/ 445733 h 989983"/>
                  <a:gd name="connsiteX49" fmla="*/ 828061 w 1040201"/>
                  <a:gd name="connsiteY49" fmla="*/ 393316 h 989983"/>
                  <a:gd name="connsiteX50" fmla="*/ 758171 w 1040201"/>
                  <a:gd name="connsiteY50" fmla="*/ 294304 h 989983"/>
                  <a:gd name="connsiteX51" fmla="*/ 758171 w 1040201"/>
                  <a:gd name="connsiteY51" fmla="*/ 230238 h 989983"/>
                  <a:gd name="connsiteX52" fmla="*/ 787292 w 1040201"/>
                  <a:gd name="connsiteY52" fmla="*/ 107930 h 989983"/>
                  <a:gd name="connsiteX53" fmla="*/ 845534 w 1040201"/>
                  <a:gd name="connsiteY53" fmla="*/ 67160 h 989983"/>
                  <a:gd name="connsiteX54" fmla="*/ 874655 w 1040201"/>
                  <a:gd name="connsiteY54" fmla="*/ 3094 h 989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1040201" h="989983">
                    <a:moveTo>
                      <a:pt x="874655" y="3094"/>
                    </a:moveTo>
                    <a:cubicBezTo>
                      <a:pt x="889215" y="-5642"/>
                      <a:pt x="917366" y="6006"/>
                      <a:pt x="932897" y="14742"/>
                    </a:cubicBezTo>
                    <a:cubicBezTo>
                      <a:pt x="948428" y="23478"/>
                      <a:pt x="950370" y="45805"/>
                      <a:pt x="967842" y="55512"/>
                    </a:cubicBezTo>
                    <a:cubicBezTo>
                      <a:pt x="985314" y="65219"/>
                      <a:pt x="1028996" y="64248"/>
                      <a:pt x="1037732" y="72984"/>
                    </a:cubicBezTo>
                    <a:cubicBezTo>
                      <a:pt x="1046468" y="81720"/>
                      <a:pt x="1029967" y="90457"/>
                      <a:pt x="1020260" y="107930"/>
                    </a:cubicBezTo>
                    <a:cubicBezTo>
                      <a:pt x="1010553" y="125403"/>
                      <a:pt x="988226" y="130256"/>
                      <a:pt x="979490" y="177820"/>
                    </a:cubicBezTo>
                    <a:cubicBezTo>
                      <a:pt x="970754" y="225384"/>
                      <a:pt x="972695" y="341869"/>
                      <a:pt x="967842" y="393316"/>
                    </a:cubicBezTo>
                    <a:cubicBezTo>
                      <a:pt x="962989" y="444763"/>
                      <a:pt x="953281" y="463206"/>
                      <a:pt x="950369" y="486503"/>
                    </a:cubicBezTo>
                    <a:cubicBezTo>
                      <a:pt x="947457" y="509800"/>
                      <a:pt x="959105" y="522418"/>
                      <a:pt x="950369" y="533096"/>
                    </a:cubicBezTo>
                    <a:cubicBezTo>
                      <a:pt x="941633" y="543774"/>
                      <a:pt x="915425" y="537950"/>
                      <a:pt x="897952" y="550569"/>
                    </a:cubicBezTo>
                    <a:cubicBezTo>
                      <a:pt x="880479" y="563188"/>
                      <a:pt x="864948" y="594251"/>
                      <a:pt x="845534" y="608811"/>
                    </a:cubicBezTo>
                    <a:cubicBezTo>
                      <a:pt x="826120" y="623371"/>
                      <a:pt x="803793" y="627254"/>
                      <a:pt x="781467" y="637932"/>
                    </a:cubicBezTo>
                    <a:cubicBezTo>
                      <a:pt x="759141" y="648610"/>
                      <a:pt x="727108" y="674818"/>
                      <a:pt x="711577" y="672877"/>
                    </a:cubicBezTo>
                    <a:cubicBezTo>
                      <a:pt x="696046" y="670936"/>
                      <a:pt x="699928" y="623372"/>
                      <a:pt x="688280" y="626284"/>
                    </a:cubicBezTo>
                    <a:cubicBezTo>
                      <a:pt x="676632" y="629196"/>
                      <a:pt x="654306" y="670936"/>
                      <a:pt x="641687" y="690350"/>
                    </a:cubicBezTo>
                    <a:cubicBezTo>
                      <a:pt x="629068" y="709764"/>
                      <a:pt x="632951" y="717530"/>
                      <a:pt x="612566" y="742768"/>
                    </a:cubicBezTo>
                    <a:cubicBezTo>
                      <a:pt x="592181" y="768006"/>
                      <a:pt x="541704" y="815570"/>
                      <a:pt x="519378" y="841779"/>
                    </a:cubicBezTo>
                    <a:cubicBezTo>
                      <a:pt x="497052" y="867988"/>
                      <a:pt x="489286" y="888373"/>
                      <a:pt x="478609" y="900021"/>
                    </a:cubicBezTo>
                    <a:cubicBezTo>
                      <a:pt x="467932" y="911669"/>
                      <a:pt x="465019" y="911670"/>
                      <a:pt x="455312" y="911670"/>
                    </a:cubicBezTo>
                    <a:cubicBezTo>
                      <a:pt x="445605" y="911670"/>
                      <a:pt x="435898" y="893226"/>
                      <a:pt x="420367" y="900021"/>
                    </a:cubicBezTo>
                    <a:cubicBezTo>
                      <a:pt x="404836" y="906816"/>
                      <a:pt x="388334" y="937879"/>
                      <a:pt x="362125" y="952439"/>
                    </a:cubicBezTo>
                    <a:cubicBezTo>
                      <a:pt x="335916" y="966999"/>
                      <a:pt x="286410" y="982531"/>
                      <a:pt x="263113" y="987384"/>
                    </a:cubicBezTo>
                    <a:cubicBezTo>
                      <a:pt x="239816" y="992237"/>
                      <a:pt x="229139" y="990296"/>
                      <a:pt x="222344" y="981560"/>
                    </a:cubicBezTo>
                    <a:cubicBezTo>
                      <a:pt x="215549" y="972824"/>
                      <a:pt x="229139" y="949526"/>
                      <a:pt x="222344" y="934966"/>
                    </a:cubicBezTo>
                    <a:cubicBezTo>
                      <a:pt x="215549" y="920406"/>
                      <a:pt x="198076" y="900021"/>
                      <a:pt x="181574" y="894197"/>
                    </a:cubicBezTo>
                    <a:cubicBezTo>
                      <a:pt x="165072" y="888373"/>
                      <a:pt x="140804" y="893226"/>
                      <a:pt x="123332" y="900021"/>
                    </a:cubicBezTo>
                    <a:cubicBezTo>
                      <a:pt x="105860" y="906816"/>
                      <a:pt x="95182" y="930113"/>
                      <a:pt x="76739" y="934966"/>
                    </a:cubicBezTo>
                    <a:cubicBezTo>
                      <a:pt x="58296" y="939819"/>
                      <a:pt x="12673" y="936907"/>
                      <a:pt x="12673" y="929142"/>
                    </a:cubicBezTo>
                    <a:cubicBezTo>
                      <a:pt x="12673" y="921377"/>
                      <a:pt x="56354" y="920406"/>
                      <a:pt x="76739" y="888373"/>
                    </a:cubicBezTo>
                    <a:cubicBezTo>
                      <a:pt x="97124" y="856340"/>
                      <a:pt x="129157" y="785479"/>
                      <a:pt x="134981" y="736944"/>
                    </a:cubicBezTo>
                    <a:cubicBezTo>
                      <a:pt x="140805" y="688409"/>
                      <a:pt x="134010" y="637933"/>
                      <a:pt x="111684" y="597163"/>
                    </a:cubicBezTo>
                    <a:cubicBezTo>
                      <a:pt x="89358" y="556394"/>
                      <a:pt x="9760" y="524360"/>
                      <a:pt x="1024" y="492327"/>
                    </a:cubicBezTo>
                    <a:cubicBezTo>
                      <a:pt x="-7712" y="460294"/>
                      <a:pt x="41793" y="428261"/>
                      <a:pt x="59266" y="404964"/>
                    </a:cubicBezTo>
                    <a:cubicBezTo>
                      <a:pt x="76739" y="381667"/>
                      <a:pt x="82563" y="356429"/>
                      <a:pt x="105860" y="352546"/>
                    </a:cubicBezTo>
                    <a:cubicBezTo>
                      <a:pt x="129157" y="348663"/>
                      <a:pt x="174780" y="370019"/>
                      <a:pt x="199047" y="381667"/>
                    </a:cubicBezTo>
                    <a:cubicBezTo>
                      <a:pt x="223314" y="393315"/>
                      <a:pt x="232051" y="420496"/>
                      <a:pt x="251465" y="422437"/>
                    </a:cubicBezTo>
                    <a:cubicBezTo>
                      <a:pt x="270879" y="424378"/>
                      <a:pt x="298058" y="411759"/>
                      <a:pt x="315531" y="393316"/>
                    </a:cubicBezTo>
                    <a:cubicBezTo>
                      <a:pt x="333004" y="374873"/>
                      <a:pt x="348535" y="336045"/>
                      <a:pt x="356301" y="311777"/>
                    </a:cubicBezTo>
                    <a:cubicBezTo>
                      <a:pt x="364067" y="287509"/>
                      <a:pt x="346594" y="262270"/>
                      <a:pt x="362125" y="247710"/>
                    </a:cubicBezTo>
                    <a:cubicBezTo>
                      <a:pt x="377656" y="233150"/>
                      <a:pt x="421338" y="220531"/>
                      <a:pt x="449488" y="224414"/>
                    </a:cubicBezTo>
                    <a:cubicBezTo>
                      <a:pt x="477638" y="228297"/>
                      <a:pt x="500935" y="259359"/>
                      <a:pt x="531027" y="271007"/>
                    </a:cubicBezTo>
                    <a:cubicBezTo>
                      <a:pt x="561119" y="282655"/>
                      <a:pt x="607712" y="279744"/>
                      <a:pt x="630038" y="294304"/>
                    </a:cubicBezTo>
                    <a:cubicBezTo>
                      <a:pt x="652364" y="308865"/>
                      <a:pt x="676631" y="327308"/>
                      <a:pt x="664983" y="358370"/>
                    </a:cubicBezTo>
                    <a:cubicBezTo>
                      <a:pt x="653335" y="389432"/>
                      <a:pt x="587327" y="450587"/>
                      <a:pt x="560148" y="480679"/>
                    </a:cubicBezTo>
                    <a:cubicBezTo>
                      <a:pt x="532968" y="510771"/>
                      <a:pt x="509672" y="517566"/>
                      <a:pt x="501906" y="538921"/>
                    </a:cubicBezTo>
                    <a:cubicBezTo>
                      <a:pt x="494140" y="560276"/>
                      <a:pt x="490257" y="603958"/>
                      <a:pt x="513554" y="608811"/>
                    </a:cubicBezTo>
                    <a:cubicBezTo>
                      <a:pt x="536851" y="613664"/>
                      <a:pt x="600918" y="579690"/>
                      <a:pt x="641687" y="568042"/>
                    </a:cubicBezTo>
                    <a:cubicBezTo>
                      <a:pt x="682456" y="556394"/>
                      <a:pt x="728079" y="559306"/>
                      <a:pt x="758171" y="538921"/>
                    </a:cubicBezTo>
                    <a:cubicBezTo>
                      <a:pt x="788263" y="518536"/>
                      <a:pt x="810589" y="470000"/>
                      <a:pt x="822237" y="445733"/>
                    </a:cubicBezTo>
                    <a:cubicBezTo>
                      <a:pt x="833885" y="421466"/>
                      <a:pt x="838739" y="418554"/>
                      <a:pt x="828061" y="393316"/>
                    </a:cubicBezTo>
                    <a:cubicBezTo>
                      <a:pt x="817383" y="368078"/>
                      <a:pt x="769819" y="321484"/>
                      <a:pt x="758171" y="294304"/>
                    </a:cubicBezTo>
                    <a:cubicBezTo>
                      <a:pt x="746523" y="267124"/>
                      <a:pt x="753318" y="261300"/>
                      <a:pt x="758171" y="230238"/>
                    </a:cubicBezTo>
                    <a:cubicBezTo>
                      <a:pt x="763024" y="199176"/>
                      <a:pt x="772731" y="135110"/>
                      <a:pt x="787292" y="107930"/>
                    </a:cubicBezTo>
                    <a:cubicBezTo>
                      <a:pt x="801852" y="80750"/>
                      <a:pt x="831944" y="81721"/>
                      <a:pt x="845534" y="67160"/>
                    </a:cubicBezTo>
                    <a:cubicBezTo>
                      <a:pt x="859124" y="52599"/>
                      <a:pt x="860095" y="11830"/>
                      <a:pt x="874655" y="3094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sp>
          <p:nvSpPr>
            <p:cNvPr id="4" name="Obdélníkový popisek 3"/>
            <p:cNvSpPr/>
            <p:nvPr/>
          </p:nvSpPr>
          <p:spPr>
            <a:xfrm>
              <a:off x="326155" y="407694"/>
              <a:ext cx="986662" cy="215495"/>
            </a:xfrm>
            <a:prstGeom prst="wedgeRectCallout">
              <a:avLst>
                <a:gd name="adj1" fmla="val -20138"/>
                <a:gd name="adj2" fmla="val 32129"/>
              </a:avLst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cs-CZ" sz="1400" b="1" dirty="0">
                  <a:solidFill>
                    <a:srgbClr val="4747FF"/>
                  </a:solidFill>
                  <a:effectLst/>
                  <a:latin typeface="Arial Narrow"/>
                  <a:ea typeface="Calibri"/>
                  <a:cs typeface="Arial"/>
                </a:rPr>
                <a:t>SEVERNÍ OKRUH</a:t>
              </a:r>
              <a:endParaRPr lang="cs-CZ" sz="1400" b="1" dirty="0">
                <a:effectLst/>
                <a:ea typeface="Calibri"/>
                <a:cs typeface="Times New Roman"/>
              </a:endParaRPr>
            </a:p>
          </p:txBody>
        </p:sp>
        <p:sp>
          <p:nvSpPr>
            <p:cNvPr id="5" name="Obdélníkový popisek 4"/>
            <p:cNvSpPr/>
            <p:nvPr/>
          </p:nvSpPr>
          <p:spPr>
            <a:xfrm>
              <a:off x="1176489" y="2906277"/>
              <a:ext cx="796720" cy="215265"/>
            </a:xfrm>
            <a:prstGeom prst="wedgeRectCallout">
              <a:avLst>
                <a:gd name="adj1" fmla="val -20138"/>
                <a:gd name="adj2" fmla="val 32129"/>
              </a:avLst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/>
          </p:spPr>
          <p:txBody>
            <a:bodyPr rot="0" spcFirstLastPara="0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cs-CZ" sz="1400" b="1" dirty="0">
                  <a:solidFill>
                    <a:srgbClr val="4747FF"/>
                  </a:solidFill>
                  <a:effectLst/>
                  <a:latin typeface="Arial Narrow"/>
                  <a:ea typeface="Calibri"/>
                  <a:cs typeface="Arial"/>
                </a:rPr>
                <a:t>JIŽNÍ OKRUH</a:t>
              </a:r>
              <a:endParaRPr lang="cs-CZ" sz="1400" b="1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10" name="Obdélník 9"/>
          <p:cNvSpPr/>
          <p:nvPr/>
        </p:nvSpPr>
        <p:spPr>
          <a:xfrm>
            <a:off x="5004048" y="692696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HORNICKÁ NAUČNÁ STEZKA </a:t>
            </a:r>
            <a:endParaRPr lang="cs-CZ" b="1" dirty="0" smtClean="0">
              <a:hlinkClick r:id="rId4" tooltip="Stříbrná stezka v Kutné Hoře."/>
            </a:endParaRPr>
          </a:p>
          <a:p>
            <a:r>
              <a:rPr lang="cs-CZ" b="1" dirty="0" smtClean="0"/>
              <a:t>STŘÍBRNÁ STEZKA</a:t>
            </a:r>
            <a:endParaRPr lang="cs-CZ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6"/>
            <a:ext cx="39862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79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603</TotalTime>
  <Words>604</Words>
  <Application>Microsoft Office PowerPoint</Application>
  <PresentationFormat>Předvádění na obrazovce (4:3)</PresentationFormat>
  <Paragraphs>153</Paragraphs>
  <Slides>40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Aerodynamika</vt:lpstr>
      <vt:lpstr>KUTNOHORSKÝ RUDNÍ REVÍR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zlatONOSNÝ revír Kašperských Hor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KUTNOHORSKÝ RUDNÍ REVÍR</dc:title>
  <dc:creator>Boss</dc:creator>
  <cp:lastModifiedBy>Boss</cp:lastModifiedBy>
  <cp:revision>45</cp:revision>
  <dcterms:created xsi:type="dcterms:W3CDTF">2017-11-30T08:44:23Z</dcterms:created>
  <dcterms:modified xsi:type="dcterms:W3CDTF">2017-12-06T09:14:38Z</dcterms:modified>
</cp:coreProperties>
</file>