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86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98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CD0D2-6718-44D1-9EB2-50510C444228}" type="datetimeFigureOut">
              <a:rPr lang="cs-CZ" smtClean="0"/>
              <a:t>13.12.2017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8026F-4457-4921-85AD-E29F95DC0D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05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8026F-4457-4921-85AD-E29F95DC0D1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433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B8026F-4457-4921-85AD-E29F95DC0D1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572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A032-B44B-4986-A8F7-427BFA2DE0FE}" type="datetimeFigureOut">
              <a:rPr lang="cs-CZ" smtClean="0"/>
              <a:t>13.12.2017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3567-13E5-42FB-B71F-511590D4A37B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A032-B44B-4986-A8F7-427BFA2DE0FE}" type="datetimeFigureOut">
              <a:rPr lang="cs-CZ" smtClean="0"/>
              <a:t>13.12.2017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3567-13E5-42FB-B71F-511590D4A37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A032-B44B-4986-A8F7-427BFA2DE0FE}" type="datetimeFigureOut">
              <a:rPr lang="cs-CZ" smtClean="0"/>
              <a:t>13.12.2017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3567-13E5-42FB-B71F-511590D4A37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A032-B44B-4986-A8F7-427BFA2DE0FE}" type="datetimeFigureOut">
              <a:rPr lang="cs-CZ" smtClean="0"/>
              <a:t>13.12.2017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3567-13E5-42FB-B71F-511590D4A37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A032-B44B-4986-A8F7-427BFA2DE0FE}" type="datetimeFigureOut">
              <a:rPr lang="cs-CZ" smtClean="0"/>
              <a:t>13.12.2017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3567-13E5-42FB-B71F-511590D4A37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A032-B44B-4986-A8F7-427BFA2DE0FE}" type="datetimeFigureOut">
              <a:rPr lang="cs-CZ" smtClean="0"/>
              <a:t>13.12.2017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3567-13E5-42FB-B71F-511590D4A37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A032-B44B-4986-A8F7-427BFA2DE0FE}" type="datetimeFigureOut">
              <a:rPr lang="cs-CZ" smtClean="0"/>
              <a:t>13.12.2017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3567-13E5-42FB-B71F-511590D4A37B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A032-B44B-4986-A8F7-427BFA2DE0FE}" type="datetimeFigureOut">
              <a:rPr lang="cs-CZ" smtClean="0"/>
              <a:t>13.12.2017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3567-13E5-42FB-B71F-511590D4A37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A032-B44B-4986-A8F7-427BFA2DE0FE}" type="datetimeFigureOut">
              <a:rPr lang="cs-CZ" smtClean="0"/>
              <a:t>13.12.2017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3567-13E5-42FB-B71F-511590D4A37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A032-B44B-4986-A8F7-427BFA2DE0FE}" type="datetimeFigureOut">
              <a:rPr lang="cs-CZ" smtClean="0"/>
              <a:t>13.12.2017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3567-13E5-42FB-B71F-511590D4A37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A032-B44B-4986-A8F7-427BFA2DE0FE}" type="datetimeFigureOut">
              <a:rPr lang="cs-CZ" smtClean="0"/>
              <a:t>13.12.2017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23567-13E5-42FB-B71F-511590D4A37B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63A032-B44B-4986-A8F7-427BFA2DE0FE}" type="datetimeFigureOut">
              <a:rPr lang="cs-CZ" smtClean="0"/>
              <a:t>13.12.2017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1B23567-13E5-42FB-B71F-511590D4A37B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hyperlink" Target="http://www.google.cz/url?sa=i&amp;rct=j&amp;q=&amp;esrc=s&amp;source=images&amp;cd=&amp;cad=rja&amp;uact=8&amp;ved=0ahUKEwj6mumx-4bYAhXFC-wKHVsdDcsQjRwIBw&amp;url=http://www.kr-ustecky.cz/brusel-se-diky-vystave-seznamil-s-podobou-krajiny-po-tezbe-uhli/d-1677614&amp;psig=AOvVaw1APSNrBgNiNblIvNE6ZMHZ&amp;ust=151325362129589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62.jpeg"/><Relationship Id="rId4" Type="http://schemas.microsoft.com/office/2007/relationships/hdphoto" Target="../media/hdphoto16.wdp"/><Relationship Id="rId9" Type="http://schemas.microsoft.com/office/2007/relationships/hdphoto" Target="../media/hdphoto1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microsoft.com/office/2007/relationships/hdphoto" Target="../media/hdphoto20.wdp"/><Relationship Id="rId7" Type="http://schemas.openxmlformats.org/officeDocument/2006/relationships/hyperlink" Target="https://upload.wikimedia.org/wikipedia/commons/f/f2/Zatopen%C3%BD_lom_Bo%C5%BE%C3%AD_Po%C5%BEehn%C3%A1n%C3%AD_Kyn%C5%A1perk_(2).jpg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microsoft.com/office/2007/relationships/hdphoto" Target="../media/hdphoto21.wdp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z/url?sa=i&amp;rct=j&amp;q=&amp;esrc=s&amp;source=images&amp;cd=&amp;cad=rja&amp;uact=8&amp;ved=0ahUKEwj37N3pgIfYAhWJJuwKHZeeCs0QjRwIBw&amp;url=http%3A%2F%2Fwww.infoslany.cz%2Fcs%2Fmodul%2Fweb%2Fturisticke-cile%2F250-dul-michal%2F&amp;psig=AOvVaw26k7ZO9SXin9KppKLjlvIB&amp;ust=1513255041635275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www.google.cz/url?sa=i&amp;rct=j&amp;q=&amp;esrc=s&amp;source=images&amp;cd=&amp;cad=rja&amp;uact=8&amp;ved=0ahUKEwi3gaD88obYAhUB2KQKHYrXDrwQjRwIBw&amp;url=http://podzemi.solvayovylomy.cz/histhor/lokality/kladno/21.htm&amp;psig=AOvVaw2xH7fYJ0GiYQ_DpEk2iCEm&amp;ust=1513251208044575" TargetMode="Externa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548680"/>
            <a:ext cx="4320480" cy="648072"/>
          </a:xfrm>
        </p:spPr>
        <p:txBody>
          <a:bodyPr/>
          <a:lstStyle/>
          <a:p>
            <a:pPr marL="182880" indent="0">
              <a:buNone/>
            </a:pPr>
            <a:r>
              <a:rPr lang="cs-CZ" sz="3200" dirty="0" smtClean="0">
                <a:latin typeface="Arial Black" panose="020B0A04020102020204" pitchFamily="34" charset="0"/>
              </a:rPr>
              <a:t>UHELNÉ</a:t>
            </a:r>
            <a:r>
              <a:rPr lang="cs-CZ" sz="3200" dirty="0" smtClean="0"/>
              <a:t> </a:t>
            </a:r>
            <a:r>
              <a:rPr lang="cs-CZ" sz="3200" dirty="0" smtClean="0">
                <a:latin typeface="Arial Black" panose="020B0A04020102020204" pitchFamily="34" charset="0"/>
              </a:rPr>
              <a:t>PÁNVE</a:t>
            </a:r>
            <a:endParaRPr lang="cs-CZ" sz="3200" dirty="0">
              <a:latin typeface="Arial Black" panose="020B0A04020102020204" pitchFamily="34" charset="0"/>
            </a:endParaRPr>
          </a:p>
        </p:txBody>
      </p:sp>
      <p:grpSp>
        <p:nvGrpSpPr>
          <p:cNvPr id="21" name="Skupina 20"/>
          <p:cNvGrpSpPr/>
          <p:nvPr/>
        </p:nvGrpSpPr>
        <p:grpSpPr>
          <a:xfrm>
            <a:off x="1979712" y="1628800"/>
            <a:ext cx="5220072" cy="4440689"/>
            <a:chOff x="1979712" y="1628800"/>
            <a:chExt cx="5220072" cy="4440689"/>
          </a:xfrm>
        </p:grpSpPr>
        <p:grpSp>
          <p:nvGrpSpPr>
            <p:cNvPr id="4" name="Skupina 3"/>
            <p:cNvGrpSpPr/>
            <p:nvPr/>
          </p:nvGrpSpPr>
          <p:grpSpPr>
            <a:xfrm>
              <a:off x="1979712" y="1628800"/>
              <a:ext cx="5091430" cy="3231515"/>
              <a:chOff x="0" y="0"/>
              <a:chExt cx="5091430" cy="3231729"/>
            </a:xfrm>
          </p:grpSpPr>
          <p:grpSp>
            <p:nvGrpSpPr>
              <p:cNvPr id="5" name="Skupina 4"/>
              <p:cNvGrpSpPr/>
              <p:nvPr/>
            </p:nvGrpSpPr>
            <p:grpSpPr>
              <a:xfrm>
                <a:off x="0" y="0"/>
                <a:ext cx="5091430" cy="3134360"/>
                <a:chOff x="0" y="0"/>
                <a:chExt cx="5091430" cy="3134360"/>
              </a:xfrm>
            </p:grpSpPr>
            <p:grpSp>
              <p:nvGrpSpPr>
                <p:cNvPr id="7" name="Skupina 6"/>
                <p:cNvGrpSpPr/>
                <p:nvPr/>
              </p:nvGrpSpPr>
              <p:grpSpPr>
                <a:xfrm>
                  <a:off x="0" y="0"/>
                  <a:ext cx="5091430" cy="3134360"/>
                  <a:chOff x="1501563" y="2145767"/>
                  <a:chExt cx="5012086" cy="3085489"/>
                </a:xfrm>
              </p:grpSpPr>
              <p:pic>
                <p:nvPicPr>
                  <p:cNvPr id="18" name="obrázek 2" descr="http://geography.okhelp.cz/images/mapy/cr-mapa-hranice.pn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412061">
                    <a:off x="1501563" y="2145767"/>
                    <a:ext cx="5012086" cy="308548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9" name="Vývojový diagram: postup 18"/>
                  <p:cNvSpPr/>
                  <p:nvPr/>
                </p:nvSpPr>
                <p:spPr>
                  <a:xfrm rot="719855">
                    <a:off x="3647820" y="3026811"/>
                    <a:ext cx="809625" cy="189230"/>
                  </a:xfrm>
                  <a:prstGeom prst="flowChartProcess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8" name="Skupina 7"/>
                <p:cNvGrpSpPr/>
                <p:nvPr/>
              </p:nvGrpSpPr>
              <p:grpSpPr>
                <a:xfrm>
                  <a:off x="352069" y="432077"/>
                  <a:ext cx="4499611" cy="1724380"/>
                  <a:chOff x="0" y="-30756"/>
                  <a:chExt cx="4500088" cy="1633988"/>
                </a:xfrm>
              </p:grpSpPr>
              <p:grpSp>
                <p:nvGrpSpPr>
                  <p:cNvPr id="9" name="Skupina 8"/>
                  <p:cNvGrpSpPr/>
                  <p:nvPr/>
                </p:nvGrpSpPr>
                <p:grpSpPr>
                  <a:xfrm>
                    <a:off x="0" y="0"/>
                    <a:ext cx="4500088" cy="1603232"/>
                    <a:chOff x="0" y="0"/>
                    <a:chExt cx="4860982" cy="1823717"/>
                  </a:xfrm>
                </p:grpSpPr>
                <p:sp>
                  <p:nvSpPr>
                    <p:cNvPr id="14" name="Ovál 13"/>
                    <p:cNvSpPr/>
                    <p:nvPr/>
                  </p:nvSpPr>
                  <p:spPr>
                    <a:xfrm rot="1747237">
                      <a:off x="4354914" y="1230161"/>
                      <a:ext cx="506068" cy="593556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5" name="Ovál 14"/>
                    <p:cNvSpPr/>
                    <p:nvPr/>
                  </p:nvSpPr>
                  <p:spPr>
                    <a:xfrm rot="20450009">
                      <a:off x="0" y="0"/>
                      <a:ext cx="1644605" cy="197352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6" name="Ovál 15"/>
                    <p:cNvSpPr/>
                    <p:nvPr/>
                  </p:nvSpPr>
                  <p:spPr>
                    <a:xfrm rot="19880809">
                      <a:off x="427597" y="585479"/>
                      <a:ext cx="1026233" cy="335499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7" name="Ovál 16"/>
                    <p:cNvSpPr/>
                    <p:nvPr/>
                  </p:nvSpPr>
                  <p:spPr>
                    <a:xfrm rot="2615798">
                      <a:off x="2664259" y="151303"/>
                      <a:ext cx="536527" cy="228973"/>
                    </a:xfrm>
                    <a:prstGeom prst="ellipse">
                      <a:avLst/>
                    </a:prstGeom>
                    <a:noFill/>
                    <a:ln w="2857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10" name="Textové pole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0693" y="582752"/>
                    <a:ext cx="108585" cy="1562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t" anchorCtr="0">
                    <a:noAutofit/>
                  </a:bodyPr>
                  <a:lstStyle/>
                  <a:p>
                    <a:pPr algn="ctr">
                      <a:spcBef>
                        <a:spcPts val="600"/>
                      </a:spcBef>
                      <a:spcAft>
                        <a:spcPts val="0"/>
                      </a:spcAft>
                    </a:pPr>
                    <a:r>
                      <a:rPr lang="cs-CZ" sz="1600" dirty="0">
                        <a:effectLst/>
                        <a:latin typeface="Arial"/>
                        <a:ea typeface="Calibri"/>
                        <a:cs typeface="Times New Roman"/>
                      </a:rPr>
                      <a:t>1</a:t>
                    </a:r>
                    <a:endParaRPr lang="cs-CZ" sz="1600" dirty="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11" name="Textové pole 2"/>
                  <p:cNvSpPr txBox="1">
                    <a:spLocks noChangeArrowheads="1"/>
                  </p:cNvSpPr>
                  <p:nvPr/>
                </p:nvSpPr>
                <p:spPr bwMode="auto">
                  <a:xfrm flipH="1">
                    <a:off x="2528519" y="310433"/>
                    <a:ext cx="144031" cy="20471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t" anchorCtr="0">
                    <a:noAutofit/>
                  </a:bodyPr>
                  <a:lstStyle/>
                  <a:p>
                    <a:pPr algn="ctr">
                      <a:spcBef>
                        <a:spcPts val="600"/>
                      </a:spcBef>
                      <a:spcAft>
                        <a:spcPts val="0"/>
                      </a:spcAft>
                    </a:pPr>
                    <a:r>
                      <a:rPr lang="cs-CZ" sz="1600" dirty="0">
                        <a:effectLst/>
                        <a:latin typeface="Arial"/>
                        <a:ea typeface="Calibri"/>
                        <a:cs typeface="Times New Roman"/>
                      </a:rPr>
                      <a:t>2</a:t>
                    </a:r>
                    <a:endParaRPr lang="cs-CZ" sz="1600" dirty="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12" name="Textové pole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97712" y="1264999"/>
                    <a:ext cx="108585" cy="15621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t" anchorCtr="0">
                    <a:noAutofit/>
                  </a:bodyPr>
                  <a:lstStyle/>
                  <a:p>
                    <a:pPr algn="ctr">
                      <a:spcBef>
                        <a:spcPts val="600"/>
                      </a:spcBef>
                      <a:spcAft>
                        <a:spcPts val="0"/>
                      </a:spcAft>
                    </a:pPr>
                    <a:r>
                      <a:rPr lang="cs-CZ" sz="1600" dirty="0">
                        <a:effectLst/>
                        <a:latin typeface="Arial"/>
                        <a:ea typeface="Calibri"/>
                        <a:cs typeface="Times New Roman"/>
                      </a:rPr>
                      <a:t>3</a:t>
                    </a:r>
                    <a:endParaRPr lang="cs-CZ" sz="1600" dirty="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  <p:sp>
                <p:nvSpPr>
                  <p:cNvPr id="13" name="Textové pole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56113" y="-30756"/>
                    <a:ext cx="144030" cy="22444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0" tIns="0" rIns="0" bIns="0" anchor="t" anchorCtr="0">
                    <a:noAutofit/>
                  </a:bodyPr>
                  <a:lstStyle/>
                  <a:p>
                    <a:pPr algn="ctr">
                      <a:spcBef>
                        <a:spcPts val="600"/>
                      </a:spcBef>
                      <a:spcAft>
                        <a:spcPts val="0"/>
                      </a:spcAft>
                    </a:pPr>
                    <a:r>
                      <a:rPr lang="cs-CZ" sz="1600" dirty="0">
                        <a:effectLst/>
                        <a:latin typeface="Arial"/>
                        <a:ea typeface="Calibri"/>
                        <a:cs typeface="Times New Roman"/>
                      </a:rPr>
                      <a:t>4</a:t>
                    </a:r>
                    <a:endParaRPr lang="cs-CZ" sz="1600" dirty="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</p:grpSp>
          <p:sp>
            <p:nvSpPr>
              <p:cNvPr id="6" name="Vývojový diagram: postup 5"/>
              <p:cNvSpPr/>
              <p:nvPr/>
            </p:nvSpPr>
            <p:spPr>
              <a:xfrm rot="471084">
                <a:off x="3657600" y="3080599"/>
                <a:ext cx="796925" cy="151130"/>
              </a:xfrm>
              <a:prstGeom prst="flowChartProcess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</p:grpSp>
        <p:sp>
          <p:nvSpPr>
            <p:cNvPr id="20" name="Obdélník 19"/>
            <p:cNvSpPr/>
            <p:nvPr/>
          </p:nvSpPr>
          <p:spPr>
            <a:xfrm>
              <a:off x="2627784" y="4869160"/>
              <a:ext cx="4572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cs-CZ" b="1" dirty="0" smtClean="0"/>
                <a:t>1 – KLADENSKO-RAKOVNICKÁ PÁNEV; </a:t>
              </a:r>
            </a:p>
            <a:p>
              <a:r>
                <a:rPr lang="cs-CZ" b="1" dirty="0" smtClean="0"/>
                <a:t>2 – ŽACLÉŘSKO-SVATOŇOVICKÁ PÁNEV; </a:t>
              </a:r>
            </a:p>
            <a:p>
              <a:r>
                <a:rPr lang="cs-CZ" b="1" dirty="0" smtClean="0"/>
                <a:t>3 – OSTRAVSKO-KARVINSKÁ PÁNEV; </a:t>
              </a:r>
            </a:p>
            <a:p>
              <a:r>
                <a:rPr lang="cs-CZ" b="1" dirty="0" smtClean="0"/>
                <a:t>4 – PODKRUŠNOHORSKÉ PÁNVE; 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1440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87824" y="404664"/>
            <a:ext cx="2728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ŽACLÉŘSKÝ REVÍR</a:t>
            </a:r>
            <a:endParaRPr lang="cs-CZ" sz="2400" dirty="0"/>
          </a:p>
        </p:txBody>
      </p:sp>
      <p:grpSp>
        <p:nvGrpSpPr>
          <p:cNvPr id="9" name="Skupina 8"/>
          <p:cNvGrpSpPr/>
          <p:nvPr/>
        </p:nvGrpSpPr>
        <p:grpSpPr>
          <a:xfrm>
            <a:off x="2267744" y="1124744"/>
            <a:ext cx="4331970" cy="2241540"/>
            <a:chOff x="2267744" y="1124744"/>
            <a:chExt cx="4331970" cy="2241540"/>
          </a:xfrm>
        </p:grpSpPr>
        <p:pic>
          <p:nvPicPr>
            <p:cNvPr id="3" name="Obrázek 2" descr="C:\Users\Boss\AppData\Local\Microsoft\Windows\Temporary Internet Files\Content.Word\VUD Žacléř.jpg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69"/>
            <a:stretch/>
          </p:blipFill>
          <p:spPr bwMode="auto">
            <a:xfrm>
              <a:off x="2267744" y="1124744"/>
              <a:ext cx="4331970" cy="1822450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3491880" y="2996952"/>
              <a:ext cx="21446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DŮL JAN ŠVERMA </a:t>
              </a:r>
              <a:endParaRPr lang="cs-CZ" b="1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2051720" y="3645024"/>
            <a:ext cx="5094604" cy="2313548"/>
            <a:chOff x="2051720" y="3645024"/>
            <a:chExt cx="5094604" cy="2313548"/>
          </a:xfrm>
        </p:grpSpPr>
        <p:grpSp>
          <p:nvGrpSpPr>
            <p:cNvPr id="5" name="Skupina 4"/>
            <p:cNvGrpSpPr/>
            <p:nvPr/>
          </p:nvGrpSpPr>
          <p:grpSpPr>
            <a:xfrm>
              <a:off x="2051720" y="3645024"/>
              <a:ext cx="5094604" cy="1852930"/>
              <a:chOff x="0" y="0"/>
              <a:chExt cx="5095213" cy="1853249"/>
            </a:xfrm>
          </p:grpSpPr>
          <p:pic>
            <p:nvPicPr>
              <p:cNvPr id="6" name="obrázek 2" descr="http://www.hkregion.cz/galerie/690251.jp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00" b="6537"/>
              <a:stretch/>
            </p:blipFill>
            <p:spPr bwMode="auto">
              <a:xfrm>
                <a:off x="0" y="0"/>
                <a:ext cx="2493818" cy="1853249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" name="obrázek 1" descr="http://www.pidak.cz/content/images/thumbs/w_1_0016521_hornicky-skanzen-zacler.jpe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0734" y="0"/>
                <a:ext cx="2464479" cy="1848359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</p:spPr>
          </p:pic>
        </p:grpSp>
        <p:sp>
          <p:nvSpPr>
            <p:cNvPr id="8" name="Obdélník 7"/>
            <p:cNvSpPr/>
            <p:nvPr/>
          </p:nvSpPr>
          <p:spPr>
            <a:xfrm>
              <a:off x="3131840" y="5589240"/>
              <a:ext cx="32191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HORNICKÝ SKANZEN ŽACLÉŘ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8795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99792" y="476672"/>
            <a:ext cx="3244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SVATOŇOVICKÝ REVÍR</a:t>
            </a:r>
            <a:endParaRPr lang="cs-CZ" sz="24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611560" y="1412776"/>
            <a:ext cx="3312368" cy="4739754"/>
            <a:chOff x="611560" y="1412776"/>
            <a:chExt cx="3312368" cy="4739754"/>
          </a:xfrm>
        </p:grpSpPr>
        <p:pic>
          <p:nvPicPr>
            <p:cNvPr id="3" name="Obrázek 2"/>
            <p:cNvPicPr/>
            <p:nvPr/>
          </p:nvPicPr>
          <p:blipFill>
            <a:blip r:embed="rId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412776"/>
              <a:ext cx="3121025" cy="374523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4" name="Obdélník 3"/>
            <p:cNvSpPr/>
            <p:nvPr/>
          </p:nvSpPr>
          <p:spPr>
            <a:xfrm>
              <a:off x="611560" y="5229200"/>
              <a:ext cx="331236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DOLOVÉ MÍRY (ČERNÉ RÁMEČKY) A DÍLA (KROUŽKY) </a:t>
              </a:r>
            </a:p>
            <a:p>
              <a:r>
                <a:rPr lang="cs-CZ" b="1" dirty="0" smtClean="0"/>
                <a:t>NAD SVATOŇOVICEMI </a:t>
              </a:r>
              <a:endParaRPr lang="cs-CZ" b="1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4572000" y="1124744"/>
            <a:ext cx="3600400" cy="2745596"/>
            <a:chOff x="4572000" y="1124744"/>
            <a:chExt cx="3600400" cy="2745596"/>
          </a:xfrm>
        </p:grpSpPr>
        <p:pic>
          <p:nvPicPr>
            <p:cNvPr id="11" name="Obrázek 10" descr="C:\Users\Boss\AppData\Local\Microsoft\Windows\Temporary Internet Files\Content.Word\Ida štola SvatoŇovice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t="1360" r="1129" b="8696"/>
            <a:stretch/>
          </p:blipFill>
          <p:spPr bwMode="auto">
            <a:xfrm>
              <a:off x="4572000" y="1124744"/>
              <a:ext cx="3600400" cy="2312612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Obdélník 11"/>
            <p:cNvSpPr/>
            <p:nvPr/>
          </p:nvSpPr>
          <p:spPr>
            <a:xfrm>
              <a:off x="5292080" y="3501008"/>
              <a:ext cx="22103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DŮL IDA V R. 1920 </a:t>
              </a:r>
              <a:endParaRPr lang="cs-CZ" b="1" dirty="0"/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4644008" y="3933056"/>
            <a:ext cx="3456384" cy="2601580"/>
            <a:chOff x="4644008" y="3933056"/>
            <a:chExt cx="3456384" cy="2601580"/>
          </a:xfrm>
        </p:grpSpPr>
        <p:pic>
          <p:nvPicPr>
            <p:cNvPr id="10" name="Obrázek 9" descr="C:\Users\Boss\AppData\Local\Microsoft\Windows\Temporary Internet Files\Content.Word\důl Nejedlý nový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" r="13804" b="12387"/>
            <a:stretch/>
          </p:blipFill>
          <p:spPr bwMode="auto">
            <a:xfrm>
              <a:off x="4644008" y="3933056"/>
              <a:ext cx="3456384" cy="2211823"/>
            </a:xfrm>
            <a:prstGeom prst="rect">
              <a:avLst/>
            </a:prstGeom>
            <a:noFill/>
            <a:ln w="19050">
              <a:solidFill>
                <a:sysClr val="windowText" lastClr="000000">
                  <a:lumMod val="50000"/>
                  <a:lumOff val="50000"/>
                </a:sys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Obdélník 13"/>
            <p:cNvSpPr/>
            <p:nvPr/>
          </p:nvSpPr>
          <p:spPr>
            <a:xfrm>
              <a:off x="5004048" y="6165304"/>
              <a:ext cx="26116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Z. NEJEDLÝ V R. 1992 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868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Skupina 26"/>
          <p:cNvGrpSpPr/>
          <p:nvPr/>
        </p:nvGrpSpPr>
        <p:grpSpPr>
          <a:xfrm>
            <a:off x="4499992" y="1196752"/>
            <a:ext cx="3227425" cy="2889612"/>
            <a:chOff x="4476791" y="476672"/>
            <a:chExt cx="3227425" cy="2889612"/>
          </a:xfrm>
        </p:grpSpPr>
        <p:pic>
          <p:nvPicPr>
            <p:cNvPr id="18" name="Obrázek 17" descr="C:\Users\Boss\AppData\Local\Microsoft\Windows\Temporary Internet Files\Content.Word\brzdný stroj model.bmp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6791" y="476672"/>
              <a:ext cx="3227425" cy="2440954"/>
            </a:xfrm>
            <a:prstGeom prst="rect">
              <a:avLst/>
            </a:prstGeom>
            <a:noFill/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</p:spPr>
        </p:pic>
        <p:sp>
          <p:nvSpPr>
            <p:cNvPr id="20" name="Obdélník 19"/>
            <p:cNvSpPr/>
            <p:nvPr/>
          </p:nvSpPr>
          <p:spPr>
            <a:xfrm>
              <a:off x="4499992" y="2996952"/>
              <a:ext cx="30963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>
                  <a:solidFill>
                    <a:prstClr val="black"/>
                  </a:solidFill>
                </a:rPr>
                <a:t>MODEL BRZDNÉHO STROJE</a:t>
              </a:r>
              <a:endParaRPr lang="cs-CZ" b="1" dirty="0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971600" y="1268760"/>
            <a:ext cx="3240360" cy="3587626"/>
            <a:chOff x="1043608" y="476672"/>
            <a:chExt cx="3240360" cy="3587626"/>
          </a:xfrm>
        </p:grpSpPr>
        <p:sp>
          <p:nvSpPr>
            <p:cNvPr id="19" name="Obdélník 18"/>
            <p:cNvSpPr/>
            <p:nvPr/>
          </p:nvSpPr>
          <p:spPr>
            <a:xfrm>
              <a:off x="1043608" y="3140968"/>
              <a:ext cx="3240360" cy="923330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r>
                <a:rPr lang="cs-CZ" b="1" dirty="0" smtClean="0"/>
                <a:t>ROZFÁRÁNÍ SVATOŇOVICKÝCH DOLŮ S KOŇSKÝMI DRAHAMI A BREMSTY V ROCE 1875</a:t>
              </a:r>
              <a:endParaRPr lang="cs-CZ" b="1" dirty="0"/>
            </a:p>
          </p:txBody>
        </p:sp>
        <p:grpSp>
          <p:nvGrpSpPr>
            <p:cNvPr id="25" name="Skupina 24"/>
            <p:cNvGrpSpPr/>
            <p:nvPr/>
          </p:nvGrpSpPr>
          <p:grpSpPr>
            <a:xfrm>
              <a:off x="1115616" y="476672"/>
              <a:ext cx="2911675" cy="2484523"/>
              <a:chOff x="1403648" y="332656"/>
              <a:chExt cx="2911675" cy="2484523"/>
            </a:xfrm>
          </p:grpSpPr>
          <p:grpSp>
            <p:nvGrpSpPr>
              <p:cNvPr id="24" name="Skupina 23"/>
              <p:cNvGrpSpPr/>
              <p:nvPr/>
            </p:nvGrpSpPr>
            <p:grpSpPr>
              <a:xfrm>
                <a:off x="1403648" y="332656"/>
                <a:ext cx="2911675" cy="2484523"/>
                <a:chOff x="1403648" y="404664"/>
                <a:chExt cx="2911675" cy="2484523"/>
              </a:xfrm>
            </p:grpSpPr>
            <p:grpSp>
              <p:nvGrpSpPr>
                <p:cNvPr id="22" name="Skupina 21"/>
                <p:cNvGrpSpPr/>
                <p:nvPr/>
              </p:nvGrpSpPr>
              <p:grpSpPr>
                <a:xfrm>
                  <a:off x="1403648" y="404664"/>
                  <a:ext cx="2911675" cy="2484523"/>
                  <a:chOff x="1403648" y="404664"/>
                  <a:chExt cx="2911675" cy="2484523"/>
                </a:xfrm>
              </p:grpSpPr>
              <p:pic>
                <p:nvPicPr>
                  <p:cNvPr id="17" name="Obrázek 16" descr="C:\Users\Boss\AppData\Local\Microsoft\Windows\Temporary Internet Files\Content.Word\MS dpůy a bremsty.bmp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7883"/>
                  <a:stretch/>
                </p:blipFill>
                <p:spPr bwMode="auto">
                  <a:xfrm>
                    <a:off x="1403648" y="404664"/>
                    <a:ext cx="2911675" cy="2484523"/>
                  </a:xfrm>
                  <a:prstGeom prst="rect">
                    <a:avLst/>
                  </a:prstGeom>
                  <a:noFill/>
                  <a:ln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12" name="Volný tvar 11"/>
                  <p:cNvSpPr/>
                  <p:nvPr/>
                </p:nvSpPr>
                <p:spPr>
                  <a:xfrm>
                    <a:off x="1403648" y="1268760"/>
                    <a:ext cx="1181283" cy="819160"/>
                  </a:xfrm>
                  <a:custGeom>
                    <a:avLst/>
                    <a:gdLst>
                      <a:gd name="connsiteX0" fmla="*/ 49151 w 908687"/>
                      <a:gd name="connsiteY0" fmla="*/ 682752 h 682752"/>
                      <a:gd name="connsiteX1" fmla="*/ 110111 w 908687"/>
                      <a:gd name="connsiteY1" fmla="*/ 646176 h 682752"/>
                      <a:gd name="connsiteX2" fmla="*/ 67439 w 908687"/>
                      <a:gd name="connsiteY2" fmla="*/ 554736 h 682752"/>
                      <a:gd name="connsiteX3" fmla="*/ 110111 w 908687"/>
                      <a:gd name="connsiteY3" fmla="*/ 445008 h 682752"/>
                      <a:gd name="connsiteX4" fmla="*/ 12575 w 908687"/>
                      <a:gd name="connsiteY4" fmla="*/ 256032 h 682752"/>
                      <a:gd name="connsiteX5" fmla="*/ 18671 w 908687"/>
                      <a:gd name="connsiteY5" fmla="*/ 140208 h 682752"/>
                      <a:gd name="connsiteX6" fmla="*/ 171071 w 908687"/>
                      <a:gd name="connsiteY6" fmla="*/ 85344 h 682752"/>
                      <a:gd name="connsiteX7" fmla="*/ 427103 w 908687"/>
                      <a:gd name="connsiteY7" fmla="*/ 121920 h 682752"/>
                      <a:gd name="connsiteX8" fmla="*/ 658751 w 908687"/>
                      <a:gd name="connsiteY8" fmla="*/ 54864 h 682752"/>
                      <a:gd name="connsiteX9" fmla="*/ 780671 w 908687"/>
                      <a:gd name="connsiteY9" fmla="*/ 67056 h 682752"/>
                      <a:gd name="connsiteX10" fmla="*/ 908687 w 908687"/>
                      <a:gd name="connsiteY10" fmla="*/ 0 h 682752"/>
                      <a:gd name="connsiteX11" fmla="*/ 908687 w 908687"/>
                      <a:gd name="connsiteY11" fmla="*/ 0 h 682752"/>
                      <a:gd name="connsiteX12" fmla="*/ 908687 w 908687"/>
                      <a:gd name="connsiteY12" fmla="*/ 0 h 682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908687" h="682752">
                        <a:moveTo>
                          <a:pt x="49151" y="682752"/>
                        </a:moveTo>
                        <a:cubicBezTo>
                          <a:pt x="78107" y="675132"/>
                          <a:pt x="107063" y="667512"/>
                          <a:pt x="110111" y="646176"/>
                        </a:cubicBezTo>
                        <a:cubicBezTo>
                          <a:pt x="113159" y="624840"/>
                          <a:pt x="67439" y="588264"/>
                          <a:pt x="67439" y="554736"/>
                        </a:cubicBezTo>
                        <a:cubicBezTo>
                          <a:pt x="67439" y="521208"/>
                          <a:pt x="119255" y="494792"/>
                          <a:pt x="110111" y="445008"/>
                        </a:cubicBezTo>
                        <a:cubicBezTo>
                          <a:pt x="100967" y="395224"/>
                          <a:pt x="27815" y="306832"/>
                          <a:pt x="12575" y="256032"/>
                        </a:cubicBezTo>
                        <a:cubicBezTo>
                          <a:pt x="-2665" y="205232"/>
                          <a:pt x="-7745" y="168656"/>
                          <a:pt x="18671" y="140208"/>
                        </a:cubicBezTo>
                        <a:cubicBezTo>
                          <a:pt x="45087" y="111760"/>
                          <a:pt x="102999" y="88392"/>
                          <a:pt x="171071" y="85344"/>
                        </a:cubicBezTo>
                        <a:cubicBezTo>
                          <a:pt x="239143" y="82296"/>
                          <a:pt x="345823" y="127000"/>
                          <a:pt x="427103" y="121920"/>
                        </a:cubicBezTo>
                        <a:cubicBezTo>
                          <a:pt x="508383" y="116840"/>
                          <a:pt x="599823" y="64008"/>
                          <a:pt x="658751" y="54864"/>
                        </a:cubicBezTo>
                        <a:cubicBezTo>
                          <a:pt x="717679" y="45720"/>
                          <a:pt x="739015" y="76200"/>
                          <a:pt x="780671" y="67056"/>
                        </a:cubicBezTo>
                        <a:cubicBezTo>
                          <a:pt x="822327" y="57912"/>
                          <a:pt x="908687" y="0"/>
                          <a:pt x="908687" y="0"/>
                        </a:cubicBezTo>
                        <a:lnTo>
                          <a:pt x="908687" y="0"/>
                        </a:lnTo>
                        <a:lnTo>
                          <a:pt x="908687" y="0"/>
                        </a:lnTo>
                      </a:path>
                    </a:pathLst>
                  </a:cu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13" name="Volný tvar 12"/>
                  <p:cNvSpPr/>
                  <p:nvPr/>
                </p:nvSpPr>
                <p:spPr>
                  <a:xfrm>
                    <a:off x="2555776" y="1268760"/>
                    <a:ext cx="297666" cy="416894"/>
                  </a:xfrm>
                  <a:custGeom>
                    <a:avLst/>
                    <a:gdLst>
                      <a:gd name="connsiteX0" fmla="*/ 0 w 243840"/>
                      <a:gd name="connsiteY0" fmla="*/ 0 h 347472"/>
                      <a:gd name="connsiteX1" fmla="*/ 109728 w 243840"/>
                      <a:gd name="connsiteY1" fmla="*/ 36576 h 347472"/>
                      <a:gd name="connsiteX2" fmla="*/ 158496 w 243840"/>
                      <a:gd name="connsiteY2" fmla="*/ 182880 h 347472"/>
                      <a:gd name="connsiteX3" fmla="*/ 243840 w 243840"/>
                      <a:gd name="connsiteY3" fmla="*/ 347472 h 347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3840" h="347472">
                        <a:moveTo>
                          <a:pt x="0" y="0"/>
                        </a:moveTo>
                        <a:cubicBezTo>
                          <a:pt x="41656" y="3048"/>
                          <a:pt x="83312" y="6096"/>
                          <a:pt x="109728" y="36576"/>
                        </a:cubicBezTo>
                        <a:cubicBezTo>
                          <a:pt x="136144" y="67056"/>
                          <a:pt x="136144" y="131064"/>
                          <a:pt x="158496" y="182880"/>
                        </a:cubicBezTo>
                        <a:cubicBezTo>
                          <a:pt x="180848" y="234696"/>
                          <a:pt x="212344" y="291084"/>
                          <a:pt x="243840" y="347472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/>
                  </a:p>
                </p:txBody>
              </p:sp>
              <p:cxnSp>
                <p:nvCxnSpPr>
                  <p:cNvPr id="7" name="Přímá spojnice se šipkou 6"/>
                  <p:cNvCxnSpPr/>
                  <p:nvPr/>
                </p:nvCxnSpPr>
                <p:spPr>
                  <a:xfrm>
                    <a:off x="1619672" y="1628800"/>
                    <a:ext cx="73661" cy="513051"/>
                  </a:xfrm>
                  <a:prstGeom prst="straightConnector1">
                    <a:avLst/>
                  </a:prstGeom>
                  <a:ln w="28575"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Přímá spojnice se šipkou 9"/>
                  <p:cNvCxnSpPr/>
                  <p:nvPr/>
                </p:nvCxnSpPr>
                <p:spPr>
                  <a:xfrm>
                    <a:off x="3923928" y="1772816"/>
                    <a:ext cx="118991" cy="456656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  <a:tailEnd type="arrow"/>
                  </a:ln>
                  <a:effectLst/>
                </p:spPr>
              </p:cxnSp>
            </p:grpSp>
            <p:grpSp>
              <p:nvGrpSpPr>
                <p:cNvPr id="23" name="Skupina 22"/>
                <p:cNvGrpSpPr/>
                <p:nvPr/>
              </p:nvGrpSpPr>
              <p:grpSpPr>
                <a:xfrm>
                  <a:off x="1475656" y="1412776"/>
                  <a:ext cx="2736304" cy="1080120"/>
                  <a:chOff x="1619672" y="1412776"/>
                  <a:chExt cx="2592288" cy="1080120"/>
                </a:xfrm>
              </p:grpSpPr>
              <p:sp>
                <p:nvSpPr>
                  <p:cNvPr id="14" name="Volný tvar 13"/>
                  <p:cNvSpPr/>
                  <p:nvPr/>
                </p:nvSpPr>
                <p:spPr>
                  <a:xfrm>
                    <a:off x="2843808" y="1556792"/>
                    <a:ext cx="1368152" cy="731460"/>
                  </a:xfrm>
                  <a:custGeom>
                    <a:avLst/>
                    <a:gdLst>
                      <a:gd name="connsiteX0" fmla="*/ 0 w 1098809"/>
                      <a:gd name="connsiteY0" fmla="*/ 73208 h 609656"/>
                      <a:gd name="connsiteX1" fmla="*/ 207264 w 1098809"/>
                      <a:gd name="connsiteY1" fmla="*/ 56 h 609656"/>
                      <a:gd name="connsiteX2" fmla="*/ 451104 w 1098809"/>
                      <a:gd name="connsiteY2" fmla="*/ 61016 h 609656"/>
                      <a:gd name="connsiteX3" fmla="*/ 627888 w 1098809"/>
                      <a:gd name="connsiteY3" fmla="*/ 54920 h 609656"/>
                      <a:gd name="connsiteX4" fmla="*/ 774192 w 1098809"/>
                      <a:gd name="connsiteY4" fmla="*/ 48824 h 609656"/>
                      <a:gd name="connsiteX5" fmla="*/ 853440 w 1098809"/>
                      <a:gd name="connsiteY5" fmla="*/ 121976 h 609656"/>
                      <a:gd name="connsiteX6" fmla="*/ 944880 w 1098809"/>
                      <a:gd name="connsiteY6" fmla="*/ 121976 h 609656"/>
                      <a:gd name="connsiteX7" fmla="*/ 1005840 w 1098809"/>
                      <a:gd name="connsiteY7" fmla="*/ 231704 h 609656"/>
                      <a:gd name="connsiteX8" fmla="*/ 1011936 w 1098809"/>
                      <a:gd name="connsiteY8" fmla="*/ 365816 h 609656"/>
                      <a:gd name="connsiteX9" fmla="*/ 1091184 w 1098809"/>
                      <a:gd name="connsiteY9" fmla="*/ 554792 h 609656"/>
                      <a:gd name="connsiteX10" fmla="*/ 1091184 w 1098809"/>
                      <a:gd name="connsiteY10" fmla="*/ 609656 h 609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98809" h="609656">
                        <a:moveTo>
                          <a:pt x="0" y="73208"/>
                        </a:moveTo>
                        <a:cubicBezTo>
                          <a:pt x="66040" y="37648"/>
                          <a:pt x="132080" y="2088"/>
                          <a:pt x="207264" y="56"/>
                        </a:cubicBezTo>
                        <a:cubicBezTo>
                          <a:pt x="282448" y="-1976"/>
                          <a:pt x="381000" y="51872"/>
                          <a:pt x="451104" y="61016"/>
                        </a:cubicBezTo>
                        <a:cubicBezTo>
                          <a:pt x="521208" y="70160"/>
                          <a:pt x="627888" y="54920"/>
                          <a:pt x="627888" y="54920"/>
                        </a:cubicBezTo>
                        <a:cubicBezTo>
                          <a:pt x="681736" y="52888"/>
                          <a:pt x="736600" y="37648"/>
                          <a:pt x="774192" y="48824"/>
                        </a:cubicBezTo>
                        <a:cubicBezTo>
                          <a:pt x="811784" y="60000"/>
                          <a:pt x="824992" y="109784"/>
                          <a:pt x="853440" y="121976"/>
                        </a:cubicBezTo>
                        <a:cubicBezTo>
                          <a:pt x="881888" y="134168"/>
                          <a:pt x="919480" y="103688"/>
                          <a:pt x="944880" y="121976"/>
                        </a:cubicBezTo>
                        <a:cubicBezTo>
                          <a:pt x="970280" y="140264"/>
                          <a:pt x="994664" y="191064"/>
                          <a:pt x="1005840" y="231704"/>
                        </a:cubicBezTo>
                        <a:cubicBezTo>
                          <a:pt x="1017016" y="272344"/>
                          <a:pt x="997712" y="311968"/>
                          <a:pt x="1011936" y="365816"/>
                        </a:cubicBezTo>
                        <a:cubicBezTo>
                          <a:pt x="1026160" y="419664"/>
                          <a:pt x="1077976" y="514152"/>
                          <a:pt x="1091184" y="554792"/>
                        </a:cubicBezTo>
                        <a:cubicBezTo>
                          <a:pt x="1104392" y="595432"/>
                          <a:pt x="1097788" y="602544"/>
                          <a:pt x="1091184" y="609656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/>
                  </a:p>
                </p:txBody>
              </p:sp>
              <p:cxnSp>
                <p:nvCxnSpPr>
                  <p:cNvPr id="8" name="Přímá spojnice se šipkou 7"/>
                  <p:cNvCxnSpPr/>
                  <p:nvPr/>
                </p:nvCxnSpPr>
                <p:spPr>
                  <a:xfrm>
                    <a:off x="2555776" y="1412776"/>
                    <a:ext cx="118601" cy="361983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  <a:tailEnd type="arrow"/>
                  </a:ln>
                  <a:effectLst/>
                </p:spPr>
              </p:cxnSp>
              <p:cxnSp>
                <p:nvCxnSpPr>
                  <p:cNvPr id="9" name="Přímá spojnice se šipkou 8"/>
                  <p:cNvCxnSpPr/>
                  <p:nvPr/>
                </p:nvCxnSpPr>
                <p:spPr>
                  <a:xfrm>
                    <a:off x="2987824" y="1700808"/>
                    <a:ext cx="186985" cy="506480"/>
                  </a:xfrm>
                  <a:prstGeom prst="straightConnector1">
                    <a:avLst/>
                  </a:prstGeom>
                  <a:noFill/>
                  <a:ln w="28575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  <a:tailEnd type="arrow"/>
                  </a:ln>
                  <a:effectLst/>
                </p:spPr>
              </p:cxnSp>
              <p:sp>
                <p:nvSpPr>
                  <p:cNvPr id="16" name="Volný tvar 15"/>
                  <p:cNvSpPr/>
                  <p:nvPr/>
                </p:nvSpPr>
                <p:spPr>
                  <a:xfrm>
                    <a:off x="1619672" y="2204864"/>
                    <a:ext cx="2592106" cy="288032"/>
                  </a:xfrm>
                  <a:custGeom>
                    <a:avLst/>
                    <a:gdLst>
                      <a:gd name="connsiteX0" fmla="*/ 0 w 2097024"/>
                      <a:gd name="connsiteY0" fmla="*/ 161326 h 185983"/>
                      <a:gd name="connsiteX1" fmla="*/ 79248 w 2097024"/>
                      <a:gd name="connsiteY1" fmla="*/ 161326 h 185983"/>
                      <a:gd name="connsiteX2" fmla="*/ 164592 w 2097024"/>
                      <a:gd name="connsiteY2" fmla="*/ 185710 h 185983"/>
                      <a:gd name="connsiteX3" fmla="*/ 207264 w 2097024"/>
                      <a:gd name="connsiteY3" fmla="*/ 143038 h 185983"/>
                      <a:gd name="connsiteX4" fmla="*/ 377952 w 2097024"/>
                      <a:gd name="connsiteY4" fmla="*/ 179614 h 185983"/>
                      <a:gd name="connsiteX5" fmla="*/ 493776 w 2097024"/>
                      <a:gd name="connsiteY5" fmla="*/ 130846 h 185983"/>
                      <a:gd name="connsiteX6" fmla="*/ 585216 w 2097024"/>
                      <a:gd name="connsiteY6" fmla="*/ 63790 h 185983"/>
                      <a:gd name="connsiteX7" fmla="*/ 737616 w 2097024"/>
                      <a:gd name="connsiteY7" fmla="*/ 75982 h 185983"/>
                      <a:gd name="connsiteX8" fmla="*/ 798576 w 2097024"/>
                      <a:gd name="connsiteY8" fmla="*/ 15022 h 185983"/>
                      <a:gd name="connsiteX9" fmla="*/ 890016 w 2097024"/>
                      <a:gd name="connsiteY9" fmla="*/ 2830 h 185983"/>
                      <a:gd name="connsiteX10" fmla="*/ 1182624 w 2097024"/>
                      <a:gd name="connsiteY10" fmla="*/ 57694 h 185983"/>
                      <a:gd name="connsiteX11" fmla="*/ 1304544 w 2097024"/>
                      <a:gd name="connsiteY11" fmla="*/ 27214 h 185983"/>
                      <a:gd name="connsiteX12" fmla="*/ 1542288 w 2097024"/>
                      <a:gd name="connsiteY12" fmla="*/ 124750 h 185983"/>
                      <a:gd name="connsiteX13" fmla="*/ 1719072 w 2097024"/>
                      <a:gd name="connsiteY13" fmla="*/ 63790 h 185983"/>
                      <a:gd name="connsiteX14" fmla="*/ 1822704 w 2097024"/>
                      <a:gd name="connsiteY14" fmla="*/ 57694 h 185983"/>
                      <a:gd name="connsiteX15" fmla="*/ 2011680 w 2097024"/>
                      <a:gd name="connsiteY15" fmla="*/ 82078 h 185983"/>
                      <a:gd name="connsiteX16" fmla="*/ 2097024 w 2097024"/>
                      <a:gd name="connsiteY16" fmla="*/ 33310 h 185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097024" h="185983">
                        <a:moveTo>
                          <a:pt x="0" y="161326"/>
                        </a:moveTo>
                        <a:cubicBezTo>
                          <a:pt x="25908" y="159294"/>
                          <a:pt x="51816" y="157262"/>
                          <a:pt x="79248" y="161326"/>
                        </a:cubicBezTo>
                        <a:cubicBezTo>
                          <a:pt x="106680" y="165390"/>
                          <a:pt x="143256" y="188758"/>
                          <a:pt x="164592" y="185710"/>
                        </a:cubicBezTo>
                        <a:cubicBezTo>
                          <a:pt x="185928" y="182662"/>
                          <a:pt x="171704" y="144054"/>
                          <a:pt x="207264" y="143038"/>
                        </a:cubicBezTo>
                        <a:cubicBezTo>
                          <a:pt x="242824" y="142022"/>
                          <a:pt x="330200" y="181646"/>
                          <a:pt x="377952" y="179614"/>
                        </a:cubicBezTo>
                        <a:cubicBezTo>
                          <a:pt x="425704" y="177582"/>
                          <a:pt x="459232" y="150150"/>
                          <a:pt x="493776" y="130846"/>
                        </a:cubicBezTo>
                        <a:cubicBezTo>
                          <a:pt x="528320" y="111542"/>
                          <a:pt x="544576" y="72934"/>
                          <a:pt x="585216" y="63790"/>
                        </a:cubicBezTo>
                        <a:cubicBezTo>
                          <a:pt x="625856" y="54646"/>
                          <a:pt x="702056" y="84110"/>
                          <a:pt x="737616" y="75982"/>
                        </a:cubicBezTo>
                        <a:cubicBezTo>
                          <a:pt x="773176" y="67854"/>
                          <a:pt x="773176" y="27214"/>
                          <a:pt x="798576" y="15022"/>
                        </a:cubicBezTo>
                        <a:cubicBezTo>
                          <a:pt x="823976" y="2830"/>
                          <a:pt x="826008" y="-4282"/>
                          <a:pt x="890016" y="2830"/>
                        </a:cubicBezTo>
                        <a:cubicBezTo>
                          <a:pt x="954024" y="9942"/>
                          <a:pt x="1113536" y="53630"/>
                          <a:pt x="1182624" y="57694"/>
                        </a:cubicBezTo>
                        <a:cubicBezTo>
                          <a:pt x="1251712" y="61758"/>
                          <a:pt x="1244600" y="16038"/>
                          <a:pt x="1304544" y="27214"/>
                        </a:cubicBezTo>
                        <a:cubicBezTo>
                          <a:pt x="1364488" y="38390"/>
                          <a:pt x="1473200" y="118654"/>
                          <a:pt x="1542288" y="124750"/>
                        </a:cubicBezTo>
                        <a:cubicBezTo>
                          <a:pt x="1611376" y="130846"/>
                          <a:pt x="1672336" y="74966"/>
                          <a:pt x="1719072" y="63790"/>
                        </a:cubicBezTo>
                        <a:cubicBezTo>
                          <a:pt x="1765808" y="52614"/>
                          <a:pt x="1773936" y="54646"/>
                          <a:pt x="1822704" y="57694"/>
                        </a:cubicBezTo>
                        <a:cubicBezTo>
                          <a:pt x="1871472" y="60742"/>
                          <a:pt x="1965960" y="86142"/>
                          <a:pt x="2011680" y="82078"/>
                        </a:cubicBezTo>
                        <a:cubicBezTo>
                          <a:pt x="2057400" y="78014"/>
                          <a:pt x="2077212" y="55662"/>
                          <a:pt x="2097024" y="33310"/>
                        </a:cubicBezTo>
                      </a:path>
                    </a:pathLst>
                  </a:custGeom>
                  <a:noFill/>
                  <a:ln w="254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/>
                  </a:p>
                </p:txBody>
              </p:sp>
            </p:grpSp>
          </p:grpSp>
          <p:sp>
            <p:nvSpPr>
              <p:cNvPr id="15" name="Volný tvar 14"/>
              <p:cNvSpPr/>
              <p:nvPr/>
            </p:nvSpPr>
            <p:spPr>
              <a:xfrm>
                <a:off x="3059832" y="1556792"/>
                <a:ext cx="253016" cy="826474"/>
              </a:xfrm>
              <a:custGeom>
                <a:avLst/>
                <a:gdLst>
                  <a:gd name="connsiteX0" fmla="*/ 0 w 207264"/>
                  <a:gd name="connsiteY0" fmla="*/ 0 h 688848"/>
                  <a:gd name="connsiteX1" fmla="*/ 42672 w 207264"/>
                  <a:gd name="connsiteY1" fmla="*/ 146304 h 688848"/>
                  <a:gd name="connsiteX2" fmla="*/ 48768 w 207264"/>
                  <a:gd name="connsiteY2" fmla="*/ 249936 h 688848"/>
                  <a:gd name="connsiteX3" fmla="*/ 97536 w 207264"/>
                  <a:gd name="connsiteY3" fmla="*/ 353568 h 688848"/>
                  <a:gd name="connsiteX4" fmla="*/ 176784 w 207264"/>
                  <a:gd name="connsiteY4" fmla="*/ 420624 h 688848"/>
                  <a:gd name="connsiteX5" fmla="*/ 182880 w 207264"/>
                  <a:gd name="connsiteY5" fmla="*/ 579120 h 688848"/>
                  <a:gd name="connsiteX6" fmla="*/ 207264 w 207264"/>
                  <a:gd name="connsiteY6" fmla="*/ 688848 h 688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264" h="688848">
                    <a:moveTo>
                      <a:pt x="0" y="0"/>
                    </a:moveTo>
                    <a:cubicBezTo>
                      <a:pt x="17272" y="52324"/>
                      <a:pt x="34544" y="104648"/>
                      <a:pt x="42672" y="146304"/>
                    </a:cubicBezTo>
                    <a:cubicBezTo>
                      <a:pt x="50800" y="187960"/>
                      <a:pt x="39624" y="215392"/>
                      <a:pt x="48768" y="249936"/>
                    </a:cubicBezTo>
                    <a:cubicBezTo>
                      <a:pt x="57912" y="284480"/>
                      <a:pt x="76200" y="325120"/>
                      <a:pt x="97536" y="353568"/>
                    </a:cubicBezTo>
                    <a:cubicBezTo>
                      <a:pt x="118872" y="382016"/>
                      <a:pt x="162560" y="383032"/>
                      <a:pt x="176784" y="420624"/>
                    </a:cubicBezTo>
                    <a:cubicBezTo>
                      <a:pt x="191008" y="458216"/>
                      <a:pt x="177800" y="534416"/>
                      <a:pt x="182880" y="579120"/>
                    </a:cubicBezTo>
                    <a:cubicBezTo>
                      <a:pt x="187960" y="623824"/>
                      <a:pt x="197612" y="656336"/>
                      <a:pt x="207264" y="688848"/>
                    </a:cubicBezTo>
                  </a:path>
                </a:pathLst>
              </a:custGeom>
              <a:noFill/>
              <a:ln w="25400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894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3608" y="1052736"/>
            <a:ext cx="2904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RADVANICKÝ REVÍR</a:t>
            </a:r>
            <a:endParaRPr lang="cs-CZ" sz="24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4355976" y="332656"/>
            <a:ext cx="3600400" cy="2817604"/>
            <a:chOff x="467544" y="980728"/>
            <a:chExt cx="3600400" cy="2817604"/>
          </a:xfrm>
        </p:grpSpPr>
        <p:pic>
          <p:nvPicPr>
            <p:cNvPr id="3" name="Obrázek 2" descr="C:\Users\Boss\AppData\Local\Microsoft\Windows\Temporary Internet Files\Content.Word\Stachanov 1.bmp"/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980728"/>
              <a:ext cx="3600400" cy="2376264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4" name="Obdélník 3"/>
            <p:cNvSpPr/>
            <p:nvPr/>
          </p:nvSpPr>
          <p:spPr>
            <a:xfrm>
              <a:off x="611560" y="3429000"/>
              <a:ext cx="33191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DŮL STACHANOV (KATEŘINA) </a:t>
              </a:r>
              <a:endParaRPr lang="cs-CZ" b="1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1331640" y="3284984"/>
            <a:ext cx="6120680" cy="2817604"/>
            <a:chOff x="1331640" y="3284984"/>
            <a:chExt cx="6120680" cy="2817604"/>
          </a:xfrm>
        </p:grpSpPr>
        <p:grpSp>
          <p:nvGrpSpPr>
            <p:cNvPr id="6" name="Skupina 5"/>
            <p:cNvGrpSpPr/>
            <p:nvPr/>
          </p:nvGrpSpPr>
          <p:grpSpPr>
            <a:xfrm>
              <a:off x="1331640" y="3284984"/>
              <a:ext cx="6120680" cy="2304256"/>
              <a:chOff x="0" y="0"/>
              <a:chExt cx="4953407" cy="1608758"/>
            </a:xfrm>
          </p:grpSpPr>
          <p:pic>
            <p:nvPicPr>
              <p:cNvPr id="7" name="Obrázek 6" descr="C:\Users\Boss\AppData\Local\Microsoft\Windows\Temporary Internet Files\Content.Word\halda Radvanice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72" t="5537" r="2899" b="30521"/>
              <a:stretch/>
            </p:blipFill>
            <p:spPr bwMode="auto">
              <a:xfrm>
                <a:off x="0" y="0"/>
                <a:ext cx="2376462" cy="1608758"/>
              </a:xfrm>
              <a:prstGeom prst="rect">
                <a:avLst/>
              </a:prstGeom>
              <a:noFill/>
              <a:ln w="9525" cap="flat" cmpd="sng" algn="ctr">
                <a:solidFill>
                  <a:sysClr val="windowText" lastClr="000000">
                    <a:lumMod val="50000"/>
                    <a:lumOff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8" name="Obrázek 7" descr="C:\Users\Boss\AppData\Local\Microsoft\Windows\Temporary Internet Files\Content.Word\halda Radvanice.jp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70" t="5012" r="3463" b="29836"/>
              <a:stretch/>
            </p:blipFill>
            <p:spPr bwMode="auto">
              <a:xfrm>
                <a:off x="2508487" y="0"/>
                <a:ext cx="2444920" cy="1608758"/>
              </a:xfrm>
              <a:prstGeom prst="rect">
                <a:avLst/>
              </a:prstGeom>
              <a:noFill/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9" name="Obdélník 8"/>
            <p:cNvSpPr/>
            <p:nvPr/>
          </p:nvSpPr>
          <p:spPr>
            <a:xfrm>
              <a:off x="1907704" y="5733256"/>
              <a:ext cx="51125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DOUTNAJÍCÍ HALDA A STAV PO REKULTIVACI 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1005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691680" y="404664"/>
            <a:ext cx="5638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latin typeface="Arial Black" panose="020B0A04020102020204" pitchFamily="34" charset="0"/>
              </a:rPr>
              <a:t>OSTRAVSKO-KARVINSKÝ REVÍR</a:t>
            </a:r>
            <a:endParaRPr lang="cs-CZ" sz="2400" dirty="0">
              <a:latin typeface="Arial Black" panose="020B0A040201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971600" y="1196752"/>
            <a:ext cx="7200800" cy="4528666"/>
            <a:chOff x="971600" y="1196752"/>
            <a:chExt cx="7200800" cy="4528666"/>
          </a:xfrm>
        </p:grpSpPr>
        <p:pic>
          <p:nvPicPr>
            <p:cNvPr id="3" name="obrázek 2" descr="http://www.dulfrenstat.cz/files/hsup.jpg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6" b="1"/>
            <a:stretch/>
          </p:blipFill>
          <p:spPr bwMode="auto">
            <a:xfrm>
              <a:off x="2267744" y="1196752"/>
              <a:ext cx="4464496" cy="338437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971600" y="4725144"/>
              <a:ext cx="7200800" cy="1000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SCHEMATICKÁ MAPA ČESKÉ ČÁSTI HORNOSLEZSKÉ UHELNÉ PÁNVE </a:t>
              </a:r>
            </a:p>
            <a:p>
              <a:pPr>
                <a:spcBef>
                  <a:spcPts val="600"/>
                </a:spcBef>
              </a:pPr>
              <a:r>
                <a:rPr lang="cs-CZ" b="1" dirty="0" smtClean="0"/>
                <a:t>1 – SÍDLA, 2 – STÁTNÍ HRANICE, 3 – POSTEROZNÍ HRANICE PÁNVE, 4 – HLAVNÍ TEKTONICKÉ STRUKTURY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7606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2195736" y="332656"/>
            <a:ext cx="4644008" cy="5830907"/>
            <a:chOff x="2195736" y="332656"/>
            <a:chExt cx="4644008" cy="5830907"/>
          </a:xfrm>
        </p:grpSpPr>
        <p:pic>
          <p:nvPicPr>
            <p:cNvPr id="2" name="obrázek 1" descr="Geol mapa"/>
            <p:cNvPicPr/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t="1375" b="2383"/>
            <a:stretch/>
          </p:blipFill>
          <p:spPr bwMode="auto">
            <a:xfrm>
              <a:off x="2195736" y="332656"/>
              <a:ext cx="4635500" cy="511810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2267744" y="5517232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cs-CZ" b="1" dirty="0" smtClean="0"/>
                <a:t>ODKRYTÁ GEOLOGICKÁ MAPA ČESKÉ ČÁSTI HORNOSLEZSKÉ PÁNVE 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2155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1331640" y="1340768"/>
            <a:ext cx="6768752" cy="2889612"/>
            <a:chOff x="1331640" y="1340768"/>
            <a:chExt cx="6768752" cy="2889612"/>
          </a:xfrm>
        </p:grpSpPr>
        <p:grpSp>
          <p:nvGrpSpPr>
            <p:cNvPr id="2" name="Skupina 1"/>
            <p:cNvGrpSpPr/>
            <p:nvPr/>
          </p:nvGrpSpPr>
          <p:grpSpPr>
            <a:xfrm>
              <a:off x="1403648" y="1340768"/>
              <a:ext cx="6480720" cy="2376264"/>
              <a:chOff x="0" y="0"/>
              <a:chExt cx="5583936" cy="1987296"/>
            </a:xfrm>
          </p:grpSpPr>
          <p:pic>
            <p:nvPicPr>
              <p:cNvPr id="3" name="Obrázek 2" descr="C:\Users\Boss\AppData\Local\Microsoft\Windows\Temporary Internet Files\Content.Word\schematický profil okr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583936" cy="1987296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</p:pic>
          <p:sp>
            <p:nvSpPr>
              <p:cNvPr id="4" name="Obdélníkový popisek 3"/>
              <p:cNvSpPr/>
              <p:nvPr/>
            </p:nvSpPr>
            <p:spPr>
              <a:xfrm>
                <a:off x="115824" y="12192"/>
                <a:ext cx="243840" cy="219075"/>
              </a:xfrm>
              <a:prstGeom prst="wedge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1100" b="1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Z</a:t>
                </a:r>
                <a:endParaRPr lang="cs-CZ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5" name="Obdélníkový popisek 4"/>
              <p:cNvSpPr/>
              <p:nvPr/>
            </p:nvSpPr>
            <p:spPr>
              <a:xfrm>
                <a:off x="5352288" y="60960"/>
                <a:ext cx="231648" cy="213360"/>
              </a:xfrm>
              <a:prstGeom prst="wedgeRectCallou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1100" b="1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V</a:t>
                </a:r>
                <a:endParaRPr lang="cs-CZ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6" name="Obdélník 5"/>
            <p:cNvSpPr/>
            <p:nvPr/>
          </p:nvSpPr>
          <p:spPr>
            <a:xfrm>
              <a:off x="1331640" y="3861048"/>
              <a:ext cx="67687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SCHEMATICKÝ PROFIL ČESKOU ČÁSTÍ HORNOSLEZSKÉ PÁNVE 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3201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1259632" y="332656"/>
            <a:ext cx="6264696" cy="3227586"/>
            <a:chOff x="1259632" y="620688"/>
            <a:chExt cx="6264696" cy="3227586"/>
          </a:xfrm>
        </p:grpSpPr>
        <p:grpSp>
          <p:nvGrpSpPr>
            <p:cNvPr id="2" name="Skupina 1"/>
            <p:cNvGrpSpPr/>
            <p:nvPr/>
          </p:nvGrpSpPr>
          <p:grpSpPr>
            <a:xfrm>
              <a:off x="1259632" y="620688"/>
              <a:ext cx="6264696" cy="2232248"/>
              <a:chOff x="0" y="0"/>
              <a:chExt cx="5344160" cy="1788160"/>
            </a:xfrm>
          </p:grpSpPr>
          <p:pic>
            <p:nvPicPr>
              <p:cNvPr id="3" name="Obrázek 2" descr="C:\Users\Boss\AppData\Local\Microsoft\Windows\Temporary Internet Files\Content.Word\SDD Kutací  9 finský domek exploze 1999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080"/>
                <a:ext cx="2621280" cy="1783080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</p:spPr>
          </p:pic>
          <p:pic>
            <p:nvPicPr>
              <p:cNvPr id="4" name="Obrázek 3" descr="C:\Users\Boss\AppData\Local\Microsoft\Windows\Temporary Internet Files\Content.Word\zvierzina1 nová orlová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24"/>
              <a:stretch/>
            </p:blipFill>
            <p:spPr bwMode="auto">
              <a:xfrm>
                <a:off x="2763520" y="0"/>
                <a:ext cx="2580640" cy="1788160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5" name="Obdélníkový popisek 4"/>
              <p:cNvSpPr/>
              <p:nvPr/>
            </p:nvSpPr>
            <p:spPr>
              <a:xfrm>
                <a:off x="2397760" y="71120"/>
                <a:ext cx="147320" cy="152400"/>
              </a:xfrm>
              <a:prstGeom prst="wedgeRectCallou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b="1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A</a:t>
                </a:r>
                <a:endParaRPr lang="cs-CZ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6" name="Obdélníkový popisek 5"/>
              <p:cNvSpPr/>
              <p:nvPr/>
            </p:nvSpPr>
            <p:spPr>
              <a:xfrm>
                <a:off x="5098451" y="57683"/>
                <a:ext cx="147320" cy="152400"/>
              </a:xfrm>
              <a:prstGeom prst="wedgeRectCallou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b="1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B</a:t>
                </a:r>
                <a:endParaRPr lang="cs-CZ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7" name="Obdélník 6"/>
            <p:cNvSpPr/>
            <p:nvPr/>
          </p:nvSpPr>
          <p:spPr>
            <a:xfrm>
              <a:off x="1403648" y="2924944"/>
              <a:ext cx="597666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PŘÍKLADY ZABEZPEČENÍ STARÝCH DŮLNÍCH DĚL: </a:t>
              </a:r>
            </a:p>
            <a:p>
              <a:pPr marL="360000"/>
              <a:r>
                <a:rPr lang="cs-CZ" b="1" dirty="0" smtClean="0"/>
                <a:t>A - KUTACÍ ŠACHTICE 9 V MUGLINOVĚ; </a:t>
              </a:r>
            </a:p>
            <a:p>
              <a:pPr marL="360000"/>
              <a:r>
                <a:rPr lang="cs-CZ" b="1" dirty="0" smtClean="0"/>
                <a:t>B – KUTACÍ ŠACHTICE ZVIERZINA I NOVÁ, ORLOVÁ</a:t>
              </a:r>
              <a:endParaRPr lang="cs-CZ" b="1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915816" y="3717032"/>
            <a:ext cx="3402663" cy="2745596"/>
            <a:chOff x="2915816" y="3717032"/>
            <a:chExt cx="3402663" cy="2745596"/>
          </a:xfrm>
        </p:grpSpPr>
        <p:pic>
          <p:nvPicPr>
            <p:cNvPr id="10" name="Obrázek 9" descr="C:\Users\Boss\AppData\Local\Microsoft\Windows\Temporary Internet Files\Content.Word\Jaklovecká_štola_začátek 01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0" b="5923"/>
            <a:stretch/>
          </p:blipFill>
          <p:spPr bwMode="auto">
            <a:xfrm>
              <a:off x="3059832" y="3717032"/>
              <a:ext cx="2952328" cy="2232248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Obdélník 11"/>
            <p:cNvSpPr/>
            <p:nvPr/>
          </p:nvSpPr>
          <p:spPr>
            <a:xfrm>
              <a:off x="2915816" y="6093296"/>
              <a:ext cx="34026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JAKLOVECKÁ DĚDIČNÁ ŠTOLA 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9204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51720" y="332656"/>
            <a:ext cx="5088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VÝZNAMNÉ MONTÁNNÍ PAMĚTIHODNOSTI</a:t>
            </a:r>
            <a:r>
              <a:rPr lang="cs-CZ" sz="2000" dirty="0" smtClean="0">
                <a:solidFill>
                  <a:srgbClr val="FF0000"/>
                </a:solidFill>
              </a:rPr>
              <a:t> </a:t>
            </a:r>
            <a:endParaRPr lang="cs-CZ" sz="2000" dirty="0">
              <a:solidFill>
                <a:srgbClr val="FF0000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2267744" y="836712"/>
            <a:ext cx="4223207" cy="2673588"/>
            <a:chOff x="2267744" y="836712"/>
            <a:chExt cx="4223207" cy="2673588"/>
          </a:xfrm>
        </p:grpSpPr>
        <p:pic>
          <p:nvPicPr>
            <p:cNvPr id="3" name="Obrázek 2" descr="C:\Users\Boss\AppData\Local\Microsoft\Windows\Temporary Internet Files\Content.Word\Landek a Odra.jp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836712"/>
              <a:ext cx="3321050" cy="2231390"/>
            </a:xfrm>
            <a:prstGeom prst="rect">
              <a:avLst/>
            </a:prstGeom>
            <a:noFill/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</p:spPr>
        </p:pic>
        <p:sp>
          <p:nvSpPr>
            <p:cNvPr id="4" name="Obdélník 3"/>
            <p:cNvSpPr/>
            <p:nvPr/>
          </p:nvSpPr>
          <p:spPr>
            <a:xfrm>
              <a:off x="2267744" y="3140968"/>
              <a:ext cx="42232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NÁRODNÍ PŘÍRODNÍ PAMÁTKA LANDEK</a:t>
              </a:r>
              <a:endParaRPr lang="cs-CZ" b="1" dirty="0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1619672" y="3573016"/>
            <a:ext cx="6264696" cy="2520280"/>
            <a:chOff x="-165820" y="-119729"/>
            <a:chExt cx="6267445" cy="2384768"/>
          </a:xfrm>
        </p:grpSpPr>
        <p:grpSp>
          <p:nvGrpSpPr>
            <p:cNvPr id="6" name="Skupina 5"/>
            <p:cNvGrpSpPr/>
            <p:nvPr/>
          </p:nvGrpSpPr>
          <p:grpSpPr>
            <a:xfrm>
              <a:off x="-165820" y="1788086"/>
              <a:ext cx="6267445" cy="476953"/>
              <a:chOff x="-913121" y="112460"/>
              <a:chExt cx="6267445" cy="476953"/>
            </a:xfrm>
          </p:grpSpPr>
          <p:sp>
            <p:nvSpPr>
              <p:cNvPr id="10" name="Obdélníkový popisek 9"/>
              <p:cNvSpPr/>
              <p:nvPr/>
            </p:nvSpPr>
            <p:spPr>
              <a:xfrm>
                <a:off x="-913121" y="112460"/>
                <a:ext cx="6267445" cy="476953"/>
              </a:xfrm>
              <a:prstGeom prst="wedgeRectCallout">
                <a:avLst>
                  <a:gd name="adj1" fmla="val -20833"/>
                  <a:gd name="adj2" fmla="val 39924"/>
                </a:avLst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1000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  </a:t>
                </a:r>
                <a:r>
                  <a:rPr lang="cs-CZ" sz="1000" dirty="0" smtClean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            </a:t>
                </a:r>
                <a:r>
                  <a:rPr lang="cs-CZ" sz="1600" b="1" dirty="0" smtClean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PÍSKOVCE          PŘEVLÁDAJÍCÍ PRACHOVCE                </a:t>
                </a:r>
              </a:p>
              <a:p>
                <a:pPr>
                  <a:spcAft>
                    <a:spcPts val="0"/>
                  </a:spcAft>
                </a:pPr>
                <a:r>
                  <a:rPr lang="cs-CZ" sz="1600" b="1" dirty="0">
                    <a:solidFill>
                      <a:srgbClr val="000000"/>
                    </a:solidFill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cs-CZ" sz="1600" b="1" dirty="0" smtClean="0">
                    <a:solidFill>
                      <a:srgbClr val="000000"/>
                    </a:solidFill>
                    <a:latin typeface="Arial"/>
                    <a:ea typeface="Calibri"/>
                    <a:cs typeface="Times New Roman"/>
                  </a:rPr>
                  <a:t>      </a:t>
                </a:r>
                <a:r>
                  <a:rPr lang="cs-CZ" sz="1600" b="1" dirty="0" smtClean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UHELNÉ SLOJE</a:t>
                </a:r>
                <a:r>
                  <a:rPr lang="cs-CZ" sz="1600" b="1" dirty="0">
                    <a:latin typeface="Calibri"/>
                    <a:ea typeface="Calibri"/>
                    <a:cs typeface="Times New Roman"/>
                  </a:rPr>
                  <a:t> </a:t>
                </a:r>
                <a:r>
                  <a:rPr lang="cs-CZ" sz="1600" b="1" dirty="0" smtClean="0">
                    <a:latin typeface="Calibri"/>
                    <a:ea typeface="Calibri"/>
                    <a:cs typeface="Times New Roman"/>
                  </a:rPr>
                  <a:t>            </a:t>
                </a:r>
                <a:r>
                  <a:rPr lang="cs-CZ" sz="1600" b="1" dirty="0" smtClean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KVARTERNÍ SVAHOVÉ ULOŽENINY</a:t>
                </a:r>
                <a:endParaRPr lang="cs-CZ" sz="1600" b="1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1" name="Obdélník 10"/>
              <p:cNvSpPr/>
              <p:nvPr/>
            </p:nvSpPr>
            <p:spPr>
              <a:xfrm>
                <a:off x="-913121" y="180595"/>
                <a:ext cx="349885" cy="146745"/>
              </a:xfrm>
              <a:prstGeom prst="rect">
                <a:avLst/>
              </a:prstGeom>
              <a:pattFill prst="pct5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  <p:sp>
            <p:nvSpPr>
              <p:cNvPr id="12" name="Obdélník 11"/>
              <p:cNvSpPr/>
              <p:nvPr/>
            </p:nvSpPr>
            <p:spPr>
              <a:xfrm>
                <a:off x="743790" y="180595"/>
                <a:ext cx="349885" cy="125095"/>
              </a:xfrm>
              <a:prstGeom prst="rect">
                <a:avLst/>
              </a:prstGeom>
              <a:pattFill prst="shingle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  <p:sp>
            <p:nvSpPr>
              <p:cNvPr id="13" name="Obdélník 12"/>
              <p:cNvSpPr/>
              <p:nvPr/>
            </p:nvSpPr>
            <p:spPr>
              <a:xfrm>
                <a:off x="1176027" y="385005"/>
                <a:ext cx="349885" cy="136272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  <p:cxnSp>
            <p:nvCxnSpPr>
              <p:cNvPr id="14" name="Přímá spojnice 13"/>
              <p:cNvCxnSpPr/>
              <p:nvPr/>
            </p:nvCxnSpPr>
            <p:spPr>
              <a:xfrm>
                <a:off x="-913121" y="385004"/>
                <a:ext cx="310515" cy="6350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7" name="Skupina 6"/>
            <p:cNvGrpSpPr/>
            <p:nvPr/>
          </p:nvGrpSpPr>
          <p:grpSpPr>
            <a:xfrm>
              <a:off x="-21741" y="-119729"/>
              <a:ext cx="5969797" cy="1871717"/>
              <a:chOff x="-21742" y="-119737"/>
              <a:chExt cx="5969889" cy="1871851"/>
            </a:xfrm>
          </p:grpSpPr>
          <p:sp>
            <p:nvSpPr>
              <p:cNvPr id="8" name="Obdélníkový popisek 7"/>
              <p:cNvSpPr/>
              <p:nvPr/>
            </p:nvSpPr>
            <p:spPr>
              <a:xfrm>
                <a:off x="-21742" y="1515649"/>
                <a:ext cx="5900049" cy="236465"/>
              </a:xfrm>
              <a:prstGeom prst="wedgeRectCallout">
                <a:avLst>
                  <a:gd name="adj1" fmla="val -20833"/>
                  <a:gd name="adj2" fmla="val 47112"/>
                </a:avLst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91440" tIns="0" rIns="91440" bIns="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b="1" dirty="0" smtClean="0">
                    <a:solidFill>
                      <a:srgbClr val="000000"/>
                    </a:solidFill>
                    <a:effectLst/>
                    <a:latin typeface="Arial Narrow" panose="020B0606020202030204" pitchFamily="34" charset="0"/>
                    <a:ea typeface="Calibri"/>
                    <a:cs typeface="Times New Roman"/>
                  </a:rPr>
                  <a:t>ČÁST DEFILÉ PETŘKOVICKÝCH VRSTEV NA ÚPATÍ LANDEKU</a:t>
                </a:r>
                <a:endParaRPr lang="cs-CZ" b="1" dirty="0">
                  <a:effectLst/>
                  <a:latin typeface="Arial Narrow" panose="020B0606020202030204" pitchFamily="34" charset="0"/>
                  <a:ea typeface="Calibri"/>
                  <a:cs typeface="Times New Roman"/>
                </a:endParaRPr>
              </a:p>
            </p:txBody>
          </p:sp>
          <p:pic>
            <p:nvPicPr>
              <p:cNvPr id="9" name="Obrázek 8" descr="C:\Users\Boss\AppData\Local\Microsoft\Windows\Temporary Internet Files\Content.Word\landek defilé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186"/>
              <a:stretch/>
            </p:blipFill>
            <p:spPr bwMode="auto">
              <a:xfrm>
                <a:off x="15405" y="-119737"/>
                <a:ext cx="5932742" cy="1559252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440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683568" y="980728"/>
            <a:ext cx="2376264" cy="3768516"/>
            <a:chOff x="611560" y="548680"/>
            <a:chExt cx="2376264" cy="3768516"/>
          </a:xfrm>
        </p:grpSpPr>
        <p:pic>
          <p:nvPicPr>
            <p:cNvPr id="2" name="Obrázek 1" descr="C:\Users\Boss\AppData\Local\Microsoft\Windows\Temporary Internet Files\Content.Word\sloj neočekávaná v defilé na Landeku.jp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29"/>
            <a:stretch/>
          </p:blipFill>
          <p:spPr bwMode="auto">
            <a:xfrm>
              <a:off x="683568" y="548680"/>
              <a:ext cx="2304256" cy="3096344"/>
            </a:xfrm>
            <a:prstGeom prst="rect">
              <a:avLst/>
            </a:prstGeom>
            <a:noFill/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611560" y="3717032"/>
              <a:ext cx="2376264" cy="600164"/>
            </a:xfrm>
            <a:prstGeom prst="rect">
              <a:avLst/>
            </a:prstGeom>
          </p:spPr>
          <p:txBody>
            <a:bodyPr wrap="square" lIns="0" rIns="0" bIns="0">
              <a:spAutoFit/>
            </a:bodyPr>
            <a:lstStyle/>
            <a:p>
              <a:pPr algn="ctr"/>
              <a:r>
                <a:rPr lang="cs-CZ" b="1" dirty="0" smtClean="0"/>
                <a:t>SLOJ NEOČEKÁVANÁ </a:t>
              </a:r>
            </a:p>
            <a:p>
              <a:pPr algn="ctr"/>
              <a:r>
                <a:rPr lang="cs-CZ" b="1" dirty="0" smtClean="0"/>
                <a:t>PETŘKOVICKÉ VRSTVY </a:t>
              </a:r>
              <a:endParaRPr lang="cs-CZ" b="1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3563888" y="260648"/>
            <a:ext cx="4680520" cy="3382635"/>
            <a:chOff x="3347864" y="548680"/>
            <a:chExt cx="4680520" cy="3382635"/>
          </a:xfrm>
        </p:grpSpPr>
        <p:pic>
          <p:nvPicPr>
            <p:cNvPr id="5" name="Obrázek 4" descr="C:\Users\Boss\AppData\Local\Microsoft\Windows\Temporary Internet Files\Content.Word\stará díla na Landeku.jpg"/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" t="1732" r="1583" b="4112"/>
            <a:stretch/>
          </p:blipFill>
          <p:spPr bwMode="auto">
            <a:xfrm>
              <a:off x="3347864" y="548680"/>
              <a:ext cx="4680520" cy="2664296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Obdélník 5"/>
            <p:cNvSpPr/>
            <p:nvPr/>
          </p:nvSpPr>
          <p:spPr>
            <a:xfrm>
              <a:off x="3347864" y="3284984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cs-CZ" b="1" dirty="0" smtClean="0"/>
                <a:t>DŮLNÍ ŠTOLY A JÁMY NA LANDEKU V PETŘKOVICÍCH A KOBLOVĚ </a:t>
              </a:r>
              <a:endParaRPr lang="cs-CZ" b="1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788024" y="3789040"/>
            <a:ext cx="3186151" cy="2664296"/>
            <a:chOff x="4788024" y="3789040"/>
            <a:chExt cx="3186151" cy="2664296"/>
          </a:xfrm>
        </p:grpSpPr>
        <p:pic>
          <p:nvPicPr>
            <p:cNvPr id="8" name="Obrázek 7" descr="C:\Users\Boss\AppData\Local\Microsoft\Windows\Temporary Internet Files\Content.Word\O_nalezu_Landecke_Venuse-1.jpg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46" t="17773" r="35851" b="17992"/>
            <a:stretch/>
          </p:blipFill>
          <p:spPr bwMode="auto">
            <a:xfrm>
              <a:off x="4788024" y="3789040"/>
              <a:ext cx="1440160" cy="266429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Obdélník 8"/>
            <p:cNvSpPr/>
            <p:nvPr/>
          </p:nvSpPr>
          <p:spPr>
            <a:xfrm>
              <a:off x="6228184" y="4149080"/>
              <a:ext cx="17459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PETŘKOVICKÁ </a:t>
              </a:r>
            </a:p>
            <a:p>
              <a:r>
                <a:rPr lang="cs-CZ" b="1" dirty="0" smtClean="0"/>
                <a:t>VENUŠE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8396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483768" y="1628800"/>
            <a:ext cx="4140748" cy="3600398"/>
            <a:chOff x="2375468" y="1628801"/>
            <a:chExt cx="4140748" cy="3600398"/>
          </a:xfrm>
        </p:grpSpPr>
        <p:pic>
          <p:nvPicPr>
            <p:cNvPr id="3" name="Obrázek 2" descr="C:\Users\Boss\AppData\Local\Microsoft\Windows\Temporary Internet Files\Content.Word\graf produkce  uhlí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50"/>
            <a:stretch/>
          </p:blipFill>
          <p:spPr bwMode="auto">
            <a:xfrm>
              <a:off x="2375468" y="1628801"/>
              <a:ext cx="3874001" cy="306823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2" name="Skupina 11"/>
            <p:cNvGrpSpPr/>
            <p:nvPr/>
          </p:nvGrpSpPr>
          <p:grpSpPr>
            <a:xfrm>
              <a:off x="2555776" y="4221088"/>
              <a:ext cx="3960440" cy="1008111"/>
              <a:chOff x="2555776" y="4221088"/>
              <a:chExt cx="3960440" cy="1008111"/>
            </a:xfrm>
          </p:grpSpPr>
          <p:sp>
            <p:nvSpPr>
              <p:cNvPr id="5" name="Obdélníkový popisek 4"/>
              <p:cNvSpPr/>
              <p:nvPr/>
            </p:nvSpPr>
            <p:spPr>
              <a:xfrm>
                <a:off x="2555776" y="4221088"/>
                <a:ext cx="3960440" cy="1008111"/>
              </a:xfrm>
              <a:prstGeom prst="wedgeRectCallout">
                <a:avLst>
                  <a:gd name="adj1" fmla="val -19901"/>
                  <a:gd name="adj2" fmla="val 35309"/>
                </a:avLst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cs-CZ" sz="1100" dirty="0">
                    <a:effectLst/>
                    <a:latin typeface="Calibri"/>
                    <a:ea typeface="Calibri"/>
                    <a:cs typeface="Times New Roman"/>
                  </a:rPr>
                  <a:t>          </a:t>
                </a:r>
                <a:r>
                  <a:rPr lang="cs-CZ" sz="1100" dirty="0" smtClean="0">
                    <a:effectLst/>
                    <a:latin typeface="Calibri"/>
                    <a:ea typeface="Calibri"/>
                    <a:cs typeface="Times New Roman"/>
                  </a:rPr>
                  <a:t>                   </a:t>
                </a:r>
                <a:r>
                  <a:rPr lang="cs-CZ" sz="1400" b="1" dirty="0" smtClean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OSTRAVSKO-KARVINSKÝ PÁNEV                               </a:t>
                </a:r>
              </a:p>
              <a:p>
                <a:pPr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cs-CZ" sz="1400" b="1" dirty="0">
                    <a:solidFill>
                      <a:srgbClr val="000000"/>
                    </a:solidFill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cs-CZ" sz="1400" b="1" dirty="0" smtClean="0">
                    <a:solidFill>
                      <a:srgbClr val="000000"/>
                    </a:solidFill>
                    <a:latin typeface="Arial"/>
                    <a:ea typeface="Calibri"/>
                    <a:cs typeface="Times New Roman"/>
                  </a:rPr>
                  <a:t>                  </a:t>
                </a:r>
                <a:r>
                  <a:rPr lang="cs-CZ" sz="1400" b="1" dirty="0" smtClean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OSTATNÍ PÁNVE           </a:t>
                </a:r>
                <a:endParaRPr lang="cs-CZ" sz="1400" b="1" dirty="0" smtClean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cs-CZ" sz="1400" b="1" dirty="0" smtClean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                   SEVEROČESKÉ PÁNVE                        </a:t>
                </a:r>
              </a:p>
              <a:p>
                <a:pPr>
                  <a:spcBef>
                    <a:spcPts val="300"/>
                  </a:spcBef>
                  <a:spcAft>
                    <a:spcPts val="0"/>
                  </a:spcAft>
                </a:pPr>
                <a:r>
                  <a:rPr lang="cs-CZ" sz="1400" b="1" dirty="0">
                    <a:solidFill>
                      <a:srgbClr val="000000"/>
                    </a:solidFill>
                    <a:latin typeface="Arial"/>
                    <a:ea typeface="Calibri"/>
                    <a:cs typeface="Times New Roman"/>
                  </a:rPr>
                  <a:t> </a:t>
                </a:r>
                <a:r>
                  <a:rPr lang="cs-CZ" sz="1400" b="1" dirty="0" smtClean="0">
                    <a:solidFill>
                      <a:srgbClr val="000000"/>
                    </a:solidFill>
                    <a:latin typeface="Arial"/>
                    <a:ea typeface="Calibri"/>
                    <a:cs typeface="Times New Roman"/>
                  </a:rPr>
                  <a:t>                  </a:t>
                </a:r>
                <a:r>
                  <a:rPr lang="cs-CZ" sz="1400" b="1" dirty="0" smtClean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SOKOLOVSKÁ PÁNEV</a:t>
                </a:r>
                <a:endParaRPr lang="cs-CZ" sz="1400" b="1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grpSp>
            <p:nvGrpSpPr>
              <p:cNvPr id="11" name="Skupina 10"/>
              <p:cNvGrpSpPr/>
              <p:nvPr/>
            </p:nvGrpSpPr>
            <p:grpSpPr>
              <a:xfrm>
                <a:off x="2915816" y="4293096"/>
                <a:ext cx="288032" cy="827641"/>
                <a:chOff x="2555776" y="4293096"/>
                <a:chExt cx="288032" cy="827641"/>
              </a:xfrm>
            </p:grpSpPr>
            <p:sp>
              <p:nvSpPr>
                <p:cNvPr id="6" name="Obdélník 5"/>
                <p:cNvSpPr/>
                <p:nvPr/>
              </p:nvSpPr>
              <p:spPr>
                <a:xfrm>
                  <a:off x="2555776" y="4509120"/>
                  <a:ext cx="288032" cy="144016"/>
                </a:xfrm>
                <a:prstGeom prst="rect">
                  <a:avLst/>
                </a:prstGeom>
                <a:solidFill>
                  <a:srgbClr val="FF33CC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/>
                </a:p>
              </p:txBody>
            </p:sp>
            <p:sp>
              <p:nvSpPr>
                <p:cNvPr id="7" name="Obdélník 6"/>
                <p:cNvSpPr/>
                <p:nvPr/>
              </p:nvSpPr>
              <p:spPr>
                <a:xfrm>
                  <a:off x="2555776" y="4725144"/>
                  <a:ext cx="286762" cy="179569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/>
                </a:p>
              </p:txBody>
            </p:sp>
            <p:sp>
              <p:nvSpPr>
                <p:cNvPr id="8" name="Obdélník 7"/>
                <p:cNvSpPr/>
                <p:nvPr/>
              </p:nvSpPr>
              <p:spPr>
                <a:xfrm>
                  <a:off x="2555776" y="4941168"/>
                  <a:ext cx="286762" cy="179569"/>
                </a:xfrm>
                <a:prstGeom prst="rect">
                  <a:avLst/>
                </a:prstGeom>
                <a:solidFill>
                  <a:srgbClr val="6600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/>
                </a:p>
              </p:txBody>
            </p:sp>
            <p:sp>
              <p:nvSpPr>
                <p:cNvPr id="9" name="Obdélník 8"/>
                <p:cNvSpPr/>
                <p:nvPr/>
              </p:nvSpPr>
              <p:spPr>
                <a:xfrm>
                  <a:off x="2555776" y="4293096"/>
                  <a:ext cx="286762" cy="179569"/>
                </a:xfrm>
                <a:prstGeom prst="rect">
                  <a:avLst/>
                </a:prstGeom>
                <a:solidFill>
                  <a:srgbClr val="00FF00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/>
                </a:p>
              </p:txBody>
            </p:sp>
          </p:grpSp>
        </p:grpSp>
      </p:grpSp>
      <p:sp>
        <p:nvSpPr>
          <p:cNvPr id="10" name="Obdélník 9"/>
          <p:cNvSpPr/>
          <p:nvPr/>
        </p:nvSpPr>
        <p:spPr>
          <a:xfrm>
            <a:off x="1979712" y="836712"/>
            <a:ext cx="53367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/>
              <a:t>VÝVOJ PRODUKCE UHLÍ V ČESKÝCH ZEMÍCH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62001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Skupina 18"/>
          <p:cNvGrpSpPr/>
          <p:nvPr/>
        </p:nvGrpSpPr>
        <p:grpSpPr>
          <a:xfrm>
            <a:off x="971600" y="332656"/>
            <a:ext cx="7416824" cy="2745596"/>
            <a:chOff x="971600" y="332656"/>
            <a:chExt cx="7416824" cy="2745596"/>
          </a:xfrm>
        </p:grpSpPr>
        <p:grpSp>
          <p:nvGrpSpPr>
            <p:cNvPr id="2" name="Skupina 1"/>
            <p:cNvGrpSpPr/>
            <p:nvPr/>
          </p:nvGrpSpPr>
          <p:grpSpPr>
            <a:xfrm>
              <a:off x="1259632" y="332656"/>
              <a:ext cx="6516724" cy="2304256"/>
              <a:chOff x="0" y="0"/>
              <a:chExt cx="5423899" cy="1772920"/>
            </a:xfrm>
          </p:grpSpPr>
          <p:grpSp>
            <p:nvGrpSpPr>
              <p:cNvPr id="3" name="Skupina 2"/>
              <p:cNvGrpSpPr/>
              <p:nvPr/>
            </p:nvGrpSpPr>
            <p:grpSpPr>
              <a:xfrm>
                <a:off x="0" y="0"/>
                <a:ext cx="5423899" cy="1772920"/>
                <a:chOff x="0" y="0"/>
                <a:chExt cx="5423899" cy="1772920"/>
              </a:xfrm>
            </p:grpSpPr>
            <p:grpSp>
              <p:nvGrpSpPr>
                <p:cNvPr id="7" name="Skupina 6"/>
                <p:cNvGrpSpPr/>
                <p:nvPr/>
              </p:nvGrpSpPr>
              <p:grpSpPr>
                <a:xfrm>
                  <a:off x="0" y="0"/>
                  <a:ext cx="5423899" cy="1772920"/>
                  <a:chOff x="0" y="0"/>
                  <a:chExt cx="5423899" cy="1772920"/>
                </a:xfrm>
              </p:grpSpPr>
              <p:pic>
                <p:nvPicPr>
                  <p:cNvPr id="9" name="Obrázek 8" descr="C:\Users\Boss\AppData\Local\Microsoft\Windows\Temporary Internet Files\Content.Word\Hornicke-muzeum-OKD-Pod-Landekem.jpg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2428240" cy="1772920"/>
                  </a:xfrm>
                  <a:prstGeom prst="rect">
                    <a:avLst/>
                  </a:prstGeom>
                  <a:noFill/>
                  <a:ln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ln>
                </p:spPr>
              </p:pic>
              <p:pic>
                <p:nvPicPr>
                  <p:cNvPr id="10" name="Obrázek 9" descr="C:\Users\Boss\AppData\Local\Microsoft\Windows\Temporary Internet Files\Content.Word\Landek_park2.jpg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56899" y="0"/>
                    <a:ext cx="2667000" cy="1772920"/>
                  </a:xfrm>
                  <a:prstGeom prst="rect">
                    <a:avLst/>
                  </a:prstGeom>
                  <a:noFill/>
                  <a:ln>
                    <a:solidFill>
                      <a:sysClr val="windowText" lastClr="000000">
                        <a:lumMod val="50000"/>
                        <a:lumOff val="50000"/>
                      </a:sysClr>
                    </a:solidFill>
                  </a:ln>
                </p:spPr>
              </p:pic>
            </p:grpSp>
            <p:sp>
              <p:nvSpPr>
                <p:cNvPr id="8" name="Obdélník 7"/>
                <p:cNvSpPr/>
                <p:nvPr/>
              </p:nvSpPr>
              <p:spPr>
                <a:xfrm>
                  <a:off x="40640" y="50800"/>
                  <a:ext cx="579120" cy="106680"/>
                </a:xfrm>
                <a:prstGeom prst="rect">
                  <a:avLst/>
                </a:prstGeom>
                <a:solidFill>
                  <a:srgbClr val="8DCAF7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4" name="Skupina 3"/>
              <p:cNvGrpSpPr/>
              <p:nvPr/>
            </p:nvGrpSpPr>
            <p:grpSpPr>
              <a:xfrm>
                <a:off x="86360" y="50800"/>
                <a:ext cx="5120698" cy="328295"/>
                <a:chOff x="0" y="0"/>
                <a:chExt cx="5120698" cy="328295"/>
              </a:xfrm>
            </p:grpSpPr>
            <p:sp>
              <p:nvSpPr>
                <p:cNvPr id="5" name="Obdélníkový popisek 4"/>
                <p:cNvSpPr/>
                <p:nvPr/>
              </p:nvSpPr>
              <p:spPr>
                <a:xfrm>
                  <a:off x="0" y="0"/>
                  <a:ext cx="172720" cy="157480"/>
                </a:xfrm>
                <a:prstGeom prst="wedgeRectCallou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cs-CZ" b="1" dirty="0">
                      <a:solidFill>
                        <a:srgbClr val="000000"/>
                      </a:solidFill>
                      <a:effectLst/>
                      <a:latin typeface="Arial"/>
                      <a:ea typeface="Calibri"/>
                      <a:cs typeface="Times New Roman"/>
                    </a:rPr>
                    <a:t>A</a:t>
                  </a:r>
                  <a:endParaRPr lang="cs-CZ" dirty="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6" name="Obdélníkový popisek 5"/>
                <p:cNvSpPr/>
                <p:nvPr/>
              </p:nvSpPr>
              <p:spPr>
                <a:xfrm>
                  <a:off x="4947978" y="170815"/>
                  <a:ext cx="172720" cy="157480"/>
                </a:xfrm>
                <a:prstGeom prst="wedgeRectCallou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Aft>
                      <a:spcPts val="0"/>
                    </a:spcAft>
                  </a:pPr>
                  <a:r>
                    <a:rPr lang="cs-CZ" b="1" dirty="0">
                      <a:solidFill>
                        <a:srgbClr val="FFFFFF"/>
                      </a:solidFill>
                      <a:effectLst/>
                      <a:latin typeface="Arial"/>
                      <a:ea typeface="Calibri"/>
                      <a:cs typeface="Times New Roman"/>
                    </a:rPr>
                    <a:t>B</a:t>
                  </a:r>
                  <a:endParaRPr lang="cs-CZ" dirty="0">
                    <a:effectLst/>
                    <a:latin typeface="Calibri"/>
                    <a:ea typeface="Calibri"/>
                    <a:cs typeface="Times New Roman"/>
                  </a:endParaRPr>
                </a:p>
                <a:p>
                  <a:pPr algn="ctr">
                    <a:spcAft>
                      <a:spcPts val="0"/>
                    </a:spcAft>
                  </a:pPr>
                  <a:r>
                    <a:rPr lang="cs-CZ" dirty="0">
                      <a:effectLst/>
                      <a:latin typeface="Calibri"/>
                      <a:ea typeface="Calibri"/>
                      <a:cs typeface="Times New Roman"/>
                    </a:rPr>
                    <a:t> </a:t>
                  </a:r>
                </a:p>
              </p:txBody>
            </p:sp>
          </p:grpSp>
        </p:grpSp>
        <p:sp>
          <p:nvSpPr>
            <p:cNvPr id="11" name="Obdélník 10"/>
            <p:cNvSpPr/>
            <p:nvPr/>
          </p:nvSpPr>
          <p:spPr>
            <a:xfrm>
              <a:off x="971600" y="2708920"/>
              <a:ext cx="74168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HORNICKÉ MUZEUM LANDEK: A – DŮL ANSELM; B – DOBÝVACÍ STROJE</a:t>
              </a:r>
              <a:endParaRPr lang="cs-CZ" b="1" dirty="0"/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1259632" y="3429000"/>
            <a:ext cx="6480720" cy="2673588"/>
            <a:chOff x="1259632" y="3429000"/>
            <a:chExt cx="6480720" cy="2673588"/>
          </a:xfrm>
        </p:grpSpPr>
        <p:grpSp>
          <p:nvGrpSpPr>
            <p:cNvPr id="12" name="Skupina 11"/>
            <p:cNvGrpSpPr/>
            <p:nvPr/>
          </p:nvGrpSpPr>
          <p:grpSpPr>
            <a:xfrm>
              <a:off x="1331640" y="3429000"/>
              <a:ext cx="6408712" cy="2232248"/>
              <a:chOff x="0" y="0"/>
              <a:chExt cx="5111750" cy="1663700"/>
            </a:xfrm>
          </p:grpSpPr>
          <p:grpSp>
            <p:nvGrpSpPr>
              <p:cNvPr id="13" name="Skupina 12"/>
              <p:cNvGrpSpPr/>
              <p:nvPr/>
            </p:nvGrpSpPr>
            <p:grpSpPr>
              <a:xfrm>
                <a:off x="0" y="0"/>
                <a:ext cx="5111750" cy="1663700"/>
                <a:chOff x="0" y="0"/>
                <a:chExt cx="5111750" cy="1663700"/>
              </a:xfrm>
            </p:grpSpPr>
            <p:pic>
              <p:nvPicPr>
                <p:cNvPr id="16" name="Obrázek 15" descr="C:\Users\Boss\AppData\Local\Microsoft\Windows\Temporary Internet Files\Content.Word\dul-michal. 1.jp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2501900" cy="1663700"/>
                </a:xfrm>
                <a:prstGeom prst="rect">
                  <a:avLst/>
                </a:prstGeom>
                <a:noFill/>
                <a:ln>
                  <a:solidFill>
                    <a:sysClr val="windowText" lastClr="000000"/>
                  </a:solidFill>
                </a:ln>
              </p:spPr>
            </p:pic>
            <p:pic>
              <p:nvPicPr>
                <p:cNvPr id="17" name="Obrázek 16" descr="C:\Users\Boss\AppData\Local\Microsoft\Windows\Temporary Internet Files\Content.Word\dul-michal 2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28900" y="0"/>
                  <a:ext cx="2482850" cy="1657350"/>
                </a:xfrm>
                <a:prstGeom prst="rect">
                  <a:avLst/>
                </a:prstGeom>
                <a:noFill/>
                <a:ln>
                  <a:solidFill>
                    <a:sysClr val="windowText" lastClr="000000"/>
                  </a:solidFill>
                </a:ln>
              </p:spPr>
            </p:pic>
          </p:grpSp>
          <p:sp>
            <p:nvSpPr>
              <p:cNvPr id="14" name="Obdélníkový popisek 13"/>
              <p:cNvSpPr/>
              <p:nvPr/>
            </p:nvSpPr>
            <p:spPr>
              <a:xfrm>
                <a:off x="2241550" y="38100"/>
                <a:ext cx="152400" cy="254322"/>
              </a:xfrm>
              <a:prstGeom prst="wedgeRectCallou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b="1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A</a:t>
                </a:r>
                <a:endParaRPr lang="cs-CZ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15" name="Obdélníkový popisek 14"/>
              <p:cNvSpPr/>
              <p:nvPr/>
            </p:nvSpPr>
            <p:spPr>
              <a:xfrm>
                <a:off x="4908550" y="38099"/>
                <a:ext cx="158750" cy="277531"/>
              </a:xfrm>
              <a:prstGeom prst="wedgeRectCallou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b="1" dirty="0">
                    <a:solidFill>
                      <a:srgbClr val="FFFFFF"/>
                    </a:solidFill>
                    <a:effectLst/>
                    <a:latin typeface="Arial"/>
                    <a:ea typeface="Calibri"/>
                    <a:cs typeface="Times New Roman"/>
                  </a:rPr>
                  <a:t>B</a:t>
                </a:r>
                <a:endParaRPr lang="cs-CZ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18" name="Obdélník 17"/>
            <p:cNvSpPr/>
            <p:nvPr/>
          </p:nvSpPr>
          <p:spPr>
            <a:xfrm>
              <a:off x="1259632" y="5733256"/>
              <a:ext cx="648072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DŮL MICHAL: A – CELKOVÝ POHLED; B – ŘETÍZKOVÁ ŠATNA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1958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Skupina 40"/>
          <p:cNvGrpSpPr/>
          <p:nvPr/>
        </p:nvGrpSpPr>
        <p:grpSpPr>
          <a:xfrm>
            <a:off x="611560" y="548680"/>
            <a:ext cx="3528392" cy="2817604"/>
            <a:chOff x="611560" y="548680"/>
            <a:chExt cx="3528392" cy="2817604"/>
          </a:xfrm>
        </p:grpSpPr>
        <p:pic>
          <p:nvPicPr>
            <p:cNvPr id="3" name="Obrázek 2" descr="C:\Users\Boss\AppData\Local\Microsoft\Windows\Temporary Internet Files\Content.Word\Vrbice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548680"/>
              <a:ext cx="3528392" cy="2448272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5" name="Obdélník 4"/>
            <p:cNvSpPr/>
            <p:nvPr/>
          </p:nvSpPr>
          <p:spPr>
            <a:xfrm>
              <a:off x="1043608" y="2996952"/>
              <a:ext cx="24843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VĚTRNÍ JÁMA VRBICE</a:t>
              </a:r>
              <a:endParaRPr lang="cs-CZ" b="1" dirty="0"/>
            </a:p>
          </p:txBody>
        </p:sp>
      </p:grpSp>
      <p:grpSp>
        <p:nvGrpSpPr>
          <p:cNvPr id="42" name="Skupina 41"/>
          <p:cNvGrpSpPr/>
          <p:nvPr/>
        </p:nvGrpSpPr>
        <p:grpSpPr>
          <a:xfrm>
            <a:off x="4644008" y="524224"/>
            <a:ext cx="3744416" cy="2914068"/>
            <a:chOff x="4644008" y="524224"/>
            <a:chExt cx="3744416" cy="2914068"/>
          </a:xfrm>
        </p:grpSpPr>
        <p:pic>
          <p:nvPicPr>
            <p:cNvPr id="7" name="Obrázek 6" descr="C:\Users\Boss\AppData\Local\Microsoft\Windows\Temporary Internet Files\Content.Word\Důl_Petr_Bezruč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17" b="28688"/>
            <a:stretch/>
          </p:blipFill>
          <p:spPr bwMode="auto">
            <a:xfrm>
              <a:off x="4644008" y="524224"/>
              <a:ext cx="3744416" cy="2472728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Obdélník 8"/>
            <p:cNvSpPr/>
            <p:nvPr/>
          </p:nvSpPr>
          <p:spPr>
            <a:xfrm>
              <a:off x="5580112" y="3068960"/>
              <a:ext cx="22054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DŮL PETR BEZRUČ </a:t>
              </a:r>
              <a:endParaRPr lang="cs-CZ" b="1" dirty="0"/>
            </a:p>
          </p:txBody>
        </p:sp>
      </p:grp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256401"/>
            <a:ext cx="639919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3" name="Skupina 42"/>
          <p:cNvGrpSpPr/>
          <p:nvPr/>
        </p:nvGrpSpPr>
        <p:grpSpPr>
          <a:xfrm>
            <a:off x="755576" y="3429000"/>
            <a:ext cx="3384376" cy="2601580"/>
            <a:chOff x="755576" y="3429000"/>
            <a:chExt cx="3384376" cy="2601580"/>
          </a:xfrm>
        </p:grpSpPr>
        <p:pic>
          <p:nvPicPr>
            <p:cNvPr id="11" name="obrázek 3" descr="Halda Terezie - Ema v Ostravě. Cesta k vrcholu je lemována obláčky dýmu vycházejícími z nitra hory.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2"/>
            <a:stretch/>
          </p:blipFill>
          <p:spPr bwMode="auto">
            <a:xfrm>
              <a:off x="755576" y="3429000"/>
              <a:ext cx="3384376" cy="216024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Obdélník 17"/>
            <p:cNvSpPr/>
            <p:nvPr/>
          </p:nvSpPr>
          <p:spPr>
            <a:xfrm>
              <a:off x="1259632" y="5661248"/>
              <a:ext cx="24401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HALDA EMA-TEREZIE </a:t>
              </a:r>
              <a:endParaRPr lang="cs-CZ" b="1" dirty="0"/>
            </a:p>
          </p:txBody>
        </p:sp>
      </p:grpSp>
      <p:grpSp>
        <p:nvGrpSpPr>
          <p:cNvPr id="40" name="Skupina 39"/>
          <p:cNvGrpSpPr/>
          <p:nvPr/>
        </p:nvGrpSpPr>
        <p:grpSpPr>
          <a:xfrm>
            <a:off x="4427985" y="3645024"/>
            <a:ext cx="4392488" cy="2590547"/>
            <a:chOff x="4427985" y="3645024"/>
            <a:chExt cx="4392488" cy="2590547"/>
          </a:xfrm>
        </p:grpSpPr>
        <p:grpSp>
          <p:nvGrpSpPr>
            <p:cNvPr id="19" name="Skupina 18"/>
            <p:cNvGrpSpPr/>
            <p:nvPr/>
          </p:nvGrpSpPr>
          <p:grpSpPr>
            <a:xfrm>
              <a:off x="4427985" y="3645024"/>
              <a:ext cx="4392488" cy="1858010"/>
              <a:chOff x="0" y="0"/>
              <a:chExt cx="4483742" cy="1858398"/>
            </a:xfrm>
          </p:grpSpPr>
          <p:grpSp>
            <p:nvGrpSpPr>
              <p:cNvPr id="20" name="Skupina 19"/>
              <p:cNvGrpSpPr/>
              <p:nvPr/>
            </p:nvGrpSpPr>
            <p:grpSpPr>
              <a:xfrm>
                <a:off x="0" y="0"/>
                <a:ext cx="4483742" cy="1858398"/>
                <a:chOff x="0" y="0"/>
                <a:chExt cx="4483742" cy="1858398"/>
              </a:xfrm>
            </p:grpSpPr>
            <p:grpSp>
              <p:nvGrpSpPr>
                <p:cNvPr id="22" name="Skupina 21"/>
                <p:cNvGrpSpPr/>
                <p:nvPr/>
              </p:nvGrpSpPr>
              <p:grpSpPr>
                <a:xfrm>
                  <a:off x="0" y="0"/>
                  <a:ext cx="4483742" cy="1858398"/>
                  <a:chOff x="-247418" y="20248"/>
                  <a:chExt cx="5653485" cy="2905771"/>
                </a:xfrm>
              </p:grpSpPr>
              <p:grpSp>
                <p:nvGrpSpPr>
                  <p:cNvPr id="24" name="Skupina 23"/>
                  <p:cNvGrpSpPr/>
                  <p:nvPr/>
                </p:nvGrpSpPr>
                <p:grpSpPr>
                  <a:xfrm>
                    <a:off x="-247418" y="20248"/>
                    <a:ext cx="5653485" cy="2905771"/>
                    <a:chOff x="-247418" y="20248"/>
                    <a:chExt cx="5653485" cy="2905771"/>
                  </a:xfrm>
                </p:grpSpPr>
                <p:grpSp>
                  <p:nvGrpSpPr>
                    <p:cNvPr id="26" name="Skupina 25"/>
                    <p:cNvGrpSpPr/>
                    <p:nvPr/>
                  </p:nvGrpSpPr>
                  <p:grpSpPr>
                    <a:xfrm>
                      <a:off x="-247418" y="20248"/>
                      <a:ext cx="5653485" cy="2905771"/>
                      <a:chOff x="-247442" y="20252"/>
                      <a:chExt cx="5654029" cy="2906320"/>
                    </a:xfrm>
                  </p:grpSpPr>
                  <p:grpSp>
                    <p:nvGrpSpPr>
                      <p:cNvPr id="29" name="Skupina 28"/>
                      <p:cNvGrpSpPr/>
                      <p:nvPr/>
                    </p:nvGrpSpPr>
                    <p:grpSpPr>
                      <a:xfrm>
                        <a:off x="-247442" y="20252"/>
                        <a:ext cx="5654029" cy="2906320"/>
                        <a:chOff x="-247442" y="20252"/>
                        <a:chExt cx="5654029" cy="2906320"/>
                      </a:xfrm>
                    </p:grpSpPr>
                    <p:grpSp>
                      <p:nvGrpSpPr>
                        <p:cNvPr id="31" name="Skupina 30"/>
                        <p:cNvGrpSpPr/>
                        <p:nvPr/>
                      </p:nvGrpSpPr>
                      <p:grpSpPr>
                        <a:xfrm>
                          <a:off x="-247442" y="20252"/>
                          <a:ext cx="5654029" cy="2906320"/>
                          <a:chOff x="-247442" y="20252"/>
                          <a:chExt cx="5654029" cy="2906320"/>
                        </a:xfrm>
                      </p:grpSpPr>
                      <p:grpSp>
                        <p:nvGrpSpPr>
                          <p:cNvPr id="33" name="Skupina 32"/>
                          <p:cNvGrpSpPr/>
                          <p:nvPr/>
                        </p:nvGrpSpPr>
                        <p:grpSpPr>
                          <a:xfrm>
                            <a:off x="-129240" y="20252"/>
                            <a:ext cx="5535827" cy="2906309"/>
                            <a:chOff x="-129240" y="20252"/>
                            <a:chExt cx="5535827" cy="2906309"/>
                          </a:xfrm>
                        </p:grpSpPr>
                        <p:grpSp>
                          <p:nvGrpSpPr>
                            <p:cNvPr id="35" name="Skupina 34"/>
                            <p:cNvGrpSpPr/>
                            <p:nvPr/>
                          </p:nvGrpSpPr>
                          <p:grpSpPr>
                            <a:xfrm>
                              <a:off x="-129240" y="20252"/>
                              <a:ext cx="5535827" cy="2906309"/>
                              <a:chOff x="-129240" y="20252"/>
                              <a:chExt cx="5535827" cy="2906309"/>
                            </a:xfrm>
                          </p:grpSpPr>
                          <p:pic>
                            <p:nvPicPr>
                              <p:cNvPr id="37" name="Obrázek 36" descr="C:\Users\Boss\AppData\Local\Microsoft\Windows\Temporary Internet Files\Content.Word\pokles kostela u Karviné.jpg"/>
                              <p:cNvPicPr>
                                <a:picLocks noChangeAspect="1"/>
                              </p:cNvPicPr>
                              <p:nvPr/>
                            </p:nvPicPr>
                            <p:blipFill rotWithShape="1">
                              <a:blip r:embed="rId5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l="-1" r="791"/>
                              <a:stretch/>
                            </p:blipFill>
                            <p:spPr bwMode="auto">
                              <a:xfrm>
                                <a:off x="-129240" y="20252"/>
                                <a:ext cx="5535827" cy="2906309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53640926-AAD7-44D8-BBD7-CCE9431645EC}">
                                  <a14:shadowObscured xmlns:a14="http://schemas.microsoft.com/office/drawing/2010/main"/>
                                </a:ext>
                              </a:extLst>
                            </p:spPr>
                          </p:pic>
                          <p:sp>
                            <p:nvSpPr>
                              <p:cNvPr id="38" name="Vývojový diagram: postup 37"/>
                              <p:cNvSpPr/>
                              <p:nvPr/>
                            </p:nvSpPr>
                            <p:spPr>
                              <a:xfrm>
                                <a:off x="-94007" y="1646184"/>
                                <a:ext cx="320675" cy="1220470"/>
                              </a:xfrm>
                              <a:prstGeom prst="flowChartProcess">
                                <a:avLst/>
                              </a:prstGeom>
                              <a:solidFill>
                                <a:sysClr val="window" lastClr="FFFFFF"/>
                              </a:solidFill>
                              <a:ln w="25400" cap="flat" cmpd="sng" algn="ctr">
                                <a:solidFill>
                                  <a:sysClr val="window" lastClr="FFFFFF"/>
                                </a:solidFill>
                                <a:prstDash val="solid"/>
                              </a:ln>
                              <a:effectLst/>
                            </p:spPr>
                            <p:txBody>
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<a:prstTxWarp prst="textNoShape">
                                  <a:avLst/>
                                </a:prstTxWarp>
                                <a:noAutofit/>
                              </a:bodyPr>
                              <a:lstStyle/>
                              <a:p>
                                <a:endParaRPr lang="cs-CZ"/>
                              </a:p>
                            </p:txBody>
                          </p:sp>
                        </p:grpSp>
                        <p:sp>
                          <p:nvSpPr>
                            <p:cNvPr id="36" name="Vývojový diagram: postup 35"/>
                            <p:cNvSpPr/>
                            <p:nvPr/>
                          </p:nvSpPr>
                          <p:spPr>
                            <a:xfrm>
                              <a:off x="-94016" y="2169860"/>
                              <a:ext cx="1065765" cy="301505"/>
                            </a:xfrm>
                            <a:prstGeom prst="flowChartProcess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25400" cap="flat" cmpd="sng" algn="ctr">
                              <a:solidFill>
                                <a:sysClr val="window" lastClr="FFFFFF"/>
                              </a:solidFill>
                              <a:prstDash val="solid"/>
                            </a:ln>
                            <a:effectLst/>
                          </p:spPr>
                          <p:txBody>
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cs-CZ"/>
                            </a:p>
                          </p:txBody>
                        </p:sp>
                      </p:grpSp>
                      <p:sp>
                        <p:nvSpPr>
                          <p:cNvPr id="34" name="Obdélník 33"/>
                          <p:cNvSpPr/>
                          <p:nvPr/>
                        </p:nvSpPr>
                        <p:spPr>
                          <a:xfrm>
                            <a:off x="-247442" y="2847489"/>
                            <a:ext cx="4330573" cy="79083"/>
                          </a:xfrm>
                          <a:prstGeom prst="rect">
                            <a:avLst/>
                          </a:prstGeom>
                          <a:solidFill>
                            <a:sysClr val="window" lastClr="FFFFFF"/>
                          </a:solidFill>
                          <a:ln w="25400" cap="flat" cmpd="sng" algn="ctr">
                            <a:solidFill>
                              <a:sysClr val="window" lastClr="FFFFFF"/>
                            </a:solidFill>
                            <a:prstDash val="solid"/>
                          </a:ln>
                          <a:effectLst/>
                        </p:spPr>
                        <p:txBody>
                          <a:bodyPr rot="0" spcFirstLastPara="0" vert="horz" wrap="square" lIns="91440" tIns="45720" rIns="91440" bIns="4572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cs-CZ"/>
                          </a:p>
                        </p:txBody>
                      </p:sp>
                    </p:grpSp>
                    <p:sp>
                      <p:nvSpPr>
                        <p:cNvPr id="32" name="Vývojový diagram: postup 31"/>
                        <p:cNvSpPr/>
                        <p:nvPr/>
                      </p:nvSpPr>
                      <p:spPr>
                        <a:xfrm>
                          <a:off x="4586828" y="1388899"/>
                          <a:ext cx="336018" cy="133453"/>
                        </a:xfrm>
                        <a:prstGeom prst="flowChartProcess">
                          <a:avLst/>
                        </a:prstGeom>
                        <a:solidFill>
                          <a:sysClr val="window" lastClr="FFFFFF"/>
                        </a:solidFill>
                        <a:ln w="25400" cap="flat" cmpd="sng" algn="ctr">
                          <a:solidFill>
                            <a:sysClr val="window" lastClr="FFFFFF"/>
                          </a:solidFill>
                          <a:prstDash val="solid"/>
                        </a:ln>
                        <a:effectLst/>
                      </p:spPr>
                      <p:txBody>
                        <a:bodyPr rot="0" spcFirstLastPara="0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cs-CZ"/>
                        </a:p>
                      </p:txBody>
                    </p:sp>
                  </p:grpSp>
                  <p:sp>
                    <p:nvSpPr>
                      <p:cNvPr id="30" name="Vývojový diagram: postup 29"/>
                      <p:cNvSpPr/>
                      <p:nvPr/>
                    </p:nvSpPr>
                    <p:spPr>
                      <a:xfrm>
                        <a:off x="3805987" y="108746"/>
                        <a:ext cx="944056" cy="835025"/>
                      </a:xfrm>
                      <a:prstGeom prst="flowChartProcess">
                        <a:avLst/>
                      </a:prstGeom>
                      <a:solidFill>
                        <a:sysClr val="window" lastClr="FFFFFF"/>
                      </a:solidFill>
                      <a:ln w="25400" cap="flat" cmpd="sng" algn="ctr">
                        <a:solidFill>
                          <a:sysClr val="window" lastClr="FFFFFF"/>
                        </a:solidFill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  <p:cxnSp>
                  <p:nvCxnSpPr>
                    <p:cNvPr id="27" name="Přímá spojnice 26"/>
                    <p:cNvCxnSpPr/>
                    <p:nvPr/>
                  </p:nvCxnSpPr>
                  <p:spPr>
                    <a:xfrm flipH="1" flipV="1">
                      <a:off x="-247418" y="2886485"/>
                      <a:ext cx="4685677" cy="5774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C00000"/>
                      </a:solidFill>
                      <a:prstDash val="dash"/>
                    </a:ln>
                    <a:effectLst/>
                  </p:spPr>
                </p:cxnSp>
                <p:cxnSp>
                  <p:nvCxnSpPr>
                    <p:cNvPr id="28" name="Přímá spojnice 27"/>
                    <p:cNvCxnSpPr/>
                    <p:nvPr/>
                  </p:nvCxnSpPr>
                  <p:spPr>
                    <a:xfrm flipH="1">
                      <a:off x="-129227" y="1675579"/>
                      <a:ext cx="355874" cy="4943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rgbClr val="C00000"/>
                      </a:solidFill>
                      <a:prstDash val="dash"/>
                    </a:ln>
                    <a:effectLst/>
                  </p:spPr>
                </p:cxnSp>
              </p:grpSp>
              <p:sp>
                <p:nvSpPr>
                  <p:cNvPr id="25" name="Obdélníkový popisek 24"/>
                  <p:cNvSpPr/>
                  <p:nvPr/>
                </p:nvSpPr>
                <p:spPr>
                  <a:xfrm>
                    <a:off x="131998" y="2125362"/>
                    <a:ext cx="624235" cy="345536"/>
                  </a:xfrm>
                  <a:prstGeom prst="wedgeRectCallou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solidFill>
                      <a:sysClr val="window" lastClr="FFFFFF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Bef>
                        <a:spcPts val="600"/>
                      </a:spcBef>
                      <a:spcAft>
                        <a:spcPts val="0"/>
                      </a:spcAft>
                    </a:pPr>
                    <a:r>
                      <a:rPr lang="cs-CZ" sz="1100" b="1">
                        <a:solidFill>
                          <a:srgbClr val="000000"/>
                        </a:solidFill>
                        <a:effectLst/>
                        <a:latin typeface="Arial"/>
                        <a:ea typeface="Calibri"/>
                        <a:cs typeface="Times New Roman"/>
                      </a:rPr>
                      <a:t>36 m</a:t>
                    </a:r>
                    <a:endParaRPr lang="cs-CZ" sz="1100">
                      <a:effectLst/>
                      <a:latin typeface="Calibri"/>
                      <a:ea typeface="Calibri"/>
                      <a:cs typeface="Times New Roman"/>
                    </a:endParaRPr>
                  </a:p>
                </p:txBody>
              </p:sp>
            </p:grpSp>
            <p:cxnSp>
              <p:nvCxnSpPr>
                <p:cNvPr id="23" name="Přímá spojnice se šipkou 22"/>
                <p:cNvCxnSpPr/>
                <p:nvPr/>
              </p:nvCxnSpPr>
              <p:spPr>
                <a:xfrm>
                  <a:off x="223520" y="1056640"/>
                  <a:ext cx="1905" cy="765175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C00000"/>
                  </a:solidFill>
                  <a:prstDash val="solid"/>
                  <a:headEnd type="triangle"/>
                  <a:tailEnd type="triangle"/>
                </a:ln>
                <a:effectLst/>
              </p:spPr>
            </p:cxnSp>
          </p:grpSp>
          <p:sp>
            <p:nvSpPr>
              <p:cNvPr id="21" name="Vývojový diagram: postup 20"/>
              <p:cNvSpPr/>
              <p:nvPr/>
            </p:nvSpPr>
            <p:spPr>
              <a:xfrm>
                <a:off x="3754120" y="873760"/>
                <a:ext cx="79533" cy="125784"/>
              </a:xfrm>
              <a:prstGeom prst="flowChartProcess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</p:grpSp>
        <p:sp>
          <p:nvSpPr>
            <p:cNvPr id="39" name="Obdélník 38"/>
            <p:cNvSpPr/>
            <p:nvPr/>
          </p:nvSpPr>
          <p:spPr>
            <a:xfrm>
              <a:off x="5004048" y="5589240"/>
              <a:ext cx="32403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PRŮBĚH POKLESU KOSTELA </a:t>
              </a:r>
            </a:p>
            <a:p>
              <a:r>
                <a:rPr lang="cs-CZ" b="1" dirty="0" smtClean="0"/>
                <a:t>SV. PETRA Z ALKANTARY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4042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611560" y="3284984"/>
            <a:ext cx="3635932" cy="3022595"/>
            <a:chOff x="611560" y="3284984"/>
            <a:chExt cx="3635932" cy="3022595"/>
          </a:xfrm>
        </p:grpSpPr>
        <p:pic>
          <p:nvPicPr>
            <p:cNvPr id="5" name="Obrázek 4" descr="C:\Users\Boss\AppData\Local\Microsoft\Windows\Temporary Internet Files\Content.Word\dOLNÍ vÍTKOVICE TROJHALÍ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9"/>
            <a:stretch/>
          </p:blipFill>
          <p:spPr bwMode="auto">
            <a:xfrm>
              <a:off x="755576" y="3284984"/>
              <a:ext cx="3410036" cy="2298063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Obdélník 6"/>
            <p:cNvSpPr/>
            <p:nvPr/>
          </p:nvSpPr>
          <p:spPr>
            <a:xfrm>
              <a:off x="611560" y="5661248"/>
              <a:ext cx="36359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b="1" dirty="0" smtClean="0"/>
                <a:t>UNIKÁTNÍ SECESNÍ PRŮMYSLOVÉ</a:t>
              </a:r>
            </a:p>
            <a:p>
              <a:pPr algn="ctr"/>
              <a:r>
                <a:rPr lang="cs-CZ" b="1" dirty="0" smtClean="0"/>
                <a:t> OBJEKTY </a:t>
              </a:r>
              <a:endParaRPr lang="cs-CZ" b="1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716016" y="3284984"/>
            <a:ext cx="3688317" cy="2745596"/>
            <a:chOff x="4716016" y="3284984"/>
            <a:chExt cx="3688317" cy="2745596"/>
          </a:xfrm>
        </p:grpSpPr>
        <p:pic>
          <p:nvPicPr>
            <p:cNvPr id="6" name="Obrázek 5" descr="C:\Users\Boss\AppData\Local\Microsoft\Windows\Temporary Internet Files\Content.Word\Gong_Vitkovice_Ostrava_2013_442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284984"/>
              <a:ext cx="3103078" cy="2304256"/>
            </a:xfrm>
            <a:prstGeom prst="rect">
              <a:avLst/>
            </a:prstGeom>
            <a:noFill/>
            <a:ln>
              <a:solidFill>
                <a:sysClr val="windowText" lastClr="000000">
                  <a:lumMod val="50000"/>
                  <a:lumOff val="50000"/>
                </a:sysClr>
              </a:solidFill>
            </a:ln>
          </p:spPr>
        </p:pic>
        <p:sp>
          <p:nvSpPr>
            <p:cNvPr id="8" name="Obdélník 7"/>
            <p:cNvSpPr/>
            <p:nvPr/>
          </p:nvSpPr>
          <p:spPr>
            <a:xfrm>
              <a:off x="4716016" y="5661248"/>
              <a:ext cx="36883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HALA GONG – BÝVALÝ PLYNOJEM</a:t>
              </a:r>
              <a:endParaRPr lang="cs-CZ" b="1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1907704" y="476672"/>
            <a:ext cx="5084445" cy="2601580"/>
            <a:chOff x="2051720" y="620688"/>
            <a:chExt cx="5084445" cy="2601580"/>
          </a:xfrm>
        </p:grpSpPr>
        <p:pic>
          <p:nvPicPr>
            <p:cNvPr id="11" name="Obrázek 10" descr="C:\Users\Boss\AppData\Local\Microsoft\Windows\Temporary Internet Files\Content.Word\dolni_oblast_panorama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2"/>
            <a:stretch/>
          </p:blipFill>
          <p:spPr bwMode="auto">
            <a:xfrm>
              <a:off x="2051720" y="620688"/>
              <a:ext cx="5084445" cy="220345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Obdélník 11"/>
            <p:cNvSpPr/>
            <p:nvPr/>
          </p:nvSpPr>
          <p:spPr>
            <a:xfrm>
              <a:off x="2699792" y="2852936"/>
              <a:ext cx="41222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PANORAMA DOLNÍ OBLASTI VÍTKOVIC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1981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332656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cap="all" dirty="0">
                <a:solidFill>
                  <a:srgbClr val="C00000"/>
                </a:solidFill>
                <a:latin typeface="Arial Black" panose="020B0A04020102020204" pitchFamily="34" charset="0"/>
              </a:rPr>
              <a:t>podkrušnohorské hnědouhelné pánve</a:t>
            </a:r>
            <a:endParaRPr lang="cs-CZ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1907704" y="836712"/>
            <a:ext cx="4608512" cy="3384376"/>
            <a:chOff x="0" y="0"/>
            <a:chExt cx="3919728" cy="2657856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919728" cy="2657856"/>
            </a:xfrm>
            <a:prstGeom prst="rect">
              <a:avLst/>
            </a:prstGeom>
          </p:spPr>
        </p:pic>
        <p:sp>
          <p:nvSpPr>
            <p:cNvPr id="5" name="Textové pole 2"/>
            <p:cNvSpPr txBox="1">
              <a:spLocks noChangeArrowheads="1"/>
            </p:cNvSpPr>
            <p:nvPr/>
          </p:nvSpPr>
          <p:spPr bwMode="auto">
            <a:xfrm>
              <a:off x="57462" y="105360"/>
              <a:ext cx="2298496" cy="7205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l">
                <a:spcBef>
                  <a:spcPts val="600"/>
                </a:spcBef>
                <a:spcAft>
                  <a:spcPts val="0"/>
                </a:spcAft>
              </a:pPr>
              <a:r>
                <a:rPr lang="cs-CZ" sz="1400" b="1" dirty="0" smtClean="0">
                  <a:effectLst/>
                  <a:latin typeface="Arial"/>
                  <a:ea typeface="Calibri"/>
                  <a:cs typeface="Times New Roman"/>
                </a:rPr>
                <a:t>1 – CHEBSKÁ PÁNEV</a:t>
              </a:r>
              <a:endParaRPr lang="cs-CZ" sz="1400" b="1" dirty="0" smtClean="0">
                <a:effectLst/>
                <a:latin typeface="Calibri"/>
                <a:ea typeface="Calibri"/>
                <a:cs typeface="Times New Roman"/>
              </a:endParaRPr>
            </a:p>
            <a:p>
              <a:pPr algn="l">
                <a:spcBef>
                  <a:spcPts val="600"/>
                </a:spcBef>
                <a:spcAft>
                  <a:spcPts val="0"/>
                </a:spcAft>
              </a:pPr>
              <a:r>
                <a:rPr lang="cs-CZ" sz="1400" b="1" dirty="0" smtClean="0">
                  <a:effectLst/>
                  <a:latin typeface="Arial"/>
                  <a:ea typeface="Calibri"/>
                  <a:cs typeface="Times New Roman"/>
                </a:rPr>
                <a:t>2 – SOKOLOVSKÁ PÁNEV</a:t>
              </a:r>
              <a:endParaRPr lang="cs-CZ" sz="1400" b="1" dirty="0" smtClean="0">
                <a:effectLst/>
                <a:latin typeface="Calibri"/>
                <a:ea typeface="Calibri"/>
                <a:cs typeface="Times New Roman"/>
              </a:endParaRPr>
            </a:p>
            <a:p>
              <a:pPr algn="l">
                <a:spcBef>
                  <a:spcPts val="600"/>
                </a:spcBef>
                <a:spcAft>
                  <a:spcPts val="0"/>
                </a:spcAft>
              </a:pPr>
              <a:r>
                <a:rPr lang="cs-CZ" sz="1400" b="1" dirty="0" smtClean="0">
                  <a:effectLst/>
                  <a:latin typeface="Arial"/>
                  <a:ea typeface="Calibri"/>
                  <a:cs typeface="Times New Roman"/>
                </a:rPr>
                <a:t>3 – SEVEROČESKÁ PÁNEV</a:t>
              </a:r>
              <a:endParaRPr lang="cs-CZ" sz="1400" b="1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pic>
        <p:nvPicPr>
          <p:cNvPr id="6" name="obrázek 4" descr="http://geologie.vsb.cz/reg_geol_cr/9_obr/9_10_rez_mosteckou_panvi.jpg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93096"/>
            <a:ext cx="4532630" cy="23291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600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07704" y="908720"/>
            <a:ext cx="5585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cap="all" dirty="0">
                <a:solidFill>
                  <a:srgbClr val="C00000"/>
                </a:solidFill>
              </a:rPr>
              <a:t>Severočeská hnědouhelná pánev </a:t>
            </a:r>
            <a:endParaRPr lang="cs-CZ" sz="2400" dirty="0">
              <a:solidFill>
                <a:srgbClr val="C00000"/>
              </a:solidFill>
            </a:endParaRPr>
          </a:p>
        </p:txBody>
      </p:sp>
      <p:pic>
        <p:nvPicPr>
          <p:cNvPr id="3" name="Obrázek 2"/>
          <p:cNvPicPr/>
          <p:nvPr/>
        </p:nvPicPr>
        <p:blipFill rotWithShape="1">
          <a:blip r:embed="rId2"/>
          <a:srcRect l="1482" t="1484" r="1165" b="15668"/>
          <a:stretch/>
        </p:blipFill>
        <p:spPr bwMode="auto">
          <a:xfrm>
            <a:off x="1619672" y="1844824"/>
            <a:ext cx="5904656" cy="3312368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58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467544" y="332656"/>
            <a:ext cx="8352928" cy="2961620"/>
            <a:chOff x="467544" y="332656"/>
            <a:chExt cx="8352928" cy="2961620"/>
          </a:xfrm>
        </p:grpSpPr>
        <p:grpSp>
          <p:nvGrpSpPr>
            <p:cNvPr id="2" name="Skupina 1"/>
            <p:cNvGrpSpPr/>
            <p:nvPr/>
          </p:nvGrpSpPr>
          <p:grpSpPr>
            <a:xfrm>
              <a:off x="899592" y="332656"/>
              <a:ext cx="7128792" cy="2520280"/>
              <a:chOff x="0" y="0"/>
              <a:chExt cx="5730240" cy="1779905"/>
            </a:xfrm>
          </p:grpSpPr>
          <p:grpSp>
            <p:nvGrpSpPr>
              <p:cNvPr id="3" name="Skupina 2"/>
              <p:cNvGrpSpPr/>
              <p:nvPr/>
            </p:nvGrpSpPr>
            <p:grpSpPr>
              <a:xfrm>
                <a:off x="0" y="0"/>
                <a:ext cx="5730240" cy="1779905"/>
                <a:chOff x="0" y="0"/>
                <a:chExt cx="5730240" cy="1780032"/>
              </a:xfrm>
            </p:grpSpPr>
            <p:pic>
              <p:nvPicPr>
                <p:cNvPr id="6" name="Obrázek 5" descr="C:\Users\Boss\AppData\Local\Microsoft\Windows\Temporary Internet Files\Content.Word\Star-Most-v-dob-ped-2-svtovou-vlkou.jpg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6096"/>
                  <a:ext cx="2913888" cy="1761744"/>
                </a:xfrm>
                <a:prstGeom prst="rect">
                  <a:avLst/>
                </a:prstGeom>
                <a:noFill/>
                <a:ln>
                  <a:solidFill>
                    <a:sysClr val="windowText" lastClr="000000"/>
                  </a:solidFill>
                </a:ln>
              </p:spPr>
            </p:pic>
            <p:pic>
              <p:nvPicPr>
                <p:cNvPr id="7" name="Obrázek 6" descr="C:\Users\Boss\AppData\Local\Microsoft\Windows\Temporary Internet Files\Content.Word\Most těžba.jp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0" y="0"/>
                  <a:ext cx="2682240" cy="1780032"/>
                </a:xfrm>
                <a:prstGeom prst="rect">
                  <a:avLst/>
                </a:prstGeom>
                <a:noFill/>
                <a:ln>
                  <a:solidFill>
                    <a:sysClr val="windowText" lastClr="000000"/>
                  </a:solidFill>
                </a:ln>
              </p:spPr>
            </p:pic>
          </p:grpSp>
          <p:sp>
            <p:nvSpPr>
              <p:cNvPr id="4" name="Obdélníkový popisek 3"/>
              <p:cNvSpPr/>
              <p:nvPr/>
            </p:nvSpPr>
            <p:spPr>
              <a:xfrm>
                <a:off x="64983" y="41775"/>
                <a:ext cx="227440" cy="190307"/>
              </a:xfrm>
              <a:prstGeom prst="wedgeRectCallou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b="1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A</a:t>
                </a:r>
                <a:endParaRPr lang="cs-CZ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5" name="Obdélníkový popisek 4"/>
              <p:cNvSpPr/>
              <p:nvPr/>
            </p:nvSpPr>
            <p:spPr>
              <a:xfrm>
                <a:off x="3133096" y="46417"/>
                <a:ext cx="227330" cy="189865"/>
              </a:xfrm>
              <a:prstGeom prst="wedgeRectCallou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b="1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B</a:t>
                </a:r>
                <a:endParaRPr lang="cs-CZ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8" name="Obdélník 7"/>
            <p:cNvSpPr/>
            <p:nvPr/>
          </p:nvSpPr>
          <p:spPr>
            <a:xfrm>
              <a:off x="467544" y="2924944"/>
              <a:ext cx="83529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MĚSTO MOST: A – PŘED 2. SVĚTOVOU VÁLKOU; B – LIKVIDACE MĚSTA TĚŽBOU</a:t>
              </a:r>
              <a:endParaRPr lang="cs-CZ" b="1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1259632" y="3429000"/>
            <a:ext cx="6552728" cy="2673588"/>
            <a:chOff x="1259632" y="3429000"/>
            <a:chExt cx="6552728" cy="2673588"/>
          </a:xfrm>
        </p:grpSpPr>
        <p:grpSp>
          <p:nvGrpSpPr>
            <p:cNvPr id="9" name="Skupina 8"/>
            <p:cNvGrpSpPr/>
            <p:nvPr/>
          </p:nvGrpSpPr>
          <p:grpSpPr>
            <a:xfrm>
              <a:off x="1259632" y="3429000"/>
              <a:ext cx="6552728" cy="2232248"/>
              <a:chOff x="0" y="0"/>
              <a:chExt cx="5663184" cy="1798320"/>
            </a:xfrm>
          </p:grpSpPr>
          <p:pic>
            <p:nvPicPr>
              <p:cNvPr id="10" name="Obrázek 9" descr="C:\Users\Boss\AppData\Local\Microsoft\Windows\Temporary Internet Files\Content.Word\kostel Most.bmp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7" t="1608" r="2411" b="18096"/>
              <a:stretch/>
            </p:blipFill>
            <p:spPr bwMode="auto">
              <a:xfrm>
                <a:off x="0" y="6096"/>
                <a:ext cx="2694432" cy="1792224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1" name="Obrázek 10" descr="C:\Users\Boss\AppData\Local\Microsoft\Windows\Temporary Internet Files\Content.Word\kostel1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4160" y="0"/>
                <a:ext cx="2859024" cy="1798320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</p:spPr>
          </p:pic>
        </p:grpSp>
        <p:sp>
          <p:nvSpPr>
            <p:cNvPr id="12" name="Obdélník 11"/>
            <p:cNvSpPr/>
            <p:nvPr/>
          </p:nvSpPr>
          <p:spPr>
            <a:xfrm>
              <a:off x="1763688" y="5733256"/>
              <a:ext cx="54511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PŘESUNUTÝ KOSTEL NANEBEVZETÍ PANNY MARIE 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3195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5004048" y="476672"/>
            <a:ext cx="3384376" cy="3177644"/>
            <a:chOff x="2555776" y="3284984"/>
            <a:chExt cx="3384376" cy="3177644"/>
          </a:xfrm>
        </p:grpSpPr>
        <p:pic>
          <p:nvPicPr>
            <p:cNvPr id="2" name="Obrázek 1" descr="C:\Users\Boss\AppData\Local\Microsoft\Windows\Temporary Internet Files\Content.Word\shd limity.gif"/>
            <p:cNvPicPr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1" b="4101"/>
            <a:stretch/>
          </p:blipFill>
          <p:spPr bwMode="auto">
            <a:xfrm>
              <a:off x="2555776" y="3284984"/>
              <a:ext cx="3384376" cy="2736304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3059832" y="6093296"/>
              <a:ext cx="25782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ÚZEMNÍ LIMITY TĚŽBY </a:t>
              </a:r>
              <a:endParaRPr lang="cs-CZ" b="1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2051720" y="3789040"/>
            <a:ext cx="5040560" cy="2817604"/>
            <a:chOff x="1763688" y="260648"/>
            <a:chExt cx="5040560" cy="2817604"/>
          </a:xfrm>
        </p:grpSpPr>
        <p:pic>
          <p:nvPicPr>
            <p:cNvPr id="3" name="obrázek 5" descr="http://enviregion.pf.ujep.cz/inter_uc/ss/data/images/prumysl-a-tezba/lokality_tezby_2011.jpg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" t="10900" r="1722" b="2718"/>
            <a:stretch/>
          </p:blipFill>
          <p:spPr bwMode="auto">
            <a:xfrm>
              <a:off x="1763688" y="260648"/>
              <a:ext cx="5040560" cy="2376264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3203848" y="2708920"/>
              <a:ext cx="2261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TĚŽEBNÍ LOKALITY </a:t>
              </a:r>
              <a:endParaRPr lang="cs-CZ" b="1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611560" y="476672"/>
            <a:ext cx="4088731" cy="3177644"/>
            <a:chOff x="611560" y="476672"/>
            <a:chExt cx="4088731" cy="3177644"/>
          </a:xfrm>
        </p:grpSpPr>
        <p:pic>
          <p:nvPicPr>
            <p:cNvPr id="5122" name="Picture 2" descr="Výsledek obrázku pro rekultivace po těžbě hnědého uhlí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76672"/>
              <a:ext cx="4088731" cy="27363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683568" y="3284984"/>
              <a:ext cx="3960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REKULTIVOVANÁ KRAJINA U MOSTU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3087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/>
          <p:cNvGrpSpPr/>
          <p:nvPr/>
        </p:nvGrpSpPr>
        <p:grpSpPr>
          <a:xfrm>
            <a:off x="971600" y="476672"/>
            <a:ext cx="6912768" cy="2673588"/>
            <a:chOff x="971600" y="476672"/>
            <a:chExt cx="6912768" cy="2673588"/>
          </a:xfrm>
        </p:grpSpPr>
        <p:grpSp>
          <p:nvGrpSpPr>
            <p:cNvPr id="2" name="Skupina 1"/>
            <p:cNvGrpSpPr/>
            <p:nvPr/>
          </p:nvGrpSpPr>
          <p:grpSpPr>
            <a:xfrm>
              <a:off x="971600" y="476672"/>
              <a:ext cx="6912768" cy="2304256"/>
              <a:chOff x="0" y="0"/>
              <a:chExt cx="5687568" cy="1737360"/>
            </a:xfrm>
          </p:grpSpPr>
          <p:pic>
            <p:nvPicPr>
              <p:cNvPr id="3" name="Obrázek 2" descr="C:\Users\Boss\AppData\Local\Microsoft\Windows\Temporary Internet Files\Content.Word\Nonameautodrom.bmp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" t="7211" r="1119" b="8966"/>
              <a:stretch/>
            </p:blipFill>
            <p:spPr bwMode="auto">
              <a:xfrm>
                <a:off x="0" y="0"/>
                <a:ext cx="2706624" cy="1725168"/>
              </a:xfrm>
              <a:prstGeom prst="rect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" name="Obrázek 3" descr="C:\Users\Boss\AppData\Local\Microsoft\Windows\Temporary Internet Files\Content.Word\most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1968" y="0"/>
                <a:ext cx="2895600" cy="1737360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</p:spPr>
          </p:pic>
        </p:grpSp>
        <p:sp>
          <p:nvSpPr>
            <p:cNvPr id="5" name="Obdélník 4"/>
            <p:cNvSpPr/>
            <p:nvPr/>
          </p:nvSpPr>
          <p:spPr>
            <a:xfrm>
              <a:off x="2555776" y="2780928"/>
              <a:ext cx="38852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AUTODROM A HYPODROM V MOSTĚ</a:t>
              </a:r>
              <a:endParaRPr lang="cs-CZ" b="1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1043608" y="3284984"/>
            <a:ext cx="3353167" cy="2529572"/>
            <a:chOff x="1043608" y="3284984"/>
            <a:chExt cx="3353167" cy="2529572"/>
          </a:xfrm>
        </p:grpSpPr>
        <p:pic>
          <p:nvPicPr>
            <p:cNvPr id="7" name="Obrázek 6" descr="C:\Users\Boss\AppData\Local\Microsoft\Windows\Temporary Internet Files\Content.Word\Matylda.bmp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5" r="1781" b="13421"/>
            <a:stretch/>
          </p:blipFill>
          <p:spPr bwMode="auto">
            <a:xfrm>
              <a:off x="1043608" y="3284984"/>
              <a:ext cx="3353167" cy="2152966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Obdélník 8"/>
            <p:cNvSpPr/>
            <p:nvPr/>
          </p:nvSpPr>
          <p:spPr>
            <a:xfrm>
              <a:off x="1403648" y="5445224"/>
              <a:ext cx="2772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VODNÍ NÁDRŽ MATYLDA </a:t>
              </a:r>
              <a:endParaRPr lang="cs-CZ" b="1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4508796" y="3284984"/>
            <a:ext cx="3375572" cy="2529572"/>
            <a:chOff x="4508796" y="3284984"/>
            <a:chExt cx="3375572" cy="2529572"/>
          </a:xfrm>
        </p:grpSpPr>
        <p:pic>
          <p:nvPicPr>
            <p:cNvPr id="8" name="Obrázek 7" descr="C:\Users\Boss\AppData\Local\Microsoft\Windows\Temporary Internet Files\Content.Word\vinice.bmp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39" b="18058"/>
            <a:stretch/>
          </p:blipFill>
          <p:spPr bwMode="auto">
            <a:xfrm>
              <a:off x="4508796" y="3284984"/>
              <a:ext cx="3375572" cy="216024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Obdélník 9"/>
            <p:cNvSpPr/>
            <p:nvPr/>
          </p:nvSpPr>
          <p:spPr>
            <a:xfrm>
              <a:off x="5076056" y="5445224"/>
              <a:ext cx="23311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VINICE NA VÝSYPCE 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5274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63688" y="620688"/>
            <a:ext cx="5479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cap="all" dirty="0" smtClean="0">
                <a:solidFill>
                  <a:srgbClr val="C00000"/>
                </a:solidFill>
              </a:rPr>
              <a:t>SOKOLOVSKÁ </a:t>
            </a:r>
            <a:r>
              <a:rPr lang="cs-CZ" sz="2400" b="1" cap="all" dirty="0" err="1">
                <a:solidFill>
                  <a:srgbClr val="C00000"/>
                </a:solidFill>
              </a:rPr>
              <a:t>HNěDOUHELNÁ</a:t>
            </a:r>
            <a:r>
              <a:rPr lang="cs-CZ" sz="2400" b="1" cap="all" dirty="0">
                <a:solidFill>
                  <a:srgbClr val="C00000"/>
                </a:solidFill>
              </a:rPr>
              <a:t> PÁNEV </a:t>
            </a:r>
            <a:endParaRPr lang="cs-CZ" sz="2400" dirty="0">
              <a:solidFill>
                <a:srgbClr val="C00000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1115616" y="1484784"/>
            <a:ext cx="6912768" cy="3864625"/>
            <a:chOff x="1187624" y="908720"/>
            <a:chExt cx="6912768" cy="3864625"/>
          </a:xfrm>
        </p:grpSpPr>
        <p:pic>
          <p:nvPicPr>
            <p:cNvPr id="3" name="Obrázek 2" descr="C:\Users\Boss\AppData\Local\Microsoft\Windows\Temporary Internet Files\Content.Word\sokolovská pánev geomapa.bmp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29" b="2721"/>
            <a:stretch/>
          </p:blipFill>
          <p:spPr bwMode="auto">
            <a:xfrm>
              <a:off x="1187624" y="908720"/>
              <a:ext cx="6912768" cy="26642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1187624" y="3573016"/>
              <a:ext cx="68407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1 – CYPRISOVÉ SOUVRSTVÍ; 2 – SOKOLOVSKÉ SOUVRSTVÍ; </a:t>
              </a:r>
            </a:p>
            <a:p>
              <a:r>
                <a:rPr lang="cs-CZ" b="1" dirty="0" smtClean="0"/>
                <a:t>3 – NOVOSEDELSKÉ SOUVRSTVÍ; 4 – STAROSEDELSKÉ SOUVRSTVÍ; 5 – BAZALTOIDY; 6 – GRANITY; 7 – METAMORFITY; </a:t>
              </a:r>
            </a:p>
            <a:p>
              <a:r>
                <a:rPr lang="cs-CZ" b="1" dirty="0" smtClean="0"/>
                <a:t>8 – ZLOMY ZJIŠTĚNÉ A PŘEDPOKLÁDANÉ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4218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1043608" y="548680"/>
            <a:ext cx="3360374" cy="2889612"/>
            <a:chOff x="1043608" y="548680"/>
            <a:chExt cx="3360374" cy="2889612"/>
          </a:xfrm>
        </p:grpSpPr>
        <p:pic>
          <p:nvPicPr>
            <p:cNvPr id="3" name="Obrázek 2" descr="C:\Users\Boss\AppData\Local\Microsoft\Windows\Temporary Internet Files\Content.Word\Jiří A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548680"/>
              <a:ext cx="3360374" cy="252028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5" name="Obdélník 4"/>
            <p:cNvSpPr/>
            <p:nvPr/>
          </p:nvSpPr>
          <p:spPr>
            <a:xfrm>
              <a:off x="1043608" y="3068960"/>
              <a:ext cx="33159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VELKOLOM JIŘÍ U SOKOLOVA </a:t>
              </a:r>
              <a:endParaRPr lang="cs-CZ" b="1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518280" y="548680"/>
            <a:ext cx="3366088" cy="2889612"/>
            <a:chOff x="4518280" y="548680"/>
            <a:chExt cx="3366088" cy="2889612"/>
          </a:xfrm>
        </p:grpSpPr>
        <p:pic>
          <p:nvPicPr>
            <p:cNvPr id="4" name="obrázek 1" descr="http://www.geopark.cz/sites/default/files/imagecache/img-lightbox/img/druzba05.jp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280" y="548680"/>
              <a:ext cx="3366088" cy="25202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6" name="Obdélník 5"/>
            <p:cNvSpPr/>
            <p:nvPr/>
          </p:nvSpPr>
          <p:spPr>
            <a:xfrm>
              <a:off x="5292080" y="3068960"/>
              <a:ext cx="15760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LOM DRUŽBA</a:t>
              </a:r>
              <a:endParaRPr lang="cs-CZ" b="1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2483768" y="3573016"/>
            <a:ext cx="3783472" cy="2889612"/>
            <a:chOff x="2483768" y="3573016"/>
            <a:chExt cx="3783472" cy="2889612"/>
          </a:xfrm>
        </p:grpSpPr>
        <p:pic>
          <p:nvPicPr>
            <p:cNvPr id="3074" name="Picture 2" descr="http://www.krusnohorsky.cz/image/200906160711_1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3573016"/>
              <a:ext cx="3456384" cy="2520280"/>
            </a:xfrm>
            <a:prstGeom prst="rect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bdélník 6"/>
            <p:cNvSpPr/>
            <p:nvPr/>
          </p:nvSpPr>
          <p:spPr>
            <a:xfrm>
              <a:off x="2483768" y="6093296"/>
              <a:ext cx="37834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VELKÁ KRUŠNOHORSKÁ VÝSYPKA 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9308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3568" y="404664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Arial Black" panose="020B0A04020102020204" pitchFamily="34" charset="0"/>
              </a:rPr>
              <a:t>KLADENSKO-RAKOVNICKÁ UHELNÁ PÁNEV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539552" y="1124744"/>
            <a:ext cx="2952328" cy="4800729"/>
            <a:chOff x="611560" y="1340768"/>
            <a:chExt cx="2952328" cy="4800729"/>
          </a:xfrm>
        </p:grpSpPr>
        <p:pic>
          <p:nvPicPr>
            <p:cNvPr id="3" name="Obrázek 2" descr="C:\Users\Boss\AppData\Local\Microsoft\Windows\Temporary Internet Files\Content.Word\středočeské uhelné pánve výřez.bmp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4" r="23844" b="5010"/>
            <a:stretch/>
          </p:blipFill>
          <p:spPr bwMode="auto">
            <a:xfrm>
              <a:off x="683568" y="1340768"/>
              <a:ext cx="2880320" cy="3600400"/>
            </a:xfrm>
            <a:prstGeom prst="rect">
              <a:avLst/>
            </a:prstGeom>
            <a:noFill/>
            <a:ln w="19050">
              <a:solidFill>
                <a:schemeClr val="tx1">
                  <a:lumMod val="95000"/>
                  <a:lumOff val="5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611560" y="4941168"/>
              <a:ext cx="295232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b="1" dirty="0" smtClean="0"/>
                <a:t>ROZŠÍŘENÍ LIMNICKÝCH PERMOKARBONSKÝCH PÁNVÍ VE STŘEDNÍCH ČECHÁCH</a:t>
              </a:r>
              <a:endParaRPr lang="cs-CZ" b="1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3995936" y="1124744"/>
            <a:ext cx="4536504" cy="2601580"/>
            <a:chOff x="4067944" y="1268760"/>
            <a:chExt cx="4536504" cy="2601580"/>
          </a:xfrm>
        </p:grpSpPr>
        <p:pic>
          <p:nvPicPr>
            <p:cNvPr id="5" name="Obrázek 4" descr="C:\Users\Boss\AppData\Local\Microsoft\Windows\Temporary Internet Files\Content.Word\Kladenské hutě.bmp"/>
            <p:cNvPicPr/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68" b="8262"/>
            <a:stretch/>
          </p:blipFill>
          <p:spPr bwMode="auto">
            <a:xfrm>
              <a:off x="4067944" y="1268760"/>
              <a:ext cx="4536504" cy="216024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Obdélník 6"/>
            <p:cNvSpPr/>
            <p:nvPr/>
          </p:nvSpPr>
          <p:spPr>
            <a:xfrm>
              <a:off x="4572000" y="3501008"/>
              <a:ext cx="36343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KLADENSKÉ HUTĚ V ROCE 1888)</a:t>
              </a:r>
              <a:endParaRPr lang="cs-CZ" b="1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4355976" y="3861048"/>
            <a:ext cx="3600400" cy="2806571"/>
            <a:chOff x="4355976" y="3861048"/>
            <a:chExt cx="3600400" cy="2806571"/>
          </a:xfrm>
        </p:grpSpPr>
        <p:pic>
          <p:nvPicPr>
            <p:cNvPr id="1026" name="Picture 2" descr="http://hornictvi.kladnominule.cz/uploads/8/4/0/9/8409533/2660602_orig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820" y="3861048"/>
              <a:ext cx="2876882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bdélník 8"/>
            <p:cNvSpPr/>
            <p:nvPr/>
          </p:nvSpPr>
          <p:spPr>
            <a:xfrm>
              <a:off x="4355976" y="6021288"/>
              <a:ext cx="3600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b="1" dirty="0" smtClean="0"/>
                <a:t>VÝCHOZ ZÁKLADNÍ KLADENSKÉ </a:t>
              </a:r>
            </a:p>
            <a:p>
              <a:pPr algn="ctr"/>
              <a:r>
                <a:rPr lang="cs-CZ" b="1" dirty="0" smtClean="0"/>
                <a:t>SLOJE VE VRAPICÍCH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3130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059832" y="692696"/>
            <a:ext cx="26164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cap="all" dirty="0">
                <a:solidFill>
                  <a:srgbClr val="C00000"/>
                </a:solidFill>
              </a:rPr>
              <a:t>CHEBSKÁ PÁNEV </a:t>
            </a:r>
            <a:endParaRPr lang="cs-CZ" sz="2400" dirty="0">
              <a:solidFill>
                <a:srgbClr val="C00000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539552" y="1628800"/>
            <a:ext cx="8100392" cy="3729990"/>
            <a:chOff x="539552" y="1052736"/>
            <a:chExt cx="8100392" cy="3729990"/>
          </a:xfrm>
        </p:grpSpPr>
        <p:pic>
          <p:nvPicPr>
            <p:cNvPr id="3" name="Obrázek 2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6" r="1431"/>
            <a:stretch/>
          </p:blipFill>
          <p:spPr bwMode="auto">
            <a:xfrm>
              <a:off x="539552" y="1052736"/>
              <a:ext cx="3358515" cy="37299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4067944" y="1052736"/>
              <a:ext cx="4572000" cy="230832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cs-CZ" b="1" dirty="0" smtClean="0"/>
                <a:t>GEOLOGICKÁ MAPA CHEBSKÉ PÁNVE </a:t>
              </a:r>
            </a:p>
            <a:p>
              <a:endParaRPr lang="cs-CZ" b="1" dirty="0" smtClean="0"/>
            </a:p>
            <a:p>
              <a:r>
                <a:rPr lang="cs-CZ" b="1" dirty="0" smtClean="0"/>
                <a:t>1 – VALDŠTEJNSKÉ  SOUVRSTVÍ; </a:t>
              </a:r>
            </a:p>
            <a:p>
              <a:r>
                <a:rPr lang="cs-CZ" b="1" dirty="0" smtClean="0"/>
                <a:t>2 – CYPRISOVÉ SOUVRSTVÍ; </a:t>
              </a:r>
            </a:p>
            <a:p>
              <a:r>
                <a:rPr lang="cs-CZ" b="1" dirty="0" smtClean="0"/>
                <a:t>3 – HLAVNÍ SLOJOVÉ SOUVRSTVÍ; </a:t>
              </a:r>
            </a:p>
            <a:p>
              <a:r>
                <a:rPr lang="cs-CZ" b="1" dirty="0" smtClean="0"/>
                <a:t>4 – BAZICKÉ VULKANITY; 5 – GRANITOIDY; 6 – METAMORFOVANÉ KRYSTALINIKUM; </a:t>
              </a:r>
            </a:p>
            <a:p>
              <a:r>
                <a:rPr lang="cs-CZ" b="1" dirty="0" smtClean="0"/>
                <a:t>7 – ZLOMY ZJIŠTĚNÉ A PŘEDOKLÁDANÉ;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45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4499992" y="476672"/>
            <a:ext cx="3619619" cy="2889612"/>
            <a:chOff x="4499992" y="476672"/>
            <a:chExt cx="3619619" cy="2889612"/>
          </a:xfrm>
        </p:grpSpPr>
        <p:pic>
          <p:nvPicPr>
            <p:cNvPr id="4" name="obrázek 2" descr="http://www.slantour.cz/foto/full/1754-frantiskovy-lazne.jp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476672"/>
              <a:ext cx="3619619" cy="24482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5" name="Obdélník 4"/>
            <p:cNvSpPr/>
            <p:nvPr/>
          </p:nvSpPr>
          <p:spPr>
            <a:xfrm>
              <a:off x="5076056" y="2996952"/>
              <a:ext cx="24482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FRANTIŠKOVY LÁZNĚ</a:t>
              </a:r>
              <a:endParaRPr lang="cs-CZ" b="1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827584" y="476672"/>
            <a:ext cx="3366539" cy="2889612"/>
            <a:chOff x="827584" y="476672"/>
            <a:chExt cx="3366539" cy="2889612"/>
          </a:xfrm>
        </p:grpSpPr>
        <p:pic>
          <p:nvPicPr>
            <p:cNvPr id="3" name="obrázek 1" descr="http://www.hrad-cheb.cz/images/photos/spalicek_cheb_02.jpg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76672"/>
              <a:ext cx="3366539" cy="244827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6" name="Obdélník 5"/>
            <p:cNvSpPr/>
            <p:nvPr/>
          </p:nvSpPr>
          <p:spPr>
            <a:xfrm>
              <a:off x="1331640" y="2996952"/>
              <a:ext cx="21868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>
                  <a:solidFill>
                    <a:prstClr val="black"/>
                  </a:solidFill>
                </a:rPr>
                <a:t>NÁMĚSTÍ V CHEBU </a:t>
              </a:r>
              <a:endParaRPr lang="cs-CZ" b="1" dirty="0"/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4932040" y="3501008"/>
            <a:ext cx="3464094" cy="2529572"/>
            <a:chOff x="4932040" y="3501008"/>
            <a:chExt cx="3464094" cy="2529572"/>
          </a:xfrm>
        </p:grpSpPr>
        <p:pic>
          <p:nvPicPr>
            <p:cNvPr id="9" name="Obrázek 8" descr="C:\Users\Boss\AppData\Local\Microsoft\Windows\Temporary Internet Files\Content.Word\Soos.bmp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04"/>
            <a:stretch/>
          </p:blipFill>
          <p:spPr bwMode="auto">
            <a:xfrm>
              <a:off x="4932040" y="3501008"/>
              <a:ext cx="3419029" cy="2160240"/>
            </a:xfrm>
            <a:prstGeom prst="rect">
              <a:avLst/>
            </a:prstGeom>
            <a:noFill/>
            <a:ln w="9525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Obdélník 10"/>
            <p:cNvSpPr/>
            <p:nvPr/>
          </p:nvSpPr>
          <p:spPr>
            <a:xfrm>
              <a:off x="5220072" y="5661248"/>
              <a:ext cx="31760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PŘÍRODNÍ REZERVACE SOOS </a:t>
              </a:r>
              <a:endParaRPr lang="cs-CZ" b="1" dirty="0"/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323528" y="3501008"/>
            <a:ext cx="4373248" cy="2673588"/>
            <a:chOff x="323528" y="3501008"/>
            <a:chExt cx="4373248" cy="2673588"/>
          </a:xfrm>
        </p:grpSpPr>
        <p:sp>
          <p:nvSpPr>
            <p:cNvPr id="10" name="Obdélník 9"/>
            <p:cNvSpPr/>
            <p:nvPr/>
          </p:nvSpPr>
          <p:spPr>
            <a:xfrm>
              <a:off x="323528" y="5805264"/>
              <a:ext cx="43732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BÝVALÝ UHELNÝ DŮL BOŽÍ POŽEHNÁNÍ </a:t>
              </a:r>
              <a:endParaRPr lang="cs-CZ" b="1" dirty="0"/>
            </a:p>
          </p:txBody>
        </p:sp>
        <p:pic>
          <p:nvPicPr>
            <p:cNvPr id="4098" name="Picture 2" descr="File:Zatopený lom Boží Požehnání Kynšperk (2).jpg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3501008"/>
              <a:ext cx="3369431" cy="22322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481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619672" y="2420888"/>
            <a:ext cx="5760640" cy="3897724"/>
            <a:chOff x="1691680" y="1124744"/>
            <a:chExt cx="5760640" cy="3897724"/>
          </a:xfrm>
        </p:grpSpPr>
        <p:pic>
          <p:nvPicPr>
            <p:cNvPr id="2" name="Obrázek 1" descr="C:\Users\Boss\AppData\Local\Microsoft\Windows\Temporary Internet Files\Content.Word\kladenský revír doly-1jyb0.jpg"/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1124744"/>
              <a:ext cx="5760640" cy="3456384"/>
            </a:xfrm>
            <a:prstGeom prst="rect">
              <a:avLst/>
            </a:prstGeom>
            <a:noFill/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3" name="Obdélník 2"/>
            <p:cNvSpPr/>
            <p:nvPr/>
          </p:nvSpPr>
          <p:spPr>
            <a:xfrm>
              <a:off x="1907704" y="4653136"/>
              <a:ext cx="52266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MAPA KLADENSKÉHO A RYNHOLECKÉHO REVÍRU</a:t>
              </a:r>
              <a:endParaRPr lang="cs-CZ" b="1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1547664" y="332656"/>
            <a:ext cx="5722975" cy="1902913"/>
            <a:chOff x="1547664" y="332656"/>
            <a:chExt cx="5722975" cy="1902913"/>
          </a:xfrm>
        </p:grpSpPr>
        <p:sp>
          <p:nvSpPr>
            <p:cNvPr id="5" name="Obdélník 4"/>
            <p:cNvSpPr/>
            <p:nvPr/>
          </p:nvSpPr>
          <p:spPr>
            <a:xfrm>
              <a:off x="1547664" y="548680"/>
              <a:ext cx="266429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cs-CZ" b="1" dirty="0" smtClean="0"/>
                <a:t>KELTOVÉ DOBÝVALI SAPROPELITICKÉ UHLÍ “ŠVARTNA” V NADLOŽÍ KOUNOVSKÉ SLOJE </a:t>
              </a:r>
            </a:p>
            <a:p>
              <a:pPr algn="r"/>
              <a:r>
                <a:rPr lang="cs-CZ" b="1" dirty="0" smtClean="0"/>
                <a:t>– VÝROBA ŠPERKŮ </a:t>
              </a:r>
              <a:endParaRPr lang="cs-CZ" b="1" dirty="0"/>
            </a:p>
          </p:txBody>
        </p:sp>
        <p:pic>
          <p:nvPicPr>
            <p:cNvPr id="3074" name="Picture 2" descr="https://lh3.googleusercontent.com/-YBu4E3k7fvc/VUDObBPfddI/AAAAAAAAtAQ/OrFoIRrilSk/w2048-h1371/DSC_591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332656"/>
              <a:ext cx="2842655" cy="1902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431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1907704" y="476672"/>
            <a:ext cx="5345053" cy="2673588"/>
            <a:chOff x="1907704" y="476672"/>
            <a:chExt cx="5345053" cy="2673588"/>
          </a:xfrm>
        </p:grpSpPr>
        <p:pic>
          <p:nvPicPr>
            <p:cNvPr id="2" name="Obrázek 1" descr="C:\Users\Boss\AppData\Local\Microsoft\Windows\Temporary Internet Files\Content.Word\Mayrau phlednice stará.bmp"/>
            <p:cNvPicPr/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95" r="5015" b="21357"/>
            <a:stretch/>
          </p:blipFill>
          <p:spPr bwMode="auto">
            <a:xfrm>
              <a:off x="2195736" y="476672"/>
              <a:ext cx="4824536" cy="2304256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1907704" y="2780928"/>
              <a:ext cx="53450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DŮL MAYRAU VE VINAŘICÍCH KONCEM 19. STOL</a:t>
              </a:r>
              <a:r>
                <a:rPr lang="cs-CZ" dirty="0" smtClean="0"/>
                <a:t>. </a:t>
              </a:r>
              <a:endParaRPr lang="cs-CZ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1691680" y="3573016"/>
            <a:ext cx="5976664" cy="2745596"/>
            <a:chOff x="1691680" y="3573016"/>
            <a:chExt cx="5976664" cy="2745596"/>
          </a:xfrm>
        </p:grpSpPr>
        <p:grpSp>
          <p:nvGrpSpPr>
            <p:cNvPr id="4" name="Skupina 3"/>
            <p:cNvGrpSpPr/>
            <p:nvPr/>
          </p:nvGrpSpPr>
          <p:grpSpPr>
            <a:xfrm>
              <a:off x="1691680" y="3573016"/>
              <a:ext cx="5976664" cy="2232248"/>
              <a:chOff x="0" y="0"/>
              <a:chExt cx="5419344" cy="2060448"/>
            </a:xfrm>
          </p:grpSpPr>
          <p:pic>
            <p:nvPicPr>
              <p:cNvPr id="5" name="Obrázek 4" descr="C:\Users\Boss\AppData\Local\Microsoft\Windows\Temporary Internet Files\Content.Word\hornicky-skanzen-mayrau-001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682240" cy="2054352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</p:spPr>
          </p:pic>
          <p:pic>
            <p:nvPicPr>
              <p:cNvPr id="6" name="Obrázek 5" descr="C:\Users\Boss\AppData\Local\Microsoft\Windows\Temporary Internet Files\Content.Word\hornicky_skanzen_mayrau-b91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1968" y="6096"/>
                <a:ext cx="2627376" cy="2054352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</p:spPr>
          </p:pic>
        </p:grpSp>
        <p:sp>
          <p:nvSpPr>
            <p:cNvPr id="7" name="Obdélník 6"/>
            <p:cNvSpPr/>
            <p:nvPr/>
          </p:nvSpPr>
          <p:spPr>
            <a:xfrm>
              <a:off x="2915816" y="5949280"/>
              <a:ext cx="36611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SKANZEN DŮL MAYRAU VINAŘICE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4018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827584" y="3645024"/>
            <a:ext cx="7329265" cy="2817603"/>
            <a:chOff x="611559" y="548681"/>
            <a:chExt cx="7545289" cy="3033627"/>
          </a:xfrm>
        </p:grpSpPr>
        <p:pic>
          <p:nvPicPr>
            <p:cNvPr id="2050" name="Picture 2" descr="https://img.geocaching.com/cache/large/792657bd-0602-495d-a205-614d71b3adca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99"/>
            <a:stretch/>
          </p:blipFill>
          <p:spPr bwMode="auto">
            <a:xfrm>
              <a:off x="611559" y="548681"/>
              <a:ext cx="3630453" cy="25614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Související obrázek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848" y="548681"/>
              <a:ext cx="3430000" cy="25922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2555776" y="3212976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DŮL SLANÝ</a:t>
              </a:r>
              <a:endParaRPr lang="cs-CZ" b="1" dirty="0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683567" y="260648"/>
            <a:ext cx="3816425" cy="2961620"/>
            <a:chOff x="683567" y="260648"/>
            <a:chExt cx="3816425" cy="2961620"/>
          </a:xfrm>
        </p:grpSpPr>
        <p:pic>
          <p:nvPicPr>
            <p:cNvPr id="1026" name="Picture 2" descr="Související obrázek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7" y="260648"/>
              <a:ext cx="3796451" cy="252027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755576" y="2852936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DŮL MICHAEL LAYER V BRANDÝSKU</a:t>
              </a:r>
              <a:endParaRPr lang="cs-CZ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932040" y="260648"/>
            <a:ext cx="3456384" cy="2961620"/>
            <a:chOff x="4860032" y="260648"/>
            <a:chExt cx="3456384" cy="2961620"/>
          </a:xfrm>
        </p:grpSpPr>
        <p:pic>
          <p:nvPicPr>
            <p:cNvPr id="1028" name="Picture 4" descr="http://www.kladnominule.cz/data/thumbnails/31/ea/31ea7ea7cfdc6d9ffd688336b455b76d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260648"/>
              <a:ext cx="3411288" cy="252028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4860032" y="2852936"/>
              <a:ext cx="34563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KABLO (DŮL THIENFIELD)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123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187624" y="548680"/>
            <a:ext cx="6768752" cy="2880320"/>
            <a:chOff x="0" y="0"/>
            <a:chExt cx="5077968" cy="2098307"/>
          </a:xfrm>
        </p:grpSpPr>
        <p:grpSp>
          <p:nvGrpSpPr>
            <p:cNvPr id="3" name="Skupina 2"/>
            <p:cNvGrpSpPr/>
            <p:nvPr/>
          </p:nvGrpSpPr>
          <p:grpSpPr>
            <a:xfrm>
              <a:off x="36576" y="0"/>
              <a:ext cx="5029199" cy="1645920"/>
              <a:chOff x="0" y="0"/>
              <a:chExt cx="5285105" cy="1804035"/>
            </a:xfrm>
          </p:grpSpPr>
          <p:grpSp>
            <p:nvGrpSpPr>
              <p:cNvPr id="5" name="Skupina 4"/>
              <p:cNvGrpSpPr/>
              <p:nvPr/>
            </p:nvGrpSpPr>
            <p:grpSpPr>
              <a:xfrm>
                <a:off x="0" y="0"/>
                <a:ext cx="5285105" cy="1804035"/>
                <a:chOff x="0" y="0"/>
                <a:chExt cx="5285232" cy="1804416"/>
              </a:xfrm>
            </p:grpSpPr>
            <p:pic>
              <p:nvPicPr>
                <p:cNvPr id="8" name="obrázek 1" descr="ns-dolovani-uhli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2192"/>
                  <a:ext cx="2670048" cy="1792224"/>
                </a:xfrm>
                <a:prstGeom prst="rect">
                  <a:avLst/>
                </a:prstGeom>
                <a:noFill/>
                <a:ln>
                  <a:solidFill>
                    <a:sysClr val="windowText" lastClr="000000"/>
                  </a:solidFill>
                </a:ln>
              </p:spPr>
            </p:pic>
            <p:pic>
              <p:nvPicPr>
                <p:cNvPr id="9" name="Obrázek 8" descr="C:\Users\Boss\AppData\Local\Microsoft\Windows\Temporary Internet Files\Content.Word\výchoz sloje.bmp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532" b="19407"/>
                <a:stretch/>
              </p:blipFill>
              <p:spPr bwMode="auto">
                <a:xfrm>
                  <a:off x="2779776" y="0"/>
                  <a:ext cx="2505456" cy="1804416"/>
                </a:xfrm>
                <a:prstGeom prst="rect">
                  <a:avLst/>
                </a:prstGeom>
                <a:noFill/>
                <a:ln>
                  <a:solidFill>
                    <a:sysClr val="windowText" lastClr="000000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6" name="Obdélníkový popisek 5"/>
              <p:cNvSpPr/>
              <p:nvPr/>
            </p:nvSpPr>
            <p:spPr>
              <a:xfrm>
                <a:off x="54864" y="73152"/>
                <a:ext cx="200660" cy="188595"/>
              </a:xfrm>
              <a:prstGeom prst="wedgeRectCallou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b="1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A</a:t>
                </a:r>
                <a:endParaRPr lang="cs-CZ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7" name="Obdélníkový popisek 6"/>
              <p:cNvSpPr/>
              <p:nvPr/>
            </p:nvSpPr>
            <p:spPr>
              <a:xfrm>
                <a:off x="2840736" y="48768"/>
                <a:ext cx="200660" cy="188595"/>
              </a:xfrm>
              <a:prstGeom prst="wedgeRectCallou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b="1" dirty="0">
                    <a:solidFill>
                      <a:srgbClr val="FFFFFF"/>
                    </a:solidFill>
                    <a:effectLst/>
                    <a:latin typeface="Arial"/>
                    <a:ea typeface="Calibri"/>
                    <a:cs typeface="Times New Roman"/>
                  </a:rPr>
                  <a:t>B</a:t>
                </a:r>
                <a:endParaRPr lang="cs-CZ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4" name="Textové pole 2"/>
            <p:cNvSpPr txBox="1">
              <a:spLocks noChangeArrowheads="1"/>
            </p:cNvSpPr>
            <p:nvPr/>
          </p:nvSpPr>
          <p:spPr bwMode="auto">
            <a:xfrm>
              <a:off x="0" y="1678646"/>
              <a:ext cx="5077968" cy="419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b="1" dirty="0" smtClean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Calibri"/>
                  <a:cs typeface="Times New Roman"/>
                </a:rPr>
                <a:t>NAUČNÁ STEZKA PO LESNÍCH CESTÁCH DO HISTORIE DOLOVÁNÍ… </a:t>
              </a:r>
            </a:p>
            <a:p>
              <a:pPr algn="ctr">
                <a:spcAft>
                  <a:spcPts val="0"/>
                </a:spcAft>
              </a:pPr>
              <a:r>
                <a:rPr lang="cs-CZ" b="1" dirty="0" smtClean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Calibri"/>
                  <a:cs typeface="Times New Roman"/>
                </a:rPr>
                <a:t>A – INFORMAČNÍ CEDULE;      B – VÝCHOZ HLAVNÍ KLADENSKÉ SLOJE</a:t>
              </a:r>
              <a:endParaRPr lang="cs-CZ" b="1" dirty="0">
                <a:effectLst/>
                <a:latin typeface="Arial Narrow" panose="020B0606020202030204" pitchFamily="34" charset="0"/>
                <a:ea typeface="Calibri"/>
                <a:cs typeface="Times New Roman"/>
              </a:endParaRPr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1259632" y="3573016"/>
            <a:ext cx="6696744" cy="2673588"/>
            <a:chOff x="1259632" y="3573016"/>
            <a:chExt cx="6696744" cy="2673588"/>
          </a:xfrm>
        </p:grpSpPr>
        <p:grpSp>
          <p:nvGrpSpPr>
            <p:cNvPr id="10" name="Skupina 9"/>
            <p:cNvGrpSpPr/>
            <p:nvPr/>
          </p:nvGrpSpPr>
          <p:grpSpPr>
            <a:xfrm>
              <a:off x="1259632" y="3573016"/>
              <a:ext cx="6696744" cy="2232248"/>
              <a:chOff x="0" y="0"/>
              <a:chExt cx="5547360" cy="1767840"/>
            </a:xfrm>
          </p:grpSpPr>
          <p:pic>
            <p:nvPicPr>
              <p:cNvPr id="11" name="obrázek 2" descr="http://www.infoslany.cz/data/ImageModRes/big/zamek_big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030"/>
              <a:stretch/>
            </p:blipFill>
            <p:spPr bwMode="auto">
              <a:xfrm>
                <a:off x="0" y="6096"/>
                <a:ext cx="2395728" cy="1743456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2" name="obrázek 3" descr="http://www.vasekladno.cz/images/vasekladno/clanky/2014_11/kladno_radnice.jp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37" r="7981"/>
              <a:stretch/>
            </p:blipFill>
            <p:spPr bwMode="auto">
              <a:xfrm>
                <a:off x="2481072" y="0"/>
                <a:ext cx="3066288" cy="1767840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13" name="Obdélník 12"/>
            <p:cNvSpPr/>
            <p:nvPr/>
          </p:nvSpPr>
          <p:spPr>
            <a:xfrm>
              <a:off x="1691680" y="5877272"/>
              <a:ext cx="56166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KLADENSKÝ ZÁMEK               KLADENSKÁ RADNICE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7509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3568" y="332656"/>
            <a:ext cx="80217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latin typeface="Arial Black" panose="020B0A04020102020204" pitchFamily="34" charset="0"/>
              </a:rPr>
              <a:t>ŽACLÉŘSKO-SVATOŇOVICKÁ UHELNÁ PÁNEV </a:t>
            </a:r>
            <a:endParaRPr lang="cs-CZ" sz="2400" dirty="0">
              <a:latin typeface="Arial Black" panose="020B0A040201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395536" y="1052736"/>
            <a:ext cx="8316416" cy="5078313"/>
            <a:chOff x="395536" y="1052736"/>
            <a:chExt cx="8316416" cy="5078313"/>
          </a:xfrm>
        </p:grpSpPr>
        <p:pic>
          <p:nvPicPr>
            <p:cNvPr id="3" name="Obrázek 2" descr="C:\Users\Boss\AppData\Local\Microsoft\Windows\Temporary Internet Files\Content.Word\vnitrosudetska_obr1.jpg"/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412776"/>
              <a:ext cx="3484240" cy="3816424"/>
            </a:xfrm>
            <a:prstGeom prst="rect">
              <a:avLst/>
            </a:prstGeom>
            <a:noFill/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sp>
          <p:nvSpPr>
            <p:cNvPr id="4" name="Obdélník 3"/>
            <p:cNvSpPr/>
            <p:nvPr/>
          </p:nvSpPr>
          <p:spPr>
            <a:xfrm>
              <a:off x="4139952" y="1052736"/>
              <a:ext cx="4572000" cy="507831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cs-CZ" b="1" dirty="0" smtClean="0"/>
                <a:t>SCHEMATICKÁ GEOLOGICKÁ MAPA VNITROSUDETSKÉ PÁNVE </a:t>
              </a:r>
            </a:p>
            <a:p>
              <a:endParaRPr lang="cs-CZ" b="1" dirty="0"/>
            </a:p>
            <a:p>
              <a:r>
                <a:rPr lang="cs-CZ" b="1" dirty="0" smtClean="0"/>
                <a:t>Vysvětlivky</a:t>
              </a:r>
              <a:r>
                <a:rPr lang="cs-CZ" b="1" dirty="0"/>
                <a:t>: 1 – svrchní křída, 2 – </a:t>
              </a:r>
              <a:r>
                <a:rPr lang="cs-CZ" b="1" dirty="0" err="1"/>
                <a:t>saxon</a:t>
              </a:r>
              <a:r>
                <a:rPr lang="cs-CZ" b="1" dirty="0"/>
                <a:t>, </a:t>
              </a:r>
              <a:r>
                <a:rPr lang="cs-CZ" b="1" dirty="0" err="1"/>
                <a:t>durink</a:t>
              </a:r>
              <a:r>
                <a:rPr lang="cs-CZ" b="1" dirty="0"/>
                <a:t>, spodní trias (souvrství trutnovské, bohuslavické a bohdašínské), 3 – </a:t>
              </a:r>
              <a:r>
                <a:rPr lang="cs-CZ" b="1" dirty="0" err="1"/>
                <a:t>stefan</a:t>
              </a:r>
              <a:r>
                <a:rPr lang="cs-CZ" b="1" dirty="0"/>
                <a:t> C, </a:t>
              </a:r>
              <a:r>
                <a:rPr lang="cs-CZ" b="1" dirty="0" err="1"/>
                <a:t>autun</a:t>
              </a:r>
              <a:r>
                <a:rPr lang="cs-CZ" b="1" dirty="0"/>
                <a:t> (souvrství broumovské a chvalečské), 4 – </a:t>
              </a:r>
              <a:r>
                <a:rPr lang="cs-CZ" b="1" dirty="0" err="1"/>
                <a:t>vestfál</a:t>
              </a:r>
              <a:r>
                <a:rPr lang="cs-CZ" b="1" dirty="0"/>
                <a:t> D, </a:t>
              </a:r>
              <a:r>
                <a:rPr lang="cs-CZ" b="1" dirty="0" err="1"/>
                <a:t>stefan</a:t>
              </a:r>
              <a:r>
                <a:rPr lang="cs-CZ" b="1" dirty="0"/>
                <a:t> A, B (</a:t>
              </a:r>
              <a:r>
                <a:rPr lang="cs-CZ" b="1" dirty="0" err="1"/>
                <a:t>odolovské</a:t>
              </a:r>
              <a:r>
                <a:rPr lang="cs-CZ" b="1" dirty="0"/>
                <a:t> souvrství), 5 – </a:t>
              </a:r>
              <a:r>
                <a:rPr lang="cs-CZ" b="1" dirty="0" err="1"/>
                <a:t>namur</a:t>
              </a:r>
              <a:r>
                <a:rPr lang="cs-CZ" b="1" dirty="0"/>
                <a:t> C, </a:t>
              </a:r>
              <a:r>
                <a:rPr lang="cs-CZ" b="1" dirty="0" err="1"/>
                <a:t>vestfál</a:t>
              </a:r>
              <a:r>
                <a:rPr lang="cs-CZ" b="1" dirty="0"/>
                <a:t> A-C (žacléřské souvrství), 6 – </a:t>
              </a:r>
              <a:r>
                <a:rPr lang="cs-CZ" b="1" dirty="0" err="1"/>
                <a:t>namur</a:t>
              </a:r>
              <a:r>
                <a:rPr lang="cs-CZ" b="1" dirty="0"/>
                <a:t> A (</a:t>
              </a:r>
              <a:r>
                <a:rPr lang="cs-CZ" b="1" dirty="0" err="1"/>
                <a:t>walbrtyšské</a:t>
              </a:r>
              <a:r>
                <a:rPr lang="cs-CZ" b="1" dirty="0"/>
                <a:t> souvrství), 7 – spodní karbon, 8 – silur až svrchní devon, 9 – slabě metamorfované paleozoikum </a:t>
              </a:r>
              <a:r>
                <a:rPr lang="cs-CZ" b="1" dirty="0" err="1"/>
                <a:t>Kačavských</a:t>
              </a:r>
              <a:r>
                <a:rPr lang="cs-CZ" b="1" dirty="0"/>
                <a:t> hor, 10 – krkonošsko-jizerské krystalinikum, 11 – orlicko-kladské krystalinikum, 12 – krystalinikum Sovích hor.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706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2051720" y="548680"/>
            <a:ext cx="4536504" cy="5315818"/>
            <a:chOff x="2051720" y="548680"/>
            <a:chExt cx="4536504" cy="5315818"/>
          </a:xfrm>
        </p:grpSpPr>
        <p:grpSp>
          <p:nvGrpSpPr>
            <p:cNvPr id="2" name="Skupina 1"/>
            <p:cNvGrpSpPr/>
            <p:nvPr/>
          </p:nvGrpSpPr>
          <p:grpSpPr>
            <a:xfrm>
              <a:off x="2051720" y="548680"/>
              <a:ext cx="4536504" cy="4320480"/>
              <a:chOff x="46566" y="0"/>
              <a:chExt cx="2933700" cy="2774950"/>
            </a:xfrm>
          </p:grpSpPr>
          <p:grpSp>
            <p:nvGrpSpPr>
              <p:cNvPr id="3" name="Skupina 2"/>
              <p:cNvGrpSpPr/>
              <p:nvPr/>
            </p:nvGrpSpPr>
            <p:grpSpPr>
              <a:xfrm>
                <a:off x="46566" y="0"/>
                <a:ext cx="2933700" cy="2774950"/>
                <a:chOff x="50588" y="0"/>
                <a:chExt cx="3187065" cy="3138170"/>
              </a:xfrm>
            </p:grpSpPr>
            <p:grpSp>
              <p:nvGrpSpPr>
                <p:cNvPr id="5" name="Skupina 4"/>
                <p:cNvGrpSpPr/>
                <p:nvPr/>
              </p:nvGrpSpPr>
              <p:grpSpPr>
                <a:xfrm>
                  <a:off x="50588" y="0"/>
                  <a:ext cx="3187065" cy="3138170"/>
                  <a:chOff x="50588" y="0"/>
                  <a:chExt cx="3187065" cy="3138170"/>
                </a:xfrm>
              </p:grpSpPr>
              <p:grpSp>
                <p:nvGrpSpPr>
                  <p:cNvPr id="10" name="Skupina 9"/>
                  <p:cNvGrpSpPr/>
                  <p:nvPr/>
                </p:nvGrpSpPr>
                <p:grpSpPr>
                  <a:xfrm>
                    <a:off x="50588" y="0"/>
                    <a:ext cx="3187065" cy="3138170"/>
                    <a:chOff x="53788" y="0"/>
                    <a:chExt cx="3388659" cy="3300642"/>
                  </a:xfrm>
                </p:grpSpPr>
                <p:pic>
                  <p:nvPicPr>
                    <p:cNvPr id="12" name="Obrázek 11" descr="C:\Users\Boss\AppData\Local\Microsoft\Windows\Temporary Internet Files\Content.Word\topo mapa pánve.jpg"/>
                    <p:cNvPicPr>
                      <a:picLocks noChangeAspect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788" y="0"/>
                      <a:ext cx="3388659" cy="3300642"/>
                    </a:xfrm>
                    <a:prstGeom prst="rect">
                      <a:avLst/>
                    </a:prstGeom>
                    <a:noFill/>
                    <a:ln>
                      <a:solidFill>
                        <a:sysClr val="windowText" lastClr="000000">
                          <a:lumMod val="50000"/>
                          <a:lumOff val="50000"/>
                        </a:sysClr>
                      </a:solidFill>
                    </a:ln>
                  </p:spPr>
                </p:pic>
                <p:sp>
                  <p:nvSpPr>
                    <p:cNvPr id="13" name="Ovál 12"/>
                    <p:cNvSpPr/>
                    <p:nvPr/>
                  </p:nvSpPr>
                  <p:spPr>
                    <a:xfrm>
                      <a:off x="127136" y="229823"/>
                      <a:ext cx="757925" cy="312949"/>
                    </a:xfrm>
                    <a:prstGeom prst="ellipse">
                      <a:avLst/>
                    </a:prstGeom>
                    <a:noFill/>
                    <a:ln w="381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4" name="Ovál 13"/>
                    <p:cNvSpPr/>
                    <p:nvPr/>
                  </p:nvSpPr>
                  <p:spPr>
                    <a:xfrm rot="2777123">
                      <a:off x="1058650" y="2178424"/>
                      <a:ext cx="1123791" cy="341346"/>
                    </a:xfrm>
                    <a:prstGeom prst="ellipse">
                      <a:avLst/>
                    </a:prstGeom>
                    <a:noFill/>
                    <a:ln w="381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cs-CZ"/>
                    </a:p>
                  </p:txBody>
                </p:sp>
                <p:sp>
                  <p:nvSpPr>
                    <p:cNvPr id="15" name="Ovál 14"/>
                    <p:cNvSpPr/>
                    <p:nvPr/>
                  </p:nvSpPr>
                  <p:spPr>
                    <a:xfrm rot="1808595">
                      <a:off x="1408274" y="1633207"/>
                      <a:ext cx="498764" cy="265947"/>
                    </a:xfrm>
                    <a:prstGeom prst="ellipse">
                      <a:avLst/>
                    </a:prstGeom>
                    <a:noFill/>
                    <a:ln w="38100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11" name="Ovál 10"/>
                  <p:cNvSpPr/>
                  <p:nvPr/>
                </p:nvSpPr>
                <p:spPr>
                  <a:xfrm rot="1484848">
                    <a:off x="2767649" y="2909455"/>
                    <a:ext cx="371628" cy="176035"/>
                  </a:xfrm>
                  <a:prstGeom prst="ellipse">
                    <a:avLst/>
                  </a:prstGeom>
                  <a:noFill/>
                  <a:ln w="38100" cap="flat" cmpd="sng" algn="ctr">
                    <a:solidFill>
                      <a:srgbClr val="FF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/>
                  </a:p>
                </p:txBody>
              </p:sp>
            </p:grpSp>
            <p:sp>
              <p:nvSpPr>
                <p:cNvPr id="6" name="Obdélníkový popisek 5"/>
                <p:cNvSpPr/>
                <p:nvPr/>
              </p:nvSpPr>
              <p:spPr>
                <a:xfrm>
                  <a:off x="366738" y="244492"/>
                  <a:ext cx="190500" cy="180340"/>
                </a:xfrm>
                <a:prstGeom prst="wedgeRectCallou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cs-CZ" b="1" dirty="0">
                      <a:solidFill>
                        <a:srgbClr val="000000"/>
                      </a:solidFill>
                      <a:effectLst/>
                      <a:latin typeface="Arial"/>
                      <a:ea typeface="Calibri"/>
                      <a:cs typeface="Times New Roman"/>
                    </a:rPr>
                    <a:t>1</a:t>
                  </a:r>
                  <a:endParaRPr lang="cs-CZ" dirty="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7" name="Obdélníkový popisek 6"/>
                <p:cNvSpPr/>
                <p:nvPr/>
              </p:nvSpPr>
              <p:spPr>
                <a:xfrm>
                  <a:off x="1471842" y="2215098"/>
                  <a:ext cx="190500" cy="180340"/>
                </a:xfrm>
                <a:prstGeom prst="wedgeRectCallou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cs-CZ" b="1" dirty="0">
                      <a:solidFill>
                        <a:srgbClr val="000000"/>
                      </a:solidFill>
                      <a:effectLst/>
                      <a:latin typeface="Arial"/>
                      <a:ea typeface="Calibri"/>
                      <a:cs typeface="Times New Roman"/>
                    </a:rPr>
                    <a:t>2</a:t>
                  </a:r>
                  <a:endParaRPr lang="cs-CZ" dirty="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8" name="Obdélníkový popisek 7"/>
                <p:cNvSpPr/>
                <p:nvPr/>
              </p:nvSpPr>
              <p:spPr>
                <a:xfrm>
                  <a:off x="1662546" y="1457173"/>
                  <a:ext cx="190500" cy="180340"/>
                </a:xfrm>
                <a:prstGeom prst="wedgeRectCallou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cs-CZ" b="1" dirty="0">
                      <a:solidFill>
                        <a:srgbClr val="000000"/>
                      </a:solidFill>
                      <a:effectLst/>
                      <a:latin typeface="Arial"/>
                      <a:ea typeface="Calibri"/>
                      <a:cs typeface="Times New Roman"/>
                    </a:rPr>
                    <a:t>3</a:t>
                  </a:r>
                  <a:endParaRPr lang="cs-CZ" dirty="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9" name="Obdélníkový popisek 8"/>
                <p:cNvSpPr/>
                <p:nvPr/>
              </p:nvSpPr>
              <p:spPr>
                <a:xfrm>
                  <a:off x="2933904" y="2728531"/>
                  <a:ext cx="190500" cy="222343"/>
                </a:xfrm>
                <a:prstGeom prst="wedgeRectCallou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ts val="600"/>
                    </a:spcBef>
                    <a:spcAft>
                      <a:spcPts val="0"/>
                    </a:spcAft>
                  </a:pPr>
                  <a:r>
                    <a:rPr lang="cs-CZ" b="1" dirty="0">
                      <a:solidFill>
                        <a:srgbClr val="000000"/>
                      </a:solidFill>
                      <a:effectLst/>
                      <a:latin typeface="Arial"/>
                      <a:ea typeface="Calibri"/>
                      <a:cs typeface="Times New Roman"/>
                    </a:rPr>
                    <a:t>4</a:t>
                  </a:r>
                  <a:endParaRPr lang="cs-CZ" dirty="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4" name="Textové pole 2"/>
              <p:cNvSpPr txBox="1">
                <a:spLocks noChangeArrowheads="1"/>
              </p:cNvSpPr>
              <p:nvPr/>
            </p:nvSpPr>
            <p:spPr bwMode="auto">
              <a:xfrm>
                <a:off x="1397000" y="69624"/>
                <a:ext cx="1480807" cy="67926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36000" tIns="36000" rIns="36000" bIns="36000" anchor="t" anchorCtr="0">
                <a:sp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1600" b="1" dirty="0" smtClean="0">
                    <a:effectLst/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TĚŽEBNÍ REVÍRY V ŽACLÉŘSKO-SVATOŇOVICKÉ</a:t>
                </a:r>
              </a:p>
              <a:p>
                <a:pPr algn="ctr">
                  <a:spcAft>
                    <a:spcPts val="0"/>
                  </a:spcAft>
                </a:pPr>
                <a:r>
                  <a:rPr lang="cs-CZ" sz="1600" b="1" dirty="0" smtClean="0">
                    <a:effectLst/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UHELNÉ PÁNVI </a:t>
                </a:r>
                <a:endParaRPr lang="cs-CZ" sz="1600" b="1" dirty="0">
                  <a:effectLst/>
                  <a:latin typeface="Arial" panose="020B0604020202020204" pitchFamily="34" charset="0"/>
                  <a:ea typeface="Calibri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Obdélník 15"/>
            <p:cNvSpPr/>
            <p:nvPr/>
          </p:nvSpPr>
          <p:spPr>
            <a:xfrm>
              <a:off x="2195736" y="4941168"/>
              <a:ext cx="43204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REVÍRY: </a:t>
              </a:r>
            </a:p>
            <a:p>
              <a:pPr marL="180000"/>
              <a:r>
                <a:rPr lang="cs-CZ" b="1" dirty="0" smtClean="0"/>
                <a:t>ŽACLÉŘSKÝ (1), SVATOŇOVICKÝ (2),  RADVANICKÝ (3), ŽĎÁRECKÝ (4).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645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233</TotalTime>
  <Words>652</Words>
  <Application>Microsoft Office PowerPoint</Application>
  <PresentationFormat>Předvádění na obrazovce (4:3)</PresentationFormat>
  <Paragraphs>133</Paragraphs>
  <Slides>31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Aerodynamika</vt:lpstr>
      <vt:lpstr>UHELNÉ PÁNVE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UHELNÉ PÁNVE</dc:title>
  <dc:creator>Boss</dc:creator>
  <cp:lastModifiedBy>Boss</cp:lastModifiedBy>
  <cp:revision>22</cp:revision>
  <dcterms:created xsi:type="dcterms:W3CDTF">2017-12-12T07:37:12Z</dcterms:created>
  <dcterms:modified xsi:type="dcterms:W3CDTF">2017-12-13T13:00:53Z</dcterms:modified>
</cp:coreProperties>
</file>