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256" r:id="rId2"/>
    <p:sldId id="257" r:id="rId3"/>
    <p:sldId id="258" r:id="rId4"/>
    <p:sldId id="260" r:id="rId5"/>
    <p:sldId id="261" r:id="rId6"/>
    <p:sldId id="262" r:id="rId7"/>
    <p:sldId id="263" r:id="rId8"/>
    <p:sldId id="264" r:id="rId9"/>
    <p:sldId id="265" r:id="rId10"/>
    <p:sldId id="266" r:id="rId11"/>
    <p:sldId id="267" r:id="rId12"/>
    <p:sldId id="259" r:id="rId13"/>
    <p:sldId id="269" r:id="rId14"/>
    <p:sldId id="26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6" r:id="rId28"/>
    <p:sldId id="282" r:id="rId29"/>
    <p:sldId id="283" r:id="rId30"/>
    <p:sldId id="284" r:id="rId31"/>
    <p:sldId id="285" r:id="rId3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9933"/>
    <a:srgbClr val="CFD2D3"/>
    <a:srgbClr val="BBBFC1"/>
    <a:srgbClr val="D0D1D2"/>
    <a:srgbClr val="C6D8E8"/>
    <a:srgbClr val="DBDBDB"/>
    <a:srgbClr val="C9C9C9"/>
    <a:srgbClr val="000099"/>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898"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1B33AE-2769-47CF-80DC-7BC4DF10319B}" type="datetimeFigureOut">
              <a:rPr lang="cs-CZ" smtClean="0"/>
              <a:t>27.9.2017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3EB25D-AE1B-46C2-BED7-C0350E30B64A}" type="slidenum">
              <a:rPr lang="cs-CZ" smtClean="0"/>
              <a:t>‹#›</a:t>
            </a:fld>
            <a:endParaRPr lang="cs-CZ"/>
          </a:p>
        </p:txBody>
      </p:sp>
    </p:spTree>
    <p:extLst>
      <p:ext uri="{BB962C8B-B14F-4D97-AF65-F5344CB8AC3E}">
        <p14:creationId xmlns:p14="http://schemas.microsoft.com/office/powerpoint/2010/main" val="394497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73EB25D-AE1B-46C2-BED7-C0350E30B64A}" type="slidenum">
              <a:rPr lang="cs-CZ" smtClean="0"/>
              <a:t>12</a:t>
            </a:fld>
            <a:endParaRPr lang="cs-CZ"/>
          </a:p>
        </p:txBody>
      </p:sp>
    </p:spTree>
    <p:extLst>
      <p:ext uri="{BB962C8B-B14F-4D97-AF65-F5344CB8AC3E}">
        <p14:creationId xmlns:p14="http://schemas.microsoft.com/office/powerpoint/2010/main" val="632948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73EB25D-AE1B-46C2-BED7-C0350E30B64A}" type="slidenum">
              <a:rPr lang="cs-CZ" smtClean="0"/>
              <a:t>15</a:t>
            </a:fld>
            <a:endParaRPr lang="cs-CZ"/>
          </a:p>
        </p:txBody>
      </p:sp>
    </p:spTree>
    <p:extLst>
      <p:ext uri="{BB962C8B-B14F-4D97-AF65-F5344CB8AC3E}">
        <p14:creationId xmlns:p14="http://schemas.microsoft.com/office/powerpoint/2010/main" val="1954897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90ED73D6-66E0-47F4-868C-F73E45EC22A2}" type="datetimeFigureOut">
              <a:rPr lang="cs-CZ" smtClean="0"/>
              <a:t>27.9.2017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1B71106-01FE-4349-8036-D36B57A61C49}" type="slidenum">
              <a:rPr lang="cs-CZ" smtClean="0"/>
              <a:t>‹#›</a:t>
            </a:fld>
            <a:endParaRPr lang="cs-CZ"/>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90ED73D6-66E0-47F4-868C-F73E45EC22A2}" type="datetimeFigureOut">
              <a:rPr lang="cs-CZ" smtClean="0"/>
              <a:t>27.9.2017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1B71106-01FE-4349-8036-D36B57A61C49}"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cs-CZ" smtClean="0"/>
              <a:t>Kliknutím lze upravit styl.</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90ED73D6-66E0-47F4-868C-F73E45EC22A2}" type="datetimeFigureOut">
              <a:rPr lang="cs-CZ" smtClean="0"/>
              <a:t>27.9.2017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1B71106-01FE-4349-8036-D36B57A61C49}"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0ED73D6-66E0-47F4-868C-F73E45EC22A2}" type="datetimeFigureOut">
              <a:rPr lang="cs-CZ" smtClean="0"/>
              <a:t>27.9.2017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1B71106-01FE-4349-8036-D36B57A61C49}" type="slidenum">
              <a:rPr lang="cs-CZ" smtClean="0"/>
              <a:t>‹#›</a:t>
            </a:fld>
            <a:endParaRPr lang="cs-CZ"/>
          </a:p>
        </p:txBody>
      </p:sp>
      <p:sp>
        <p:nvSpPr>
          <p:cNvPr id="8" name="Title 7"/>
          <p:cNvSpPr>
            <a:spLocks noGrp="1"/>
          </p:cNvSpPr>
          <p:nvPr>
            <p:ph type="title"/>
          </p:nvPr>
        </p:nvSpPr>
        <p:spPr/>
        <p:txBody>
          <a:bodyPr/>
          <a:lstStyle/>
          <a:p>
            <a:r>
              <a:rPr lang="cs-CZ" smtClean="0"/>
              <a:t>Kliknutím lze upravit styl.</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cs-CZ" smtClean="0"/>
              <a:t>Kliknutím lze upravit styl.</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90ED73D6-66E0-47F4-868C-F73E45EC22A2}" type="datetimeFigureOut">
              <a:rPr lang="cs-CZ" smtClean="0"/>
              <a:t>27.9.2017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1B71106-01FE-4349-8036-D36B57A61C49}"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0ED73D6-66E0-47F4-868C-F73E45EC22A2}" type="datetimeFigureOut">
              <a:rPr lang="cs-CZ" smtClean="0"/>
              <a:t>27.9.2017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1B71106-01FE-4349-8036-D36B57A61C49}" type="slidenum">
              <a:rPr lang="cs-CZ" smtClean="0"/>
              <a:t>‹#›</a:t>
            </a:fld>
            <a:endParaRPr lang="cs-CZ"/>
          </a:p>
        </p:txBody>
      </p:sp>
      <p:sp>
        <p:nvSpPr>
          <p:cNvPr id="8" name="Title 7"/>
          <p:cNvSpPr>
            <a:spLocks noGrp="1"/>
          </p:cNvSpPr>
          <p:nvPr>
            <p:ph type="title"/>
          </p:nvPr>
        </p:nvSpPr>
        <p:spPr/>
        <p:txBody>
          <a:bodyPr/>
          <a:lstStyle/>
          <a:p>
            <a:r>
              <a:rPr lang="cs-CZ" smtClean="0"/>
              <a:t>Kliknutím lze upravit styl.</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cs-CZ" smtClean="0"/>
              <a:t>Kliknutím lze upravit styly předlohy textu.</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90ED73D6-66E0-47F4-868C-F73E45EC22A2}" type="datetimeFigureOut">
              <a:rPr lang="cs-CZ" smtClean="0"/>
              <a:t>27.9.2017</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D1B71106-01FE-4349-8036-D36B57A61C49}" type="slidenum">
              <a:rPr lang="cs-CZ" smtClean="0"/>
              <a:t>‹#›</a:t>
            </a:fld>
            <a:endParaRPr lang="cs-CZ"/>
          </a:p>
        </p:txBody>
      </p:sp>
      <p:sp>
        <p:nvSpPr>
          <p:cNvPr id="10" name="Title 9"/>
          <p:cNvSpPr>
            <a:spLocks noGrp="1"/>
          </p:cNvSpPr>
          <p:nvPr>
            <p:ph type="title"/>
          </p:nvPr>
        </p:nvSpPr>
        <p:spPr/>
        <p:txBody>
          <a:body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90ED73D6-66E0-47F4-868C-F73E45EC22A2}" type="datetimeFigureOut">
              <a:rPr lang="cs-CZ" smtClean="0"/>
              <a:t>27.9.2017</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D1B71106-01FE-4349-8036-D36B57A61C49}"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ED73D6-66E0-47F4-868C-F73E45EC22A2}" type="datetimeFigureOut">
              <a:rPr lang="cs-CZ" smtClean="0"/>
              <a:t>27.9.2017</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D1B71106-01FE-4349-8036-D36B57A61C49}"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cs-CZ" smtClean="0"/>
              <a:t>Kliknutím lze upravit styl.</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90ED73D6-66E0-47F4-868C-F73E45EC22A2}" type="datetimeFigureOut">
              <a:rPr lang="cs-CZ" smtClean="0"/>
              <a:t>27.9.2017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1B71106-01FE-4349-8036-D36B57A61C49}"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90ED73D6-66E0-47F4-868C-F73E45EC22A2}" type="datetimeFigureOut">
              <a:rPr lang="cs-CZ" smtClean="0"/>
              <a:t>27.9.2017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1B71106-01FE-4349-8036-D36B57A61C49}" type="slidenum">
              <a:rPr lang="cs-CZ" smtClean="0"/>
              <a:t>‹#›</a:t>
            </a:fld>
            <a:endParaRPr lang="cs-CZ"/>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cs-CZ" smtClean="0"/>
              <a:t>Kliknutím lze upravit styl.</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0ED73D6-66E0-47F4-868C-F73E45EC22A2}" type="datetimeFigureOut">
              <a:rPr lang="cs-CZ" smtClean="0"/>
              <a:t>27.9.2017</a:t>
            </a:fld>
            <a:endParaRPr lang="cs-CZ"/>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cs-CZ"/>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1B71106-01FE-4349-8036-D36B57A61C49}"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7.jpeg"/><Relationship Id="rId4" Type="http://schemas.openxmlformats.org/officeDocument/2006/relationships/hyperlink" Target="http://www.google.cz/url?sa=i&amp;rct=j&amp;q=&amp;esrc=s&amp;source=images&amp;cd=&amp;cad=rja&amp;uact=8&amp;ved=0ahUKEwjrrKGLhJDMAhWGJhoKHT3ZCBYQjRwIBw&amp;url=http://www.mistoprozivot.cz/index.php?id%3D1611&amp;bvm=bv.119745492,d.d2s&amp;psig=AFQjCNGifVThrjBda8mV-FCxaJeDGw-FJA&amp;ust=146078858322387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1.jpeg"/><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microsoft.com/office/2007/relationships/hdphoto" Target="../media/hdphoto16.wdp"/></Relationships>
</file>

<file path=ppt/slides/_rels/slide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hdphoto" Target="../media/hdphoto1.wdp"/><Relationship Id="rId7" Type="http://schemas.openxmlformats.org/officeDocument/2006/relationships/hyperlink" Target="https://upload.wikimedia.org/wikipedia/commons/8/8c/Stara_hut_u_Adamova.JPG"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jpe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jpeg"/><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611560" y="2420888"/>
            <a:ext cx="7704856" cy="2664296"/>
          </a:xfrm>
        </p:spPr>
        <p:txBody>
          <a:bodyPr>
            <a:noAutofit/>
          </a:bodyPr>
          <a:lstStyle/>
          <a:p>
            <a:r>
              <a:rPr lang="cs-CZ" sz="2400" b="1" dirty="0" smtClean="0"/>
              <a:t>EMPIRICKY STANOVENÁ KLASIFIKAČNÍ SCHÉMATA </a:t>
            </a:r>
          </a:p>
          <a:p>
            <a:pPr marL="342900" indent="-342900">
              <a:buFont typeface="Wingdings 3"/>
              <a:buChar char="ª"/>
            </a:pPr>
            <a:r>
              <a:rPr lang="cs-CZ" sz="2400" b="1" dirty="0" smtClean="0">
                <a:solidFill>
                  <a:srgbClr val="003399"/>
                </a:solidFill>
              </a:rPr>
              <a:t>EXPERTNÍ VYJÁDŘENÍ SUBJEKTIVNÍCH PRAVDĚPODOBNOSTÍ KATEGORIZOVANÝCH VELIČIN</a:t>
            </a:r>
          </a:p>
          <a:p>
            <a:pPr marL="342900" indent="-342900">
              <a:buFont typeface="Wingdings 3"/>
              <a:buChar char="ª"/>
            </a:pPr>
            <a:r>
              <a:rPr lang="cs-CZ" sz="2400" b="1" dirty="0" smtClean="0">
                <a:solidFill>
                  <a:srgbClr val="003399"/>
                </a:solidFill>
              </a:rPr>
              <a:t>POSTUPY HODNOCENÍ ATRAKTIVITY VYCHÁZEJÍCÍ Z RŮZNÝCH EKONOMICKÝCH ČI GEOGRAFICKÝCH VELIČIN</a:t>
            </a:r>
          </a:p>
          <a:p>
            <a:pPr marL="342900" indent="-342900">
              <a:buFont typeface="Wingdings 3"/>
              <a:buChar char="ª"/>
            </a:pPr>
            <a:endParaRPr lang="cs-CZ" sz="2400" b="1" dirty="0" smtClean="0">
              <a:solidFill>
                <a:srgbClr val="003399"/>
              </a:solidFill>
            </a:endParaRPr>
          </a:p>
          <a:p>
            <a:pPr marL="342900" indent="-342900">
              <a:buFont typeface="Wingdings 3"/>
              <a:buChar char="ª"/>
            </a:pPr>
            <a:endParaRPr lang="cs-CZ" sz="2400" b="1" dirty="0">
              <a:solidFill>
                <a:srgbClr val="003399"/>
              </a:solidFill>
            </a:endParaRPr>
          </a:p>
        </p:txBody>
      </p:sp>
      <p:sp>
        <p:nvSpPr>
          <p:cNvPr id="2" name="Nadpis 1"/>
          <p:cNvSpPr>
            <a:spLocks noGrp="1"/>
          </p:cNvSpPr>
          <p:nvPr>
            <p:ph type="ctrTitle"/>
          </p:nvPr>
        </p:nvSpPr>
        <p:spPr>
          <a:xfrm>
            <a:off x="894121" y="750849"/>
            <a:ext cx="7175351" cy="1237991"/>
          </a:xfrm>
          <a:solidFill>
            <a:srgbClr val="FFFF00"/>
          </a:solidFill>
          <a:ln w="19050">
            <a:solidFill>
              <a:schemeClr val="tx1">
                <a:lumMod val="95000"/>
                <a:lumOff val="5000"/>
              </a:schemeClr>
            </a:solidFill>
          </a:ln>
        </p:spPr>
        <p:txBody>
          <a:bodyPr/>
          <a:lstStyle/>
          <a:p>
            <a:pPr marL="182880" indent="0" algn="ctr">
              <a:buNone/>
            </a:pPr>
            <a:r>
              <a:rPr lang="cs-CZ" sz="3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HODNOCENÍ </a:t>
            </a:r>
            <a:r>
              <a:rPr lang="cs-CZ" sz="3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MONTÁNNÍ KRAJINY A OBJEKTŮ PRO TURISMUS</a:t>
            </a:r>
          </a:p>
        </p:txBody>
      </p:sp>
    </p:spTree>
    <p:extLst>
      <p:ext uri="{BB962C8B-B14F-4D97-AF65-F5344CB8AC3E}">
        <p14:creationId xmlns:p14="http://schemas.microsoft.com/office/powerpoint/2010/main" val="37758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691680" y="692695"/>
            <a:ext cx="5382371" cy="461665"/>
          </a:xfrm>
          <a:prstGeom prst="rect">
            <a:avLst/>
          </a:prstGeom>
        </p:spPr>
        <p:txBody>
          <a:bodyPr wrap="none">
            <a:spAutoFit/>
          </a:bodyPr>
          <a:lstStyle/>
          <a:p>
            <a:r>
              <a:rPr lang="cs-CZ" sz="2400" b="1" dirty="0" smtClean="0">
                <a:solidFill>
                  <a:srgbClr val="FF0000"/>
                </a:solidFill>
              </a:rPr>
              <a:t>HLEDISKA HODNOCENÍ TECHNOTOPŮ</a:t>
            </a:r>
            <a:endParaRPr lang="cs-CZ" sz="2400" b="1" dirty="0">
              <a:solidFill>
                <a:srgbClr val="FF0000"/>
              </a:solidFill>
            </a:endParaRPr>
          </a:p>
        </p:txBody>
      </p:sp>
      <p:graphicFrame>
        <p:nvGraphicFramePr>
          <p:cNvPr id="3" name="Tabulka 2"/>
          <p:cNvGraphicFramePr>
            <a:graphicFrameLocks noGrp="1"/>
          </p:cNvGraphicFramePr>
          <p:nvPr>
            <p:extLst>
              <p:ext uri="{D42A27DB-BD31-4B8C-83A1-F6EECF244321}">
                <p14:modId xmlns:p14="http://schemas.microsoft.com/office/powerpoint/2010/main" val="3076452054"/>
              </p:ext>
            </p:extLst>
          </p:nvPr>
        </p:nvGraphicFramePr>
        <p:xfrm>
          <a:off x="1142505" y="1484784"/>
          <a:ext cx="6480720" cy="4505784"/>
        </p:xfrm>
        <a:graphic>
          <a:graphicData uri="http://schemas.openxmlformats.org/drawingml/2006/table">
            <a:tbl>
              <a:tblPr firstRow="1" firstCol="1" bandRow="1">
                <a:tableStyleId>{5C22544A-7EE6-4342-B048-85BDC9FD1C3A}</a:tableStyleId>
              </a:tblPr>
              <a:tblGrid>
                <a:gridCol w="2496663"/>
                <a:gridCol w="1331483"/>
                <a:gridCol w="1326287"/>
                <a:gridCol w="1326287"/>
              </a:tblGrid>
              <a:tr h="344564">
                <a:tc rowSpan="2">
                  <a:txBody>
                    <a:bodyPr/>
                    <a:lstStyle/>
                    <a:p>
                      <a:pPr algn="ctr">
                        <a:spcBef>
                          <a:spcPts val="600"/>
                        </a:spcBef>
                        <a:spcAft>
                          <a:spcPts val="0"/>
                        </a:spcAft>
                      </a:pPr>
                      <a:r>
                        <a:rPr lang="cs-CZ" sz="2000" dirty="0" smtClean="0">
                          <a:effectLst/>
                        </a:rPr>
                        <a:t>HLEDISKO</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spcBef>
                          <a:spcPts val="600"/>
                        </a:spcBef>
                        <a:spcAft>
                          <a:spcPts val="0"/>
                        </a:spcAft>
                      </a:pPr>
                      <a:r>
                        <a:rPr lang="cs-CZ" sz="2000" dirty="0" smtClean="0">
                          <a:effectLst/>
                        </a:rPr>
                        <a:t>HODNOTA – POČET BODŮ</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r>
              <a:tr h="344564">
                <a:tc vMerge="1">
                  <a:txBody>
                    <a:bodyPr/>
                    <a:lstStyle/>
                    <a:p>
                      <a:endParaRPr lang="cs-CZ"/>
                    </a:p>
                  </a:txBody>
                  <a:tcPr/>
                </a:tc>
                <a:tc>
                  <a:txBody>
                    <a:bodyPr/>
                    <a:lstStyle/>
                    <a:p>
                      <a:pPr algn="ctr">
                        <a:spcBef>
                          <a:spcPts val="600"/>
                        </a:spcBef>
                        <a:spcAft>
                          <a:spcPts val="0"/>
                        </a:spcAft>
                      </a:pPr>
                      <a:r>
                        <a:rPr lang="cs-CZ" sz="2000" dirty="0" smtClean="0">
                          <a:effectLst/>
                        </a:rPr>
                        <a:t>MALÁ</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PRŮMĚRNÁ</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VELKÁ</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564">
                <a:tc>
                  <a:txBody>
                    <a:bodyPr/>
                    <a:lstStyle/>
                    <a:p>
                      <a:pPr algn="ctr">
                        <a:spcBef>
                          <a:spcPts val="600"/>
                        </a:spcBef>
                        <a:spcAft>
                          <a:spcPts val="0"/>
                        </a:spcAft>
                      </a:pPr>
                      <a:r>
                        <a:rPr lang="cs-CZ" sz="2000" dirty="0" smtClean="0">
                          <a:effectLst/>
                        </a:rPr>
                        <a:t>UNIKÁTNOST</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1</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2</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3</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564">
                <a:tc>
                  <a:txBody>
                    <a:bodyPr/>
                    <a:lstStyle/>
                    <a:p>
                      <a:pPr algn="ctr">
                        <a:spcBef>
                          <a:spcPts val="600"/>
                        </a:spcBef>
                        <a:spcAft>
                          <a:spcPts val="0"/>
                        </a:spcAft>
                      </a:pPr>
                      <a:r>
                        <a:rPr lang="cs-CZ" sz="2000" dirty="0" smtClean="0">
                          <a:effectLst/>
                        </a:rPr>
                        <a:t>HISTORICKÉ ZAŘAZENÍ</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1</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2</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3</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564">
                <a:tc>
                  <a:txBody>
                    <a:bodyPr/>
                    <a:lstStyle/>
                    <a:p>
                      <a:pPr algn="ctr">
                        <a:spcBef>
                          <a:spcPts val="600"/>
                        </a:spcBef>
                        <a:spcAft>
                          <a:spcPts val="0"/>
                        </a:spcAft>
                      </a:pPr>
                      <a:r>
                        <a:rPr lang="cs-CZ" sz="2000" dirty="0" smtClean="0">
                          <a:effectLst/>
                        </a:rPr>
                        <a:t>TYP OBJEKTU</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1</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2</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3</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564">
                <a:tc>
                  <a:txBody>
                    <a:bodyPr/>
                    <a:lstStyle/>
                    <a:p>
                      <a:pPr algn="ctr">
                        <a:spcBef>
                          <a:spcPts val="600"/>
                        </a:spcBef>
                        <a:spcAft>
                          <a:spcPts val="0"/>
                        </a:spcAft>
                      </a:pPr>
                      <a:r>
                        <a:rPr lang="cs-CZ" sz="2000" dirty="0" smtClean="0">
                          <a:effectLst/>
                        </a:rPr>
                        <a:t>AUTENTICITA</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1</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2</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3</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564">
                <a:tc>
                  <a:txBody>
                    <a:bodyPr/>
                    <a:lstStyle/>
                    <a:p>
                      <a:pPr algn="ctr">
                        <a:spcBef>
                          <a:spcPts val="600"/>
                        </a:spcBef>
                        <a:spcAft>
                          <a:spcPts val="0"/>
                        </a:spcAft>
                      </a:pPr>
                      <a:r>
                        <a:rPr lang="cs-CZ" sz="2000" dirty="0" smtClean="0">
                          <a:effectLst/>
                        </a:rPr>
                        <a:t>ÚROVEŇ ZACHOVÁNÍ</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1</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2</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3</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564">
                <a:tc>
                  <a:txBody>
                    <a:bodyPr/>
                    <a:lstStyle/>
                    <a:p>
                      <a:pPr algn="ctr">
                        <a:spcBef>
                          <a:spcPts val="600"/>
                        </a:spcBef>
                        <a:spcAft>
                          <a:spcPts val="0"/>
                        </a:spcAft>
                      </a:pPr>
                      <a:r>
                        <a:rPr lang="cs-CZ" sz="2000" dirty="0" smtClean="0">
                          <a:effectLst/>
                        </a:rPr>
                        <a:t>TECHNICKÁ PŘÍSTUPNOST</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1</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2</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3</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564">
                <a:tc>
                  <a:txBody>
                    <a:bodyPr/>
                    <a:lstStyle/>
                    <a:p>
                      <a:pPr algn="ctr">
                        <a:spcBef>
                          <a:spcPts val="600"/>
                        </a:spcBef>
                        <a:spcAft>
                          <a:spcPts val="0"/>
                        </a:spcAft>
                      </a:pPr>
                      <a:r>
                        <a:rPr lang="cs-CZ" sz="2000" dirty="0" smtClean="0">
                          <a:effectLst/>
                        </a:rPr>
                        <a:t>DOSTUPNOST</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1</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2</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3</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564">
                <a:tc>
                  <a:txBody>
                    <a:bodyPr/>
                    <a:lstStyle/>
                    <a:p>
                      <a:pPr algn="ctr">
                        <a:spcBef>
                          <a:spcPts val="600"/>
                        </a:spcBef>
                        <a:spcAft>
                          <a:spcPts val="0"/>
                        </a:spcAft>
                      </a:pPr>
                      <a:r>
                        <a:rPr lang="cs-CZ" sz="2000" dirty="0" smtClean="0">
                          <a:effectLst/>
                        </a:rPr>
                        <a:t>JEDINEČNOST</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1</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2</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cs-CZ" sz="2000" dirty="0" smtClean="0">
                          <a:effectLst/>
                        </a:rPr>
                        <a:t>3</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8358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Skupina 27"/>
          <p:cNvGrpSpPr/>
          <p:nvPr/>
        </p:nvGrpSpPr>
        <p:grpSpPr>
          <a:xfrm>
            <a:off x="415274" y="1405522"/>
            <a:ext cx="8200231" cy="4722052"/>
            <a:chOff x="-1" y="0"/>
            <a:chExt cx="3581401" cy="2175979"/>
          </a:xfrm>
        </p:grpSpPr>
        <p:sp>
          <p:nvSpPr>
            <p:cNvPr id="29" name="AutoShape 25"/>
            <p:cNvSpPr>
              <a:spLocks/>
            </p:cNvSpPr>
            <p:nvPr/>
          </p:nvSpPr>
          <p:spPr bwMode="auto">
            <a:xfrm>
              <a:off x="2239695" y="1107796"/>
              <a:ext cx="676275" cy="143510"/>
            </a:xfrm>
            <a:prstGeom prst="callout1">
              <a:avLst>
                <a:gd name="adj1" fmla="val 50000"/>
                <a:gd name="adj2" fmla="val -5352"/>
                <a:gd name="adj3" fmla="val 50000"/>
                <a:gd name="adj4" fmla="val -56056"/>
              </a:avLst>
            </a:prstGeom>
            <a:noFill/>
            <a:ln w="9525">
              <a:solidFill>
                <a:srgbClr val="000000"/>
              </a:solidFill>
              <a:miter lim="800000"/>
              <a:headEnd type="triangle" w="med" len="med"/>
              <a:tailEnd/>
            </a:ln>
          </p:spPr>
          <p:txBody>
            <a:bodyPr rot="0" vert="horz" wrap="square" lIns="18000" tIns="0" rIns="0" bIns="0" anchor="t" anchorCtr="0" upright="1">
              <a:noAutofit/>
            </a:bodyPr>
            <a:lstStyle/>
            <a:p>
              <a:pPr algn="ctr" fontAlgn="t">
                <a:spcBef>
                  <a:spcPts val="600"/>
                </a:spcBef>
                <a:spcAft>
                  <a:spcPts val="0"/>
                </a:spcAft>
              </a:pPr>
              <a:r>
                <a:rPr lang="cs-CZ" sz="1600" b="1" dirty="0" smtClean="0">
                  <a:solidFill>
                    <a:srgbClr val="333333"/>
                  </a:solidFill>
                  <a:effectLst/>
                  <a:latin typeface="Arial"/>
                  <a:ea typeface="Calibri"/>
                  <a:cs typeface="Times New Roman"/>
                </a:rPr>
                <a:t>NEVHODNÉ</a:t>
              </a:r>
              <a:endParaRPr lang="cs-CZ" sz="1600" b="1" dirty="0" smtClean="0">
                <a:effectLst/>
                <a:latin typeface="Calibri"/>
                <a:ea typeface="Calibri"/>
                <a:cs typeface="Times New Roman"/>
              </a:endParaRPr>
            </a:p>
            <a:p>
              <a:pPr algn="ctr">
                <a:spcBef>
                  <a:spcPts val="600"/>
                </a:spcBef>
                <a:spcAft>
                  <a:spcPts val="0"/>
                </a:spcAft>
              </a:pPr>
              <a:r>
                <a:rPr lang="cs-CZ" sz="1100" dirty="0">
                  <a:effectLst/>
                  <a:latin typeface="Calibri"/>
                  <a:ea typeface="Calibri"/>
                  <a:cs typeface="Times New Roman"/>
                </a:rPr>
                <a:t> </a:t>
              </a:r>
            </a:p>
          </p:txBody>
        </p:sp>
        <p:grpSp>
          <p:nvGrpSpPr>
            <p:cNvPr id="30" name="Skupina 29"/>
            <p:cNvGrpSpPr/>
            <p:nvPr/>
          </p:nvGrpSpPr>
          <p:grpSpPr>
            <a:xfrm>
              <a:off x="-1" y="0"/>
              <a:ext cx="3581401" cy="2175979"/>
              <a:chOff x="0" y="0"/>
              <a:chExt cx="3622675" cy="2175979"/>
            </a:xfrm>
          </p:grpSpPr>
          <p:grpSp>
            <p:nvGrpSpPr>
              <p:cNvPr id="31" name="Skupina 30"/>
              <p:cNvGrpSpPr/>
              <p:nvPr/>
            </p:nvGrpSpPr>
            <p:grpSpPr>
              <a:xfrm>
                <a:off x="0" y="0"/>
                <a:ext cx="2952750" cy="2175979"/>
                <a:chOff x="0" y="0"/>
                <a:chExt cx="2952750" cy="2175979"/>
              </a:xfrm>
            </p:grpSpPr>
            <p:sp>
              <p:nvSpPr>
                <p:cNvPr id="34" name="Text Box 30"/>
                <p:cNvSpPr txBox="1">
                  <a:spLocks noChangeArrowheads="1"/>
                </p:cNvSpPr>
                <p:nvPr/>
              </p:nvSpPr>
              <p:spPr bwMode="auto">
                <a:xfrm>
                  <a:off x="177800" y="438150"/>
                  <a:ext cx="1543050" cy="422275"/>
                </a:xfrm>
                <a:prstGeom prst="rect">
                  <a:avLst/>
                </a:prstGeom>
                <a:solidFill>
                  <a:srgbClr val="FFFFCC"/>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50000"/>
                    </a:lnSpc>
                    <a:spcBef>
                      <a:spcPts val="600"/>
                    </a:spcBef>
                    <a:spcAft>
                      <a:spcPts val="0"/>
                    </a:spcAft>
                  </a:pPr>
                  <a:r>
                    <a:rPr lang="cs-CZ" b="1" dirty="0" smtClean="0">
                      <a:solidFill>
                        <a:srgbClr val="0000CC"/>
                      </a:solidFill>
                      <a:effectLst/>
                      <a:latin typeface="Arial"/>
                      <a:ea typeface="Calibri"/>
                      <a:cs typeface="Times New Roman"/>
                    </a:rPr>
                    <a:t>TECHNICKÁ KRITÉRIA</a:t>
                  </a:r>
                  <a:br>
                    <a:rPr lang="cs-CZ" b="1" dirty="0" smtClean="0">
                      <a:solidFill>
                        <a:srgbClr val="0000CC"/>
                      </a:solidFill>
                      <a:effectLst/>
                      <a:latin typeface="Arial"/>
                      <a:ea typeface="Calibri"/>
                      <a:cs typeface="Times New Roman"/>
                    </a:rPr>
                  </a:br>
                  <a:r>
                    <a:rPr lang="cs-CZ" b="1" dirty="0" smtClean="0">
                      <a:solidFill>
                        <a:srgbClr val="0000CC"/>
                      </a:solidFill>
                      <a:effectLst/>
                      <a:latin typeface="Arial"/>
                      <a:ea typeface="Calibri"/>
                      <a:cs typeface="Times New Roman"/>
                    </a:rPr>
                    <a:t>ZHODNOCENÍ MÍSTA</a:t>
                  </a:r>
                  <a:endParaRPr lang="cs-CZ" dirty="0">
                    <a:effectLst/>
                    <a:latin typeface="Calibri"/>
                    <a:ea typeface="Calibri"/>
                    <a:cs typeface="Times New Roman"/>
                  </a:endParaRPr>
                </a:p>
              </p:txBody>
            </p:sp>
            <p:grpSp>
              <p:nvGrpSpPr>
                <p:cNvPr id="35" name="Skupina 34"/>
                <p:cNvGrpSpPr/>
                <p:nvPr/>
              </p:nvGrpSpPr>
              <p:grpSpPr>
                <a:xfrm>
                  <a:off x="44450" y="1085850"/>
                  <a:ext cx="1838325" cy="1090129"/>
                  <a:chOff x="0" y="0"/>
                  <a:chExt cx="1838325" cy="1090347"/>
                </a:xfrm>
              </p:grpSpPr>
              <p:sp>
                <p:nvSpPr>
                  <p:cNvPr id="45" name="Text Box 29"/>
                  <p:cNvSpPr txBox="1">
                    <a:spLocks noChangeArrowheads="1"/>
                  </p:cNvSpPr>
                  <p:nvPr/>
                </p:nvSpPr>
                <p:spPr bwMode="auto">
                  <a:xfrm>
                    <a:off x="0" y="0"/>
                    <a:ext cx="1838325" cy="209592"/>
                  </a:xfrm>
                  <a:prstGeom prst="rect">
                    <a:avLst/>
                  </a:prstGeom>
                  <a:solidFill>
                    <a:srgbClr val="FFFFCC"/>
                  </a:solidFill>
                  <a:ln w="9525">
                    <a:solidFill>
                      <a:srgbClr val="000000"/>
                    </a:solidFill>
                    <a:miter lim="800000"/>
                    <a:headEnd/>
                    <a:tailEnd/>
                  </a:ln>
                </p:spPr>
                <p:txBody>
                  <a:bodyPr rot="0" vert="horz" wrap="square" lIns="91440" tIns="10800" rIns="91440" bIns="45720" anchor="t" anchorCtr="0" upright="1">
                    <a:noAutofit/>
                  </a:bodyPr>
                  <a:lstStyle/>
                  <a:p>
                    <a:pPr algn="ctr">
                      <a:lnSpc>
                        <a:spcPct val="150000"/>
                      </a:lnSpc>
                      <a:spcBef>
                        <a:spcPts val="600"/>
                      </a:spcBef>
                      <a:spcAft>
                        <a:spcPts val="0"/>
                      </a:spcAft>
                    </a:pPr>
                    <a:r>
                      <a:rPr lang="cs-CZ" b="1" dirty="0" smtClean="0">
                        <a:solidFill>
                          <a:srgbClr val="0000CC"/>
                        </a:solidFill>
                        <a:effectLst/>
                        <a:latin typeface="Arial"/>
                        <a:ea typeface="Calibri"/>
                        <a:cs typeface="Times New Roman"/>
                      </a:rPr>
                      <a:t>MOŽNOST REALIZACI PROJEKTU</a:t>
                    </a:r>
                    <a:endParaRPr lang="cs-CZ" dirty="0">
                      <a:effectLst/>
                      <a:latin typeface="Calibri"/>
                      <a:ea typeface="Calibri"/>
                      <a:cs typeface="Times New Roman"/>
                    </a:endParaRPr>
                  </a:p>
                </p:txBody>
              </p:sp>
              <p:grpSp>
                <p:nvGrpSpPr>
                  <p:cNvPr id="46" name="Group 34"/>
                  <p:cNvGrpSpPr>
                    <a:grpSpLocks/>
                  </p:cNvGrpSpPr>
                  <p:nvPr/>
                </p:nvGrpSpPr>
                <p:grpSpPr bwMode="auto">
                  <a:xfrm>
                    <a:off x="165100" y="204955"/>
                    <a:ext cx="1590675" cy="885392"/>
                    <a:chOff x="260" y="2549"/>
                    <a:chExt cx="2505" cy="1247"/>
                  </a:xfrm>
                </p:grpSpPr>
                <p:sp>
                  <p:nvSpPr>
                    <p:cNvPr id="47" name="Text Box 35"/>
                    <p:cNvSpPr txBox="1">
                      <a:spLocks noChangeArrowheads="1"/>
                    </p:cNvSpPr>
                    <p:nvPr/>
                  </p:nvSpPr>
                  <p:spPr bwMode="auto">
                    <a:xfrm>
                      <a:off x="260" y="3519"/>
                      <a:ext cx="2505" cy="277"/>
                    </a:xfrm>
                    <a:prstGeom prst="rect">
                      <a:avLst/>
                    </a:prstGeom>
                    <a:solidFill>
                      <a:srgbClr val="FFFFCC"/>
                    </a:solidFill>
                    <a:ln w="9525">
                      <a:solidFill>
                        <a:srgbClr val="000000"/>
                      </a:solidFill>
                      <a:miter lim="800000"/>
                      <a:headEnd/>
                      <a:tailEnd/>
                    </a:ln>
                  </p:spPr>
                  <p:txBody>
                    <a:bodyPr rot="0" vert="horz" wrap="square" lIns="91440" tIns="10800" rIns="91440" bIns="45720" anchor="t" anchorCtr="0" upright="1">
                      <a:noAutofit/>
                    </a:bodyPr>
                    <a:lstStyle/>
                    <a:p>
                      <a:pPr algn="ctr" fontAlgn="t">
                        <a:lnSpc>
                          <a:spcPct val="150000"/>
                        </a:lnSpc>
                        <a:spcBef>
                          <a:spcPts val="600"/>
                        </a:spcBef>
                        <a:spcAft>
                          <a:spcPts val="0"/>
                        </a:spcAft>
                      </a:pPr>
                      <a:r>
                        <a:rPr lang="cs-CZ" sz="1600" b="1" dirty="0" smtClean="0">
                          <a:solidFill>
                            <a:srgbClr val="0000CC"/>
                          </a:solidFill>
                          <a:effectLst/>
                          <a:latin typeface="Arial"/>
                          <a:ea typeface="Calibri"/>
                          <a:cs typeface="Times New Roman"/>
                        </a:rPr>
                        <a:t>REALIZACE ÚPRAV</a:t>
                      </a:r>
                      <a:endParaRPr lang="cs-CZ" sz="1600" b="1" dirty="0" smtClean="0">
                        <a:effectLst/>
                        <a:latin typeface="Calibri"/>
                        <a:ea typeface="Calibri"/>
                        <a:cs typeface="Times New Roman"/>
                      </a:endParaRPr>
                    </a:p>
                    <a:p>
                      <a:pPr algn="ctr">
                        <a:spcBef>
                          <a:spcPts val="600"/>
                        </a:spcBef>
                        <a:spcAft>
                          <a:spcPts val="0"/>
                        </a:spcAft>
                      </a:pPr>
                      <a:r>
                        <a:rPr lang="cs-CZ" sz="1100" dirty="0">
                          <a:effectLst/>
                          <a:latin typeface="Calibri"/>
                          <a:ea typeface="Calibri"/>
                          <a:cs typeface="Times New Roman"/>
                        </a:rPr>
                        <a:t> </a:t>
                      </a:r>
                    </a:p>
                  </p:txBody>
                </p:sp>
                <p:sp>
                  <p:nvSpPr>
                    <p:cNvPr id="48" name="Text Box 36"/>
                    <p:cNvSpPr txBox="1">
                      <a:spLocks noChangeArrowheads="1"/>
                    </p:cNvSpPr>
                    <p:nvPr/>
                  </p:nvSpPr>
                  <p:spPr bwMode="auto">
                    <a:xfrm>
                      <a:off x="260" y="2845"/>
                      <a:ext cx="2430" cy="315"/>
                    </a:xfrm>
                    <a:prstGeom prst="rect">
                      <a:avLst/>
                    </a:prstGeom>
                    <a:solidFill>
                      <a:srgbClr val="FFFFCC"/>
                    </a:solidFill>
                    <a:ln w="9525">
                      <a:solidFill>
                        <a:srgbClr val="000000"/>
                      </a:solidFill>
                      <a:miter lim="800000"/>
                      <a:headEnd/>
                      <a:tailEnd/>
                    </a:ln>
                  </p:spPr>
                  <p:txBody>
                    <a:bodyPr rot="0" vert="horz" wrap="square" lIns="18000" tIns="10800" rIns="18000" bIns="45720" anchor="t" anchorCtr="0" upright="1">
                      <a:noAutofit/>
                    </a:bodyPr>
                    <a:lstStyle/>
                    <a:p>
                      <a:pPr algn="ctr" fontAlgn="t">
                        <a:lnSpc>
                          <a:spcPct val="150000"/>
                        </a:lnSpc>
                        <a:spcBef>
                          <a:spcPts val="600"/>
                        </a:spcBef>
                        <a:spcAft>
                          <a:spcPts val="0"/>
                        </a:spcAft>
                      </a:pPr>
                      <a:r>
                        <a:rPr lang="cs-CZ" sz="1600" b="1" dirty="0" smtClean="0">
                          <a:solidFill>
                            <a:srgbClr val="0000CC"/>
                          </a:solidFill>
                          <a:effectLst/>
                          <a:latin typeface="Arial"/>
                          <a:ea typeface="Calibri"/>
                          <a:cs typeface="Times New Roman"/>
                        </a:rPr>
                        <a:t>PLÁNOVÁNÍ ÚPRAV</a:t>
                      </a:r>
                      <a:endParaRPr lang="cs-CZ" sz="1600" dirty="0" smtClean="0">
                        <a:effectLst/>
                        <a:latin typeface="Calibri"/>
                        <a:ea typeface="Calibri"/>
                        <a:cs typeface="Times New Roman"/>
                      </a:endParaRPr>
                    </a:p>
                    <a:p>
                      <a:pPr algn="ctr">
                        <a:spcBef>
                          <a:spcPts val="600"/>
                        </a:spcBef>
                        <a:spcAft>
                          <a:spcPts val="0"/>
                        </a:spcAft>
                      </a:pPr>
                      <a:r>
                        <a:rPr lang="cs-CZ" sz="1100" dirty="0">
                          <a:effectLst/>
                          <a:latin typeface="Calibri"/>
                          <a:ea typeface="Calibri"/>
                          <a:cs typeface="Times New Roman"/>
                        </a:rPr>
                        <a:t> </a:t>
                      </a:r>
                    </a:p>
                  </p:txBody>
                </p:sp>
                <p:sp>
                  <p:nvSpPr>
                    <p:cNvPr id="49" name="Text Box 37"/>
                    <p:cNvSpPr txBox="1">
                      <a:spLocks noChangeArrowheads="1"/>
                    </p:cNvSpPr>
                    <p:nvPr/>
                  </p:nvSpPr>
                  <p:spPr bwMode="auto">
                    <a:xfrm>
                      <a:off x="1610" y="2562"/>
                      <a:ext cx="795" cy="2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fontAlgn="t">
                        <a:spcBef>
                          <a:spcPts val="600"/>
                        </a:spcBef>
                        <a:spcAft>
                          <a:spcPts val="0"/>
                        </a:spcAft>
                      </a:pPr>
                      <a:r>
                        <a:rPr lang="cs-CZ" sz="1600" b="1" dirty="0" smtClean="0">
                          <a:solidFill>
                            <a:srgbClr val="333333"/>
                          </a:solidFill>
                          <a:effectLst/>
                          <a:latin typeface="Arial"/>
                          <a:ea typeface="Calibri"/>
                          <a:cs typeface="Times New Roman"/>
                        </a:rPr>
                        <a:t>VHODNÉ</a:t>
                      </a:r>
                      <a:endParaRPr lang="cs-CZ" sz="1600" b="1" dirty="0" smtClean="0">
                        <a:effectLst/>
                        <a:latin typeface="Calibri"/>
                        <a:ea typeface="Calibri"/>
                        <a:cs typeface="Times New Roman"/>
                      </a:endParaRPr>
                    </a:p>
                    <a:p>
                      <a:pPr algn="ctr">
                        <a:spcBef>
                          <a:spcPts val="600"/>
                        </a:spcBef>
                        <a:spcAft>
                          <a:spcPts val="0"/>
                        </a:spcAft>
                      </a:pPr>
                      <a:r>
                        <a:rPr lang="cs-CZ" sz="1100" dirty="0">
                          <a:effectLst/>
                          <a:latin typeface="Calibri"/>
                          <a:ea typeface="Calibri"/>
                          <a:cs typeface="Times New Roman"/>
                        </a:rPr>
                        <a:t> </a:t>
                      </a:r>
                    </a:p>
                  </p:txBody>
                </p:sp>
                <p:cxnSp>
                  <p:nvCxnSpPr>
                    <p:cNvPr id="50" name="Line 38"/>
                    <p:cNvCxnSpPr/>
                    <p:nvPr/>
                  </p:nvCxnSpPr>
                  <p:spPr bwMode="auto">
                    <a:xfrm>
                      <a:off x="1481" y="3160"/>
                      <a:ext cx="0" cy="35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 name="Line 39"/>
                    <p:cNvCxnSpPr/>
                    <p:nvPr/>
                  </p:nvCxnSpPr>
                  <p:spPr bwMode="auto">
                    <a:xfrm>
                      <a:off x="1475" y="2549"/>
                      <a:ext cx="0" cy="31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grpSp>
            <p:grpSp>
              <p:nvGrpSpPr>
                <p:cNvPr id="36" name="Skupina 35"/>
                <p:cNvGrpSpPr/>
                <p:nvPr/>
              </p:nvGrpSpPr>
              <p:grpSpPr>
                <a:xfrm>
                  <a:off x="0" y="0"/>
                  <a:ext cx="2949575" cy="429260"/>
                  <a:chOff x="0" y="0"/>
                  <a:chExt cx="2949575" cy="429260"/>
                </a:xfrm>
              </p:grpSpPr>
              <p:sp>
                <p:nvSpPr>
                  <p:cNvPr id="41" name="AutoShape 24"/>
                  <p:cNvSpPr>
                    <a:spLocks/>
                  </p:cNvSpPr>
                  <p:nvPr/>
                </p:nvSpPr>
                <p:spPr bwMode="auto">
                  <a:xfrm>
                    <a:off x="2273300" y="31750"/>
                    <a:ext cx="676275" cy="144145"/>
                  </a:xfrm>
                  <a:prstGeom prst="callout1">
                    <a:avLst>
                      <a:gd name="adj1" fmla="val 50000"/>
                      <a:gd name="adj2" fmla="val -5352"/>
                      <a:gd name="adj3" fmla="val 50000"/>
                      <a:gd name="adj4" fmla="val -68731"/>
                    </a:avLst>
                  </a:prstGeom>
                  <a:noFill/>
                  <a:ln w="9525">
                    <a:solidFill>
                      <a:srgbClr val="000000"/>
                    </a:solidFill>
                    <a:miter lim="800000"/>
                    <a:headEnd type="triangle" w="med" len="med"/>
                    <a:tailEnd/>
                  </a:ln>
                </p:spPr>
                <p:txBody>
                  <a:bodyPr rot="0" vert="horz" wrap="square" lIns="18000" tIns="0" rIns="0" bIns="0" anchor="t" anchorCtr="0" upright="1">
                    <a:noAutofit/>
                  </a:bodyPr>
                  <a:lstStyle/>
                  <a:p>
                    <a:pPr algn="ctr" fontAlgn="t">
                      <a:spcBef>
                        <a:spcPts val="600"/>
                      </a:spcBef>
                      <a:spcAft>
                        <a:spcPts val="0"/>
                      </a:spcAft>
                    </a:pPr>
                    <a:r>
                      <a:rPr lang="cs-CZ" sz="1600" b="1" dirty="0" smtClean="0">
                        <a:solidFill>
                          <a:srgbClr val="333333"/>
                        </a:solidFill>
                        <a:effectLst/>
                        <a:latin typeface="Arial"/>
                        <a:ea typeface="Calibri"/>
                        <a:cs typeface="Times New Roman"/>
                      </a:rPr>
                      <a:t>NEVHODNÉ</a:t>
                    </a:r>
                    <a:endParaRPr lang="cs-CZ" sz="1600" b="1" dirty="0" smtClean="0">
                      <a:effectLst/>
                      <a:latin typeface="Calibri"/>
                      <a:ea typeface="Calibri"/>
                      <a:cs typeface="Times New Roman"/>
                    </a:endParaRPr>
                  </a:p>
                  <a:p>
                    <a:pPr algn="ctr">
                      <a:spcBef>
                        <a:spcPts val="600"/>
                      </a:spcBef>
                      <a:spcAft>
                        <a:spcPts val="0"/>
                      </a:spcAft>
                    </a:pPr>
                    <a:r>
                      <a:rPr lang="cs-CZ" sz="1100" dirty="0">
                        <a:effectLst/>
                        <a:latin typeface="Calibri"/>
                        <a:ea typeface="Calibri"/>
                        <a:cs typeface="Times New Roman"/>
                      </a:rPr>
                      <a:t> </a:t>
                    </a:r>
                  </a:p>
                </p:txBody>
              </p:sp>
              <p:sp>
                <p:nvSpPr>
                  <p:cNvPr id="42" name="Text Box 28"/>
                  <p:cNvSpPr txBox="1">
                    <a:spLocks noChangeArrowheads="1"/>
                  </p:cNvSpPr>
                  <p:nvPr/>
                </p:nvSpPr>
                <p:spPr bwMode="auto">
                  <a:xfrm>
                    <a:off x="0" y="0"/>
                    <a:ext cx="1917700" cy="224790"/>
                  </a:xfrm>
                  <a:prstGeom prst="rect">
                    <a:avLst/>
                  </a:prstGeom>
                  <a:solidFill>
                    <a:srgbClr val="FFFFCC"/>
                  </a:solidFill>
                  <a:ln w="9525">
                    <a:solidFill>
                      <a:srgbClr val="000000"/>
                    </a:solidFill>
                    <a:miter lim="800000"/>
                    <a:headEnd/>
                    <a:tailEnd/>
                  </a:ln>
                </p:spPr>
                <p:txBody>
                  <a:bodyPr rot="0" vert="horz" wrap="square" lIns="91440" tIns="28800" rIns="91440" bIns="45720" anchor="t" anchorCtr="0" upright="1">
                    <a:noAutofit/>
                  </a:bodyPr>
                  <a:lstStyle/>
                  <a:p>
                    <a:pPr algn="ctr" fontAlgn="t">
                      <a:lnSpc>
                        <a:spcPct val="150000"/>
                      </a:lnSpc>
                      <a:spcAft>
                        <a:spcPts val="0"/>
                      </a:spcAft>
                    </a:pPr>
                    <a:r>
                      <a:rPr lang="cs-CZ" b="1" dirty="0" smtClean="0">
                        <a:solidFill>
                          <a:srgbClr val="0000CC"/>
                        </a:solidFill>
                        <a:effectLst/>
                        <a:latin typeface="Arial"/>
                        <a:ea typeface="Calibri"/>
                        <a:cs typeface="Times New Roman"/>
                      </a:rPr>
                      <a:t>SEZNAM HODNOCENÝCH ATRAKCÍ</a:t>
                    </a:r>
                    <a:endParaRPr lang="cs-CZ" dirty="0" smtClean="0">
                      <a:effectLst/>
                      <a:latin typeface="Calibri"/>
                      <a:ea typeface="Calibri"/>
                      <a:cs typeface="Times New Roman"/>
                    </a:endParaRPr>
                  </a:p>
                  <a:p>
                    <a:pPr algn="ctr">
                      <a:spcBef>
                        <a:spcPts val="600"/>
                      </a:spcBef>
                      <a:spcAft>
                        <a:spcPts val="0"/>
                      </a:spcAft>
                    </a:pPr>
                    <a:r>
                      <a:rPr lang="cs-CZ" sz="1100" dirty="0">
                        <a:effectLst/>
                        <a:latin typeface="Calibri"/>
                        <a:ea typeface="Calibri"/>
                        <a:cs typeface="Times New Roman"/>
                      </a:rPr>
                      <a:t> </a:t>
                    </a:r>
                  </a:p>
                </p:txBody>
              </p:sp>
              <p:sp>
                <p:nvSpPr>
                  <p:cNvPr id="43" name="Text Box 31"/>
                  <p:cNvSpPr txBox="1">
                    <a:spLocks noChangeArrowheads="1"/>
                  </p:cNvSpPr>
                  <p:nvPr/>
                </p:nvSpPr>
                <p:spPr bwMode="auto">
                  <a:xfrm>
                    <a:off x="1047750" y="252719"/>
                    <a:ext cx="504825" cy="161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fontAlgn="t">
                      <a:spcBef>
                        <a:spcPts val="600"/>
                      </a:spcBef>
                      <a:spcAft>
                        <a:spcPts val="0"/>
                      </a:spcAft>
                    </a:pPr>
                    <a:r>
                      <a:rPr lang="cs-CZ" sz="1600" b="1" dirty="0" smtClean="0">
                        <a:solidFill>
                          <a:srgbClr val="333333"/>
                        </a:solidFill>
                        <a:effectLst/>
                        <a:latin typeface="Arial"/>
                        <a:ea typeface="Calibri"/>
                        <a:cs typeface="Times New Roman"/>
                      </a:rPr>
                      <a:t>VHODNÉ</a:t>
                    </a:r>
                    <a:endParaRPr lang="cs-CZ" sz="1600" b="1" dirty="0" smtClean="0">
                      <a:effectLst/>
                      <a:latin typeface="Calibri"/>
                      <a:ea typeface="Calibri"/>
                      <a:cs typeface="Times New Roman"/>
                    </a:endParaRPr>
                  </a:p>
                  <a:p>
                    <a:pPr algn="ctr">
                      <a:spcBef>
                        <a:spcPts val="600"/>
                      </a:spcBef>
                      <a:spcAft>
                        <a:spcPts val="0"/>
                      </a:spcAft>
                    </a:pPr>
                    <a:r>
                      <a:rPr lang="cs-CZ" sz="1100" dirty="0">
                        <a:effectLst/>
                        <a:latin typeface="Calibri"/>
                        <a:ea typeface="Calibri"/>
                        <a:cs typeface="Times New Roman"/>
                      </a:rPr>
                      <a:t> </a:t>
                    </a:r>
                  </a:p>
                </p:txBody>
              </p:sp>
              <p:cxnSp>
                <p:nvCxnSpPr>
                  <p:cNvPr id="44" name="Line 40"/>
                  <p:cNvCxnSpPr/>
                  <p:nvPr/>
                </p:nvCxnSpPr>
                <p:spPr bwMode="auto">
                  <a:xfrm>
                    <a:off x="958850" y="222250"/>
                    <a:ext cx="0" cy="20701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grpSp>
              <p:nvGrpSpPr>
                <p:cNvPr id="37" name="Skupina 36"/>
                <p:cNvGrpSpPr/>
                <p:nvPr/>
              </p:nvGrpSpPr>
              <p:grpSpPr>
                <a:xfrm>
                  <a:off x="971550" y="571500"/>
                  <a:ext cx="1981200" cy="518160"/>
                  <a:chOff x="0" y="0"/>
                  <a:chExt cx="1981200" cy="518160"/>
                </a:xfrm>
              </p:grpSpPr>
              <p:sp>
                <p:nvSpPr>
                  <p:cNvPr id="38" name="AutoShape 26"/>
                  <p:cNvSpPr>
                    <a:spLocks/>
                  </p:cNvSpPr>
                  <p:nvPr/>
                </p:nvSpPr>
                <p:spPr bwMode="auto">
                  <a:xfrm>
                    <a:off x="1276350" y="0"/>
                    <a:ext cx="704850" cy="144145"/>
                  </a:xfrm>
                  <a:prstGeom prst="callout1">
                    <a:avLst>
                      <a:gd name="adj1" fmla="val 50000"/>
                      <a:gd name="adj2" fmla="val -5134"/>
                      <a:gd name="adj3" fmla="val 50000"/>
                      <a:gd name="adj4" fmla="val -75856"/>
                    </a:avLst>
                  </a:prstGeom>
                  <a:noFill/>
                  <a:ln w="9525">
                    <a:solidFill>
                      <a:srgbClr val="000000"/>
                    </a:solidFill>
                    <a:miter lim="800000"/>
                    <a:headEnd type="triangle" w="med" len="med"/>
                    <a:tailEnd/>
                  </a:ln>
                </p:spPr>
                <p:txBody>
                  <a:bodyPr rot="0" vert="horz" wrap="square" lIns="18000" tIns="0" rIns="0" bIns="0" anchor="t" anchorCtr="0" upright="1">
                    <a:noAutofit/>
                  </a:bodyPr>
                  <a:lstStyle/>
                  <a:p>
                    <a:pPr algn="ctr" fontAlgn="t">
                      <a:spcBef>
                        <a:spcPts val="600"/>
                      </a:spcBef>
                      <a:spcAft>
                        <a:spcPts val="0"/>
                      </a:spcAft>
                    </a:pPr>
                    <a:r>
                      <a:rPr lang="cs-CZ" sz="1600" b="1" dirty="0" smtClean="0">
                        <a:solidFill>
                          <a:srgbClr val="333333"/>
                        </a:solidFill>
                        <a:effectLst/>
                        <a:latin typeface="Arial"/>
                        <a:ea typeface="Calibri"/>
                        <a:cs typeface="Times New Roman"/>
                      </a:rPr>
                      <a:t>NEVHODNÉ</a:t>
                    </a:r>
                    <a:endParaRPr lang="cs-CZ" sz="1600" b="1" dirty="0" smtClean="0">
                      <a:effectLst/>
                      <a:latin typeface="Calibri"/>
                      <a:ea typeface="Calibri"/>
                      <a:cs typeface="Times New Roman"/>
                    </a:endParaRPr>
                  </a:p>
                  <a:p>
                    <a:pPr algn="ctr">
                      <a:spcBef>
                        <a:spcPts val="600"/>
                      </a:spcBef>
                      <a:spcAft>
                        <a:spcPts val="0"/>
                      </a:spcAft>
                    </a:pPr>
                    <a:r>
                      <a:rPr lang="cs-CZ" sz="1100" dirty="0">
                        <a:effectLst/>
                        <a:latin typeface="Calibri"/>
                        <a:ea typeface="Calibri"/>
                        <a:cs typeface="Times New Roman"/>
                      </a:rPr>
                      <a:t> </a:t>
                    </a:r>
                  </a:p>
                </p:txBody>
              </p:sp>
              <p:sp>
                <p:nvSpPr>
                  <p:cNvPr id="39" name="Text Box 32"/>
                  <p:cNvSpPr txBox="1">
                    <a:spLocks noChangeArrowheads="1"/>
                  </p:cNvSpPr>
                  <p:nvPr/>
                </p:nvSpPr>
                <p:spPr bwMode="auto">
                  <a:xfrm>
                    <a:off x="114300" y="311150"/>
                    <a:ext cx="504825" cy="161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fontAlgn="t">
                      <a:spcBef>
                        <a:spcPts val="600"/>
                      </a:spcBef>
                      <a:spcAft>
                        <a:spcPts val="0"/>
                      </a:spcAft>
                    </a:pPr>
                    <a:r>
                      <a:rPr lang="cs-CZ" sz="1600" b="1" dirty="0" smtClean="0">
                        <a:solidFill>
                          <a:srgbClr val="333333"/>
                        </a:solidFill>
                        <a:effectLst/>
                        <a:latin typeface="Arial"/>
                        <a:ea typeface="Calibri"/>
                        <a:cs typeface="Times New Roman"/>
                      </a:rPr>
                      <a:t>VHODNÉ</a:t>
                    </a:r>
                    <a:endParaRPr lang="cs-CZ" sz="1600" b="1" dirty="0" smtClean="0">
                      <a:effectLst/>
                      <a:latin typeface="Calibri"/>
                      <a:ea typeface="Calibri"/>
                      <a:cs typeface="Times New Roman"/>
                    </a:endParaRPr>
                  </a:p>
                  <a:p>
                    <a:pPr algn="ctr">
                      <a:spcBef>
                        <a:spcPts val="600"/>
                      </a:spcBef>
                      <a:spcAft>
                        <a:spcPts val="0"/>
                      </a:spcAft>
                    </a:pPr>
                    <a:r>
                      <a:rPr lang="cs-CZ" sz="1100" dirty="0">
                        <a:effectLst/>
                        <a:latin typeface="Calibri"/>
                        <a:ea typeface="Calibri"/>
                        <a:cs typeface="Times New Roman"/>
                      </a:rPr>
                      <a:t> </a:t>
                    </a:r>
                  </a:p>
                </p:txBody>
              </p:sp>
              <p:cxnSp>
                <p:nvCxnSpPr>
                  <p:cNvPr id="40" name="Line 41"/>
                  <p:cNvCxnSpPr/>
                  <p:nvPr/>
                </p:nvCxnSpPr>
                <p:spPr bwMode="auto">
                  <a:xfrm>
                    <a:off x="0" y="311150"/>
                    <a:ext cx="0" cy="20701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grpSp>
          <p:sp>
            <p:nvSpPr>
              <p:cNvPr id="32" name="AutoShape 42"/>
              <p:cNvSpPr>
                <a:spLocks/>
              </p:cNvSpPr>
              <p:nvPr/>
            </p:nvSpPr>
            <p:spPr bwMode="auto">
              <a:xfrm>
                <a:off x="2952750" y="101600"/>
                <a:ext cx="119380" cy="1149706"/>
              </a:xfrm>
              <a:prstGeom prst="rightBrace">
                <a:avLst>
                  <a:gd name="adj1" fmla="val 74645"/>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cs-CZ"/>
              </a:p>
            </p:txBody>
          </p:sp>
          <p:sp>
            <p:nvSpPr>
              <p:cNvPr id="33" name="Text Box 43"/>
              <p:cNvSpPr txBox="1">
                <a:spLocks noChangeArrowheads="1"/>
              </p:cNvSpPr>
              <p:nvPr/>
            </p:nvSpPr>
            <p:spPr bwMode="auto">
              <a:xfrm>
                <a:off x="3072130" y="635000"/>
                <a:ext cx="550545" cy="1797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10800" rIns="0" bIns="10800" anchor="t" anchorCtr="0" upright="1">
                <a:noAutofit/>
              </a:bodyPr>
              <a:lstStyle/>
              <a:p>
                <a:pPr algn="ctr" fontAlgn="t">
                  <a:spcBef>
                    <a:spcPts val="600"/>
                  </a:spcBef>
                  <a:spcAft>
                    <a:spcPts val="0"/>
                  </a:spcAft>
                </a:pPr>
                <a:r>
                  <a:rPr lang="cs-CZ" b="1" dirty="0" smtClean="0">
                    <a:solidFill>
                      <a:srgbClr val="333333"/>
                    </a:solidFill>
                    <a:effectLst/>
                    <a:latin typeface="Arial"/>
                    <a:ea typeface="Calibri"/>
                    <a:cs typeface="Times New Roman"/>
                  </a:rPr>
                  <a:t>VYLOUČIT</a:t>
                </a:r>
                <a:endParaRPr lang="cs-CZ" b="1" dirty="0" smtClean="0">
                  <a:effectLst/>
                  <a:latin typeface="Calibri"/>
                  <a:ea typeface="Calibri"/>
                  <a:cs typeface="Times New Roman"/>
                </a:endParaRPr>
              </a:p>
              <a:p>
                <a:pPr algn="ctr">
                  <a:spcBef>
                    <a:spcPts val="600"/>
                  </a:spcBef>
                  <a:spcAft>
                    <a:spcPts val="0"/>
                  </a:spcAft>
                </a:pPr>
                <a:r>
                  <a:rPr lang="cs-CZ" sz="1100" dirty="0">
                    <a:effectLst/>
                    <a:latin typeface="Calibri"/>
                    <a:ea typeface="Calibri"/>
                    <a:cs typeface="Times New Roman"/>
                  </a:rPr>
                  <a:t> </a:t>
                </a:r>
              </a:p>
            </p:txBody>
          </p:sp>
        </p:grpSp>
      </p:grpSp>
      <p:sp>
        <p:nvSpPr>
          <p:cNvPr id="26" name="Obdélník 25"/>
          <p:cNvSpPr/>
          <p:nvPr/>
        </p:nvSpPr>
        <p:spPr>
          <a:xfrm>
            <a:off x="817739" y="526536"/>
            <a:ext cx="7797766" cy="461665"/>
          </a:xfrm>
          <a:prstGeom prst="rect">
            <a:avLst/>
          </a:prstGeom>
        </p:spPr>
        <p:txBody>
          <a:bodyPr wrap="square">
            <a:spAutoFit/>
          </a:bodyPr>
          <a:lstStyle/>
          <a:p>
            <a:r>
              <a:rPr lang="cs-CZ" sz="2400" b="1" dirty="0" smtClean="0">
                <a:solidFill>
                  <a:srgbClr val="FF0000"/>
                </a:solidFill>
              </a:rPr>
              <a:t>SCHÉMA VÝBĚRU OBJEKTŮ ZA TURISTICKÝM ÚČELEM</a:t>
            </a:r>
            <a:endParaRPr lang="cs-CZ" sz="2400" b="1" dirty="0">
              <a:solidFill>
                <a:srgbClr val="FF0000"/>
              </a:solidFill>
            </a:endParaRPr>
          </a:p>
        </p:txBody>
      </p:sp>
    </p:spTree>
    <p:extLst>
      <p:ext uri="{BB962C8B-B14F-4D97-AF65-F5344CB8AC3E}">
        <p14:creationId xmlns:p14="http://schemas.microsoft.com/office/powerpoint/2010/main" val="369484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42004" y="214358"/>
            <a:ext cx="7704856" cy="461665"/>
          </a:xfrm>
          <a:prstGeom prst="rect">
            <a:avLst/>
          </a:prstGeom>
        </p:spPr>
        <p:txBody>
          <a:bodyPr wrap="square">
            <a:spAutoFit/>
          </a:bodyPr>
          <a:lstStyle/>
          <a:p>
            <a:pPr algn="ctr"/>
            <a:r>
              <a:rPr lang="cs-CZ" sz="2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EXPERTNÍ BODOVACÍ KLASIFIKAČNÍ PŘÍSTUPY</a:t>
            </a:r>
          </a:p>
        </p:txBody>
      </p:sp>
      <p:sp>
        <p:nvSpPr>
          <p:cNvPr id="3" name="Obdélník 2"/>
          <p:cNvSpPr/>
          <p:nvPr/>
        </p:nvSpPr>
        <p:spPr>
          <a:xfrm>
            <a:off x="611560" y="725249"/>
            <a:ext cx="7704856" cy="1077218"/>
          </a:xfrm>
          <a:prstGeom prst="rect">
            <a:avLst/>
          </a:prstGeom>
        </p:spPr>
        <p:txBody>
          <a:bodyPr wrap="square">
            <a:spAutoFit/>
          </a:bodyPr>
          <a:lstStyle/>
          <a:p>
            <a:r>
              <a:rPr lang="cs-CZ" sz="2400" b="1" dirty="0" smtClean="0">
                <a:solidFill>
                  <a:srgbClr val="000099"/>
                </a:solidFill>
              </a:rPr>
              <a:t>PRINCIP SKÓROVÁNÍ </a:t>
            </a:r>
          </a:p>
          <a:p>
            <a:pPr marL="360000"/>
            <a:r>
              <a:rPr lang="cs-CZ" sz="2000" b="1" dirty="0" smtClean="0"/>
              <a:t>SUBJEKTIVNÍ POVAHA </a:t>
            </a:r>
            <a:r>
              <a:rPr lang="cs-CZ" sz="2000" b="1" dirty="0" smtClean="0">
                <a:sym typeface="Wingdings 3"/>
              </a:rPr>
              <a:t></a:t>
            </a:r>
            <a:r>
              <a:rPr lang="cs-CZ" sz="2000" b="1" dirty="0" smtClean="0"/>
              <a:t> VYCHÁZÍ Z POZNATKŮ, ZKUŠENOSTÍ A SENZITIVITY HODNOTITELE. </a:t>
            </a:r>
            <a:endParaRPr lang="cs-CZ" sz="2000" b="1" dirty="0"/>
          </a:p>
        </p:txBody>
      </p:sp>
      <p:sp>
        <p:nvSpPr>
          <p:cNvPr id="4" name="Obdélník 3"/>
          <p:cNvSpPr/>
          <p:nvPr/>
        </p:nvSpPr>
        <p:spPr>
          <a:xfrm>
            <a:off x="611560" y="1802467"/>
            <a:ext cx="7704856" cy="707886"/>
          </a:xfrm>
          <a:prstGeom prst="rect">
            <a:avLst/>
          </a:prstGeom>
        </p:spPr>
        <p:txBody>
          <a:bodyPr wrap="square">
            <a:spAutoFit/>
          </a:bodyPr>
          <a:lstStyle/>
          <a:p>
            <a:pPr algn="ctr"/>
            <a:r>
              <a:rPr lang="cs-CZ" sz="2000" b="1" dirty="0" smtClean="0">
                <a:solidFill>
                  <a:srgbClr val="C00000"/>
                </a:solidFill>
              </a:rPr>
              <a:t>BODOVÉ HODNOCENÍ ATRAKTIVITY GEOTURISTICKÝCH OBJEKTŮ PODLE KRITÉRIA - ANTROPOGENNÍ OBJEKT (RYBÁR, 2010)</a:t>
            </a:r>
            <a:endParaRPr lang="cs-CZ" sz="2000" b="1" dirty="0">
              <a:solidFill>
                <a:srgbClr val="C00000"/>
              </a:solidFill>
            </a:endParaRPr>
          </a:p>
        </p:txBody>
      </p:sp>
      <p:graphicFrame>
        <p:nvGraphicFramePr>
          <p:cNvPr id="6" name="Tabulka 5"/>
          <p:cNvGraphicFramePr>
            <a:graphicFrameLocks noGrp="1"/>
          </p:cNvGraphicFramePr>
          <p:nvPr>
            <p:extLst>
              <p:ext uri="{D42A27DB-BD31-4B8C-83A1-F6EECF244321}">
                <p14:modId xmlns:p14="http://schemas.microsoft.com/office/powerpoint/2010/main" val="4058073669"/>
              </p:ext>
            </p:extLst>
          </p:nvPr>
        </p:nvGraphicFramePr>
        <p:xfrm>
          <a:off x="758401" y="2636912"/>
          <a:ext cx="7632848" cy="4079240"/>
        </p:xfrm>
        <a:graphic>
          <a:graphicData uri="http://schemas.openxmlformats.org/drawingml/2006/table">
            <a:tbl>
              <a:tblPr firstRow="1" bandRow="1">
                <a:tableStyleId>{5C22544A-7EE6-4342-B048-85BDC9FD1C3A}</a:tableStyleId>
              </a:tblPr>
              <a:tblGrid>
                <a:gridCol w="6045847"/>
                <a:gridCol w="1587001"/>
              </a:tblGrid>
              <a:tr h="370840">
                <a:tc>
                  <a:txBody>
                    <a:bodyPr/>
                    <a:lstStyle/>
                    <a:p>
                      <a:pPr algn="ctr"/>
                      <a:r>
                        <a:rPr lang="cs-CZ" dirty="0" smtClean="0"/>
                        <a:t>ZNAK</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BODY MAX.</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cs-CZ" b="1" dirty="0" smtClean="0"/>
                        <a:t>STÁŘÍ</a:t>
                      </a:r>
                      <a:endParaRPr lang="cs-CZ"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8</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cs-CZ" b="1" dirty="0" smtClean="0"/>
                        <a:t>HISTORICKÁ HODNOTA </a:t>
                      </a:r>
                      <a:endParaRPr lang="cs-CZ"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8</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cs-CZ" b="1" dirty="0" smtClean="0"/>
                        <a:t>ESTETICKÁ HODNOTA</a:t>
                      </a:r>
                      <a:endParaRPr lang="cs-CZ"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8</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cs-CZ" b="1" dirty="0" smtClean="0"/>
                        <a:t>AUTENTICITA</a:t>
                      </a:r>
                      <a:endParaRPr lang="cs-CZ"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8</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cs-CZ" b="1" dirty="0" smtClean="0"/>
                        <a:t>HODNOTA REKONSTRUOVANÝCH MUNICIPALIT A CEST</a:t>
                      </a:r>
                      <a:endParaRPr lang="cs-CZ"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8</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cs-CZ" b="1" dirty="0" smtClean="0"/>
                        <a:t>EXCELENCE</a:t>
                      </a:r>
                      <a:endParaRPr lang="cs-CZ"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8</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cs-CZ" b="1" dirty="0" smtClean="0"/>
                        <a:t>EMOCIONÁLNÍ HODNOTA </a:t>
                      </a:r>
                      <a:endParaRPr lang="cs-CZ"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8</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cs-CZ" b="1" dirty="0" smtClean="0"/>
                        <a:t>UŽITNÁ HODNOTA </a:t>
                      </a:r>
                      <a:endParaRPr lang="cs-CZ"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8</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cs-CZ" b="1" dirty="0" smtClean="0"/>
                        <a:t>HODNOTA POSKYTOVANÝCH SLUŽEB</a:t>
                      </a:r>
                      <a:endParaRPr lang="cs-CZ"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8</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cs-CZ" b="1" dirty="0" smtClean="0"/>
                        <a:t>BEZPEČNOSTNÍ KRITÉRIA</a:t>
                      </a:r>
                      <a:endParaRPr lang="cs-CZ"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8</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8069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34648" y="32697"/>
            <a:ext cx="7514749" cy="461665"/>
          </a:xfrm>
          <a:prstGeom prst="rect">
            <a:avLst/>
          </a:prstGeom>
        </p:spPr>
        <p:txBody>
          <a:bodyPr wrap="none">
            <a:spAutoFit/>
          </a:bodyPr>
          <a:lstStyle/>
          <a:p>
            <a:r>
              <a:rPr lang="cs-CZ" sz="2400" b="1" dirty="0" smtClean="0">
                <a:solidFill>
                  <a:srgbClr val="FF0000"/>
                </a:solidFill>
                <a:latin typeface="Arial Black" panose="020B0A04020102020204" pitchFamily="34" charset="0"/>
              </a:rPr>
              <a:t>PŘÍKLAD HODNOCENÍ OPUŠTĚNÝCH LOMŮ</a:t>
            </a:r>
            <a:endParaRPr lang="cs-CZ" sz="2400" b="1" dirty="0">
              <a:solidFill>
                <a:srgbClr val="FF0000"/>
              </a:solidFill>
              <a:latin typeface="Arial Black" panose="020B0A04020102020204" pitchFamily="34" charset="0"/>
            </a:endParaRPr>
          </a:p>
        </p:txBody>
      </p:sp>
      <p:graphicFrame>
        <p:nvGraphicFramePr>
          <p:cNvPr id="3" name="Tabulka 2"/>
          <p:cNvGraphicFramePr>
            <a:graphicFrameLocks noGrp="1"/>
          </p:cNvGraphicFramePr>
          <p:nvPr>
            <p:extLst>
              <p:ext uri="{D42A27DB-BD31-4B8C-83A1-F6EECF244321}">
                <p14:modId xmlns:p14="http://schemas.microsoft.com/office/powerpoint/2010/main" val="370024571"/>
              </p:ext>
            </p:extLst>
          </p:nvPr>
        </p:nvGraphicFramePr>
        <p:xfrm>
          <a:off x="785922" y="563488"/>
          <a:ext cx="7488832" cy="6016026"/>
        </p:xfrm>
        <a:graphic>
          <a:graphicData uri="http://schemas.openxmlformats.org/drawingml/2006/table">
            <a:tbl>
              <a:tblPr firstRow="1" firstCol="1" lastRow="1" lastCol="1" bandRow="1" bandCol="1">
                <a:tableStyleId>{5C22544A-7EE6-4342-B048-85BDC9FD1C3A}</a:tableStyleId>
              </a:tblPr>
              <a:tblGrid>
                <a:gridCol w="2520280"/>
                <a:gridCol w="1224136"/>
                <a:gridCol w="3744416"/>
              </a:tblGrid>
              <a:tr h="160424">
                <a:tc>
                  <a:txBody>
                    <a:bodyPr/>
                    <a:lstStyle/>
                    <a:p>
                      <a:pPr algn="ctr" fontAlgn="base" hangingPunct="0">
                        <a:spcBef>
                          <a:spcPts val="100"/>
                        </a:spcBef>
                        <a:spcAft>
                          <a:spcPts val="100"/>
                        </a:spcAft>
                      </a:pPr>
                      <a:r>
                        <a:rPr lang="cs-CZ" sz="1600" dirty="0">
                          <a:effectLst/>
                        </a:rPr>
                        <a:t>FAKTOR</a:t>
                      </a:r>
                      <a:endParaRPr lang="cs-CZ" sz="1600" dirty="0">
                        <a:effectLst/>
                        <a:latin typeface="Calibri"/>
                        <a:ea typeface="Calibri"/>
                        <a:cs typeface="Times New Roman"/>
                      </a:endParaRPr>
                    </a:p>
                  </a:txBody>
                  <a:tcPr marL="43079" marR="43079" marT="0" marB="0" anchor="ctr"/>
                </a:tc>
                <a:tc>
                  <a:txBody>
                    <a:bodyPr/>
                    <a:lstStyle/>
                    <a:p>
                      <a:pPr algn="ctr" fontAlgn="base" hangingPunct="0">
                        <a:spcBef>
                          <a:spcPts val="100"/>
                        </a:spcBef>
                        <a:spcAft>
                          <a:spcPts val="100"/>
                        </a:spcAft>
                      </a:pPr>
                      <a:r>
                        <a:rPr lang="cs-CZ" sz="1600">
                          <a:effectLst/>
                        </a:rPr>
                        <a:t>BODY</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100"/>
                        </a:spcBef>
                        <a:spcAft>
                          <a:spcPts val="100"/>
                        </a:spcAft>
                      </a:pPr>
                      <a:r>
                        <a:rPr lang="cs-CZ" sz="1600">
                          <a:effectLst/>
                        </a:rPr>
                        <a:t>HLEDISKO</a:t>
                      </a:r>
                      <a:endParaRPr lang="cs-CZ" sz="1600">
                        <a:effectLst/>
                        <a:latin typeface="Calibri"/>
                        <a:ea typeface="Calibri"/>
                        <a:cs typeface="Times New Roman"/>
                      </a:endParaRPr>
                    </a:p>
                  </a:txBody>
                  <a:tcPr marL="43079" marR="43079" marT="0" marB="0" anchor="ctr"/>
                </a:tc>
              </a:tr>
              <a:tr h="169750">
                <a:tc rowSpan="3">
                  <a:txBody>
                    <a:bodyPr/>
                    <a:lstStyle/>
                    <a:p>
                      <a:pPr algn="ctr" fontAlgn="base" hangingPunct="0">
                        <a:spcBef>
                          <a:spcPts val="600"/>
                        </a:spcBef>
                        <a:spcAft>
                          <a:spcPts val="0"/>
                        </a:spcAft>
                      </a:pPr>
                      <a:r>
                        <a:rPr lang="cs-CZ" sz="1600" dirty="0">
                          <a:effectLst/>
                        </a:rPr>
                        <a:t>vzdálenost od velkého</a:t>
                      </a:r>
                    </a:p>
                    <a:p>
                      <a:pPr algn="ctr" fontAlgn="base" hangingPunct="0">
                        <a:spcBef>
                          <a:spcPts val="600"/>
                        </a:spcBef>
                        <a:spcAft>
                          <a:spcPts val="0"/>
                        </a:spcAft>
                      </a:pPr>
                      <a:r>
                        <a:rPr lang="cs-CZ" sz="1600" dirty="0">
                          <a:effectLst/>
                        </a:rPr>
                        <a:t>sídliště</a:t>
                      </a:r>
                      <a:endParaRPr lang="cs-CZ" sz="1600" dirty="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a:effectLst/>
                        </a:rPr>
                        <a:t>3</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a:effectLst/>
                          <a:sym typeface="Symbol"/>
                        </a:rPr>
                        <a:t></a:t>
                      </a:r>
                      <a:r>
                        <a:rPr lang="cs-CZ" sz="1600">
                          <a:effectLst/>
                        </a:rPr>
                        <a:t> 10 km</a:t>
                      </a:r>
                      <a:endParaRPr lang="cs-CZ" sz="1600">
                        <a:effectLst/>
                        <a:latin typeface="Calibri"/>
                        <a:ea typeface="Calibri"/>
                        <a:cs typeface="Times New Roman"/>
                      </a:endParaRPr>
                    </a:p>
                  </a:txBody>
                  <a:tcPr marL="43079" marR="43079" marT="0" marB="0" anchor="ctr"/>
                </a:tc>
              </a:tr>
              <a:tr h="149231">
                <a:tc vMerge="1">
                  <a:txBody>
                    <a:bodyPr/>
                    <a:lstStyle/>
                    <a:p>
                      <a:endParaRPr lang="cs-CZ"/>
                    </a:p>
                  </a:txBody>
                  <a:tcPr/>
                </a:tc>
                <a:tc>
                  <a:txBody>
                    <a:bodyPr/>
                    <a:lstStyle/>
                    <a:p>
                      <a:pPr algn="ctr" fontAlgn="base" hangingPunct="0">
                        <a:spcBef>
                          <a:spcPts val="600"/>
                        </a:spcBef>
                        <a:spcAft>
                          <a:spcPts val="0"/>
                        </a:spcAft>
                      </a:pPr>
                      <a:r>
                        <a:rPr lang="cs-CZ" sz="1600" dirty="0">
                          <a:effectLst/>
                        </a:rPr>
                        <a:t>2</a:t>
                      </a:r>
                      <a:endParaRPr lang="cs-CZ" sz="1600" dirty="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a:effectLst/>
                        </a:rPr>
                        <a:t>10 – 20 km</a:t>
                      </a:r>
                      <a:endParaRPr lang="cs-CZ" sz="1600">
                        <a:effectLst/>
                        <a:latin typeface="Calibri"/>
                        <a:ea typeface="Calibri"/>
                        <a:cs typeface="Times New Roman"/>
                      </a:endParaRPr>
                    </a:p>
                  </a:txBody>
                  <a:tcPr marL="43079" marR="43079" marT="0" marB="0" anchor="ctr"/>
                </a:tc>
              </a:tr>
              <a:tr h="227430">
                <a:tc vMerge="1">
                  <a:txBody>
                    <a:bodyPr/>
                    <a:lstStyle/>
                    <a:p>
                      <a:endParaRPr lang="cs-CZ"/>
                    </a:p>
                  </a:txBody>
                  <a:tcPr/>
                </a:tc>
                <a:tc>
                  <a:txBody>
                    <a:bodyPr/>
                    <a:lstStyle/>
                    <a:p>
                      <a:pPr algn="ctr" fontAlgn="base" hangingPunct="0">
                        <a:spcBef>
                          <a:spcPts val="600"/>
                        </a:spcBef>
                        <a:spcAft>
                          <a:spcPts val="0"/>
                        </a:spcAft>
                      </a:pPr>
                      <a:r>
                        <a:rPr lang="cs-CZ" sz="1600" dirty="0">
                          <a:effectLst/>
                        </a:rPr>
                        <a:t>1</a:t>
                      </a:r>
                      <a:endParaRPr lang="cs-CZ" sz="1600" dirty="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a:effectLst/>
                          <a:sym typeface="Symbol"/>
                        </a:rPr>
                        <a:t></a:t>
                      </a:r>
                      <a:r>
                        <a:rPr lang="cs-CZ" sz="1600">
                          <a:effectLst/>
                        </a:rPr>
                        <a:t> 20 km</a:t>
                      </a:r>
                      <a:endParaRPr lang="cs-CZ" sz="1600">
                        <a:effectLst/>
                        <a:latin typeface="Calibri"/>
                        <a:ea typeface="Calibri"/>
                        <a:cs typeface="Times New Roman"/>
                      </a:endParaRPr>
                    </a:p>
                  </a:txBody>
                  <a:tcPr marL="43079" marR="43079" marT="0" marB="0" anchor="ctr"/>
                </a:tc>
              </a:tr>
              <a:tr h="169750">
                <a:tc rowSpan="3">
                  <a:txBody>
                    <a:bodyPr/>
                    <a:lstStyle/>
                    <a:p>
                      <a:pPr algn="ctr" fontAlgn="base" hangingPunct="0">
                        <a:spcBef>
                          <a:spcPts val="600"/>
                        </a:spcBef>
                        <a:spcAft>
                          <a:spcPts val="0"/>
                        </a:spcAft>
                      </a:pPr>
                      <a:r>
                        <a:rPr lang="cs-CZ" sz="1600">
                          <a:effectLst/>
                        </a:rPr>
                        <a:t>dostupnost</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a:effectLst/>
                        </a:rPr>
                        <a:t>3</a:t>
                      </a:r>
                      <a:endParaRPr lang="cs-CZ" sz="1600" dirty="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a:effectLst/>
                        </a:rPr>
                        <a:t>zpevněná cesta</a:t>
                      </a:r>
                      <a:endParaRPr lang="cs-CZ" sz="1600">
                        <a:effectLst/>
                        <a:latin typeface="Calibri"/>
                        <a:ea typeface="Calibri"/>
                        <a:cs typeface="Times New Roman"/>
                      </a:endParaRPr>
                    </a:p>
                  </a:txBody>
                  <a:tcPr marL="43079" marR="43079" marT="0" marB="0" anchor="ctr"/>
                </a:tc>
              </a:tr>
              <a:tr h="149231">
                <a:tc vMerge="1">
                  <a:txBody>
                    <a:bodyPr/>
                    <a:lstStyle/>
                    <a:p>
                      <a:endParaRPr lang="cs-CZ"/>
                    </a:p>
                  </a:txBody>
                  <a:tcPr/>
                </a:tc>
                <a:tc>
                  <a:txBody>
                    <a:bodyPr/>
                    <a:lstStyle/>
                    <a:p>
                      <a:pPr algn="ctr" fontAlgn="base" hangingPunct="0">
                        <a:spcBef>
                          <a:spcPts val="600"/>
                        </a:spcBef>
                        <a:spcAft>
                          <a:spcPts val="0"/>
                        </a:spcAft>
                      </a:pPr>
                      <a:r>
                        <a:rPr lang="cs-CZ" sz="1600" dirty="0">
                          <a:effectLst/>
                        </a:rPr>
                        <a:t>2</a:t>
                      </a:r>
                      <a:endParaRPr lang="cs-CZ" sz="1600" dirty="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a:effectLst/>
                        </a:rPr>
                        <a:t>nezpevněná cesta</a:t>
                      </a:r>
                      <a:endParaRPr lang="cs-CZ" sz="1600">
                        <a:effectLst/>
                        <a:latin typeface="Calibri"/>
                        <a:ea typeface="Calibri"/>
                        <a:cs typeface="Times New Roman"/>
                      </a:endParaRPr>
                    </a:p>
                  </a:txBody>
                  <a:tcPr marL="43079" marR="43079" marT="0" marB="0" anchor="ctr"/>
                </a:tc>
              </a:tr>
              <a:tr h="149231">
                <a:tc vMerge="1">
                  <a:txBody>
                    <a:bodyPr/>
                    <a:lstStyle/>
                    <a:p>
                      <a:endParaRPr lang="cs-CZ"/>
                    </a:p>
                  </a:txBody>
                  <a:tcPr/>
                </a:tc>
                <a:tc>
                  <a:txBody>
                    <a:bodyPr/>
                    <a:lstStyle/>
                    <a:p>
                      <a:pPr algn="ctr" fontAlgn="base" hangingPunct="0">
                        <a:spcBef>
                          <a:spcPts val="600"/>
                        </a:spcBef>
                        <a:spcAft>
                          <a:spcPts val="0"/>
                        </a:spcAft>
                      </a:pPr>
                      <a:r>
                        <a:rPr lang="cs-CZ" sz="1600" dirty="0">
                          <a:effectLst/>
                        </a:rPr>
                        <a:t>1</a:t>
                      </a:r>
                      <a:endParaRPr lang="cs-CZ" sz="1600" dirty="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a:effectLst/>
                        </a:rPr>
                        <a:t>pěšky</a:t>
                      </a:r>
                      <a:endParaRPr lang="cs-CZ" sz="1600">
                        <a:effectLst/>
                        <a:latin typeface="Calibri"/>
                        <a:ea typeface="Calibri"/>
                        <a:cs typeface="Times New Roman"/>
                      </a:endParaRPr>
                    </a:p>
                  </a:txBody>
                  <a:tcPr marL="43079" marR="43079" marT="0" marB="0" anchor="ctr"/>
                </a:tc>
              </a:tr>
              <a:tr h="169750">
                <a:tc rowSpan="2">
                  <a:txBody>
                    <a:bodyPr/>
                    <a:lstStyle/>
                    <a:p>
                      <a:pPr algn="ctr" fontAlgn="base" hangingPunct="0">
                        <a:spcBef>
                          <a:spcPts val="600"/>
                        </a:spcBef>
                        <a:spcAft>
                          <a:spcPts val="0"/>
                        </a:spcAft>
                      </a:pPr>
                      <a:r>
                        <a:rPr lang="cs-CZ" sz="1600">
                          <a:effectLst/>
                        </a:rPr>
                        <a:t>vlastnictví pozemku</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a:effectLst/>
                        </a:rPr>
                        <a:t>3</a:t>
                      </a:r>
                      <a:endParaRPr lang="cs-CZ" sz="1600" dirty="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a:effectLst/>
                        </a:rPr>
                        <a:t>veřejné</a:t>
                      </a:r>
                      <a:endParaRPr lang="cs-CZ" sz="1600">
                        <a:effectLst/>
                        <a:latin typeface="Calibri"/>
                        <a:ea typeface="Calibri"/>
                        <a:cs typeface="Times New Roman"/>
                      </a:endParaRPr>
                    </a:p>
                  </a:txBody>
                  <a:tcPr marL="43079" marR="43079" marT="0" marB="0" anchor="ctr"/>
                </a:tc>
              </a:tr>
              <a:tr h="149231">
                <a:tc vMerge="1">
                  <a:txBody>
                    <a:bodyPr/>
                    <a:lstStyle/>
                    <a:p>
                      <a:endParaRPr lang="cs-CZ"/>
                    </a:p>
                  </a:txBody>
                  <a:tcPr/>
                </a:tc>
                <a:tc>
                  <a:txBody>
                    <a:bodyPr/>
                    <a:lstStyle/>
                    <a:p>
                      <a:pPr algn="ctr" fontAlgn="base" hangingPunct="0">
                        <a:spcBef>
                          <a:spcPts val="600"/>
                        </a:spcBef>
                        <a:spcAft>
                          <a:spcPts val="0"/>
                        </a:spcAft>
                      </a:pPr>
                      <a:r>
                        <a:rPr lang="cs-CZ" sz="1600" dirty="0">
                          <a:effectLst/>
                        </a:rPr>
                        <a:t>1</a:t>
                      </a:r>
                      <a:endParaRPr lang="cs-CZ" sz="1600" dirty="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a:effectLst/>
                        </a:rPr>
                        <a:t>soukromé</a:t>
                      </a:r>
                      <a:endParaRPr lang="cs-CZ" sz="1600" dirty="0">
                        <a:effectLst/>
                        <a:latin typeface="Calibri"/>
                        <a:ea typeface="Calibri"/>
                        <a:cs typeface="Times New Roman"/>
                      </a:endParaRPr>
                    </a:p>
                  </a:txBody>
                  <a:tcPr marL="43079" marR="43079" marT="0" marB="0" anchor="ctr"/>
                </a:tc>
              </a:tr>
              <a:tr h="298462">
                <a:tc rowSpan="3">
                  <a:txBody>
                    <a:bodyPr/>
                    <a:lstStyle/>
                    <a:p>
                      <a:pPr algn="ctr" fontAlgn="base" hangingPunct="0">
                        <a:spcBef>
                          <a:spcPts val="600"/>
                        </a:spcBef>
                        <a:spcAft>
                          <a:spcPts val="0"/>
                        </a:spcAft>
                      </a:pPr>
                      <a:r>
                        <a:rPr lang="cs-CZ" sz="1600">
                          <a:effectLst/>
                        </a:rPr>
                        <a:t>hodnota pozemku</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a:effectLst/>
                        </a:rPr>
                        <a:t>3</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a:effectLst/>
                        </a:rPr>
                        <a:t>rezervace či památka</a:t>
                      </a:r>
                      <a:endParaRPr lang="cs-CZ" sz="1600" dirty="0">
                        <a:effectLst/>
                        <a:latin typeface="Calibri"/>
                        <a:ea typeface="Calibri"/>
                        <a:cs typeface="Times New Roman"/>
                      </a:endParaRPr>
                    </a:p>
                  </a:txBody>
                  <a:tcPr marL="43079" marR="43079" marT="0" marB="0" anchor="ctr"/>
                </a:tc>
              </a:tr>
              <a:tr h="149231">
                <a:tc vMerge="1">
                  <a:txBody>
                    <a:bodyPr/>
                    <a:lstStyle/>
                    <a:p>
                      <a:endParaRPr lang="cs-CZ"/>
                    </a:p>
                  </a:txBody>
                  <a:tcPr/>
                </a:tc>
                <a:tc>
                  <a:txBody>
                    <a:bodyPr/>
                    <a:lstStyle/>
                    <a:p>
                      <a:pPr algn="ctr" fontAlgn="base" hangingPunct="0">
                        <a:spcBef>
                          <a:spcPts val="600"/>
                        </a:spcBef>
                        <a:spcAft>
                          <a:spcPts val="0"/>
                        </a:spcAft>
                      </a:pPr>
                      <a:r>
                        <a:rPr lang="cs-CZ" sz="1600">
                          <a:effectLst/>
                        </a:rPr>
                        <a:t>2</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a:effectLst/>
                        </a:rPr>
                        <a:t>velká</a:t>
                      </a:r>
                      <a:endParaRPr lang="cs-CZ" sz="1600" dirty="0">
                        <a:effectLst/>
                        <a:latin typeface="Calibri"/>
                        <a:ea typeface="Calibri"/>
                        <a:cs typeface="Times New Roman"/>
                      </a:endParaRPr>
                    </a:p>
                  </a:txBody>
                  <a:tcPr marL="43079" marR="43079" marT="0" marB="0" anchor="ctr"/>
                </a:tc>
              </a:tr>
              <a:tr h="149231">
                <a:tc vMerge="1">
                  <a:txBody>
                    <a:bodyPr/>
                    <a:lstStyle/>
                    <a:p>
                      <a:endParaRPr lang="cs-CZ"/>
                    </a:p>
                  </a:txBody>
                  <a:tcPr/>
                </a:tc>
                <a:tc>
                  <a:txBody>
                    <a:bodyPr/>
                    <a:lstStyle/>
                    <a:p>
                      <a:pPr algn="ctr" fontAlgn="base" hangingPunct="0">
                        <a:spcBef>
                          <a:spcPts val="600"/>
                        </a:spcBef>
                        <a:spcAft>
                          <a:spcPts val="0"/>
                        </a:spcAft>
                      </a:pPr>
                      <a:r>
                        <a:rPr lang="cs-CZ" sz="1600">
                          <a:effectLst/>
                        </a:rPr>
                        <a:t>1</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a:effectLst/>
                        </a:rPr>
                        <a:t>malá</a:t>
                      </a:r>
                      <a:endParaRPr lang="cs-CZ" sz="1600" dirty="0">
                        <a:effectLst/>
                        <a:latin typeface="Calibri"/>
                        <a:ea typeface="Calibri"/>
                        <a:cs typeface="Times New Roman"/>
                      </a:endParaRPr>
                    </a:p>
                  </a:txBody>
                  <a:tcPr marL="43079" marR="43079" marT="0" marB="0" anchor="ctr"/>
                </a:tc>
              </a:tr>
              <a:tr h="160424">
                <a:tc rowSpan="3">
                  <a:txBody>
                    <a:bodyPr/>
                    <a:lstStyle/>
                    <a:p>
                      <a:pPr algn="ctr" fontAlgn="base" hangingPunct="0">
                        <a:spcBef>
                          <a:spcPts val="600"/>
                        </a:spcBef>
                        <a:spcAft>
                          <a:spcPts val="0"/>
                        </a:spcAft>
                      </a:pPr>
                      <a:r>
                        <a:rPr lang="cs-CZ" sz="1600">
                          <a:effectLst/>
                        </a:rPr>
                        <a:t>vodní plocha</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a:effectLst/>
                        </a:rPr>
                        <a:t>3</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a:effectLst/>
                        </a:rPr>
                        <a:t>rozsáhlá</a:t>
                      </a:r>
                      <a:endParaRPr lang="cs-CZ" sz="1600" dirty="0">
                        <a:effectLst/>
                        <a:latin typeface="Calibri"/>
                        <a:ea typeface="Calibri"/>
                        <a:cs typeface="Times New Roman"/>
                      </a:endParaRPr>
                    </a:p>
                  </a:txBody>
                  <a:tcPr marL="43079" marR="43079" marT="0" marB="0" anchor="ctr"/>
                </a:tc>
              </a:tr>
              <a:tr h="149231">
                <a:tc vMerge="1">
                  <a:txBody>
                    <a:bodyPr/>
                    <a:lstStyle/>
                    <a:p>
                      <a:endParaRPr lang="cs-CZ"/>
                    </a:p>
                  </a:txBody>
                  <a:tcPr/>
                </a:tc>
                <a:tc>
                  <a:txBody>
                    <a:bodyPr/>
                    <a:lstStyle/>
                    <a:p>
                      <a:pPr algn="ctr" fontAlgn="base" hangingPunct="0">
                        <a:spcBef>
                          <a:spcPts val="600"/>
                        </a:spcBef>
                        <a:spcAft>
                          <a:spcPts val="0"/>
                        </a:spcAft>
                      </a:pPr>
                      <a:r>
                        <a:rPr lang="cs-CZ" sz="1600">
                          <a:effectLst/>
                        </a:rPr>
                        <a:t>2</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a:effectLst/>
                        </a:rPr>
                        <a:t>středně velká</a:t>
                      </a:r>
                      <a:endParaRPr lang="cs-CZ" sz="1600" dirty="0">
                        <a:effectLst/>
                        <a:latin typeface="Calibri"/>
                        <a:ea typeface="Calibri"/>
                        <a:cs typeface="Times New Roman"/>
                      </a:endParaRPr>
                    </a:p>
                  </a:txBody>
                  <a:tcPr marL="43079" marR="43079" marT="0" marB="0" anchor="ctr"/>
                </a:tc>
              </a:tr>
              <a:tr h="149231">
                <a:tc vMerge="1">
                  <a:txBody>
                    <a:bodyPr/>
                    <a:lstStyle/>
                    <a:p>
                      <a:endParaRPr lang="cs-CZ"/>
                    </a:p>
                  </a:txBody>
                  <a:tcPr/>
                </a:tc>
                <a:tc>
                  <a:txBody>
                    <a:bodyPr/>
                    <a:lstStyle/>
                    <a:p>
                      <a:pPr algn="ctr" fontAlgn="base" hangingPunct="0">
                        <a:spcBef>
                          <a:spcPts val="600"/>
                        </a:spcBef>
                        <a:spcAft>
                          <a:spcPts val="0"/>
                        </a:spcAft>
                      </a:pPr>
                      <a:r>
                        <a:rPr lang="cs-CZ" sz="1600">
                          <a:effectLst/>
                        </a:rPr>
                        <a:t>1</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a:effectLst/>
                        </a:rPr>
                        <a:t>malá</a:t>
                      </a:r>
                      <a:endParaRPr lang="cs-CZ" sz="1600" dirty="0">
                        <a:effectLst/>
                        <a:latin typeface="Calibri"/>
                        <a:ea typeface="Calibri"/>
                        <a:cs typeface="Times New Roman"/>
                      </a:endParaRPr>
                    </a:p>
                  </a:txBody>
                  <a:tcPr marL="43079" marR="43079" marT="0" marB="0" anchor="ctr"/>
                </a:tc>
              </a:tr>
              <a:tr h="160424">
                <a:tc rowSpan="3">
                  <a:txBody>
                    <a:bodyPr/>
                    <a:lstStyle/>
                    <a:p>
                      <a:pPr algn="ctr" fontAlgn="base" hangingPunct="0">
                        <a:spcBef>
                          <a:spcPts val="600"/>
                        </a:spcBef>
                        <a:spcAft>
                          <a:spcPts val="0"/>
                        </a:spcAft>
                      </a:pPr>
                      <a:r>
                        <a:rPr lang="cs-CZ" sz="1600">
                          <a:effectLst/>
                        </a:rPr>
                        <a:t>hloubka</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a:effectLst/>
                        </a:rPr>
                        <a:t>3</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a:effectLst/>
                        </a:rPr>
                        <a:t>velká</a:t>
                      </a:r>
                      <a:endParaRPr lang="cs-CZ" sz="1600" dirty="0">
                        <a:effectLst/>
                        <a:latin typeface="Calibri"/>
                        <a:ea typeface="Calibri"/>
                        <a:cs typeface="Times New Roman"/>
                      </a:endParaRPr>
                    </a:p>
                  </a:txBody>
                  <a:tcPr marL="43079" marR="43079" marT="0" marB="0" anchor="ctr"/>
                </a:tc>
              </a:tr>
              <a:tr h="149231">
                <a:tc vMerge="1">
                  <a:txBody>
                    <a:bodyPr/>
                    <a:lstStyle/>
                    <a:p>
                      <a:endParaRPr lang="cs-CZ"/>
                    </a:p>
                  </a:txBody>
                  <a:tcPr/>
                </a:tc>
                <a:tc>
                  <a:txBody>
                    <a:bodyPr/>
                    <a:lstStyle/>
                    <a:p>
                      <a:pPr algn="ctr" fontAlgn="base" hangingPunct="0">
                        <a:spcBef>
                          <a:spcPts val="600"/>
                        </a:spcBef>
                        <a:spcAft>
                          <a:spcPts val="0"/>
                        </a:spcAft>
                      </a:pPr>
                      <a:r>
                        <a:rPr lang="cs-CZ" sz="1600">
                          <a:effectLst/>
                        </a:rPr>
                        <a:t>2</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a:effectLst/>
                        </a:rPr>
                        <a:t>střední</a:t>
                      </a:r>
                      <a:endParaRPr lang="cs-CZ" sz="1600" dirty="0">
                        <a:effectLst/>
                        <a:latin typeface="Calibri"/>
                        <a:ea typeface="Calibri"/>
                        <a:cs typeface="Times New Roman"/>
                      </a:endParaRPr>
                    </a:p>
                  </a:txBody>
                  <a:tcPr marL="43079" marR="43079" marT="0" marB="0" anchor="ctr"/>
                </a:tc>
              </a:tr>
              <a:tr h="149231">
                <a:tc vMerge="1">
                  <a:txBody>
                    <a:bodyPr/>
                    <a:lstStyle/>
                    <a:p>
                      <a:endParaRPr lang="cs-CZ"/>
                    </a:p>
                  </a:txBody>
                  <a:tcPr/>
                </a:tc>
                <a:tc>
                  <a:txBody>
                    <a:bodyPr/>
                    <a:lstStyle/>
                    <a:p>
                      <a:pPr algn="ctr" fontAlgn="base" hangingPunct="0">
                        <a:spcBef>
                          <a:spcPts val="600"/>
                        </a:spcBef>
                        <a:spcAft>
                          <a:spcPts val="0"/>
                        </a:spcAft>
                      </a:pPr>
                      <a:r>
                        <a:rPr lang="cs-CZ" sz="1600">
                          <a:effectLst/>
                        </a:rPr>
                        <a:t>1</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a:effectLst/>
                        </a:rPr>
                        <a:t>malá</a:t>
                      </a:r>
                      <a:endParaRPr lang="cs-CZ" sz="1600" dirty="0">
                        <a:effectLst/>
                        <a:latin typeface="Calibri"/>
                        <a:ea typeface="Calibri"/>
                        <a:cs typeface="Times New Roman"/>
                      </a:endParaRPr>
                    </a:p>
                  </a:txBody>
                  <a:tcPr marL="43079" marR="43079" marT="0" marB="0" anchor="ctr"/>
                </a:tc>
              </a:tr>
              <a:tr h="160424">
                <a:tc rowSpan="3">
                  <a:txBody>
                    <a:bodyPr/>
                    <a:lstStyle/>
                    <a:p>
                      <a:pPr algn="ctr" fontAlgn="base" hangingPunct="0">
                        <a:spcBef>
                          <a:spcPts val="600"/>
                        </a:spcBef>
                        <a:spcAft>
                          <a:spcPts val="0"/>
                        </a:spcAft>
                      </a:pPr>
                      <a:r>
                        <a:rPr lang="cs-CZ" sz="1600">
                          <a:effectLst/>
                        </a:rPr>
                        <a:t>typ dna</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a:effectLst/>
                        </a:rPr>
                        <a:t>3</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a:effectLst/>
                        </a:rPr>
                        <a:t>skalnaté</a:t>
                      </a:r>
                      <a:endParaRPr lang="cs-CZ" sz="1600" dirty="0">
                        <a:effectLst/>
                        <a:latin typeface="Calibri"/>
                        <a:ea typeface="Calibri"/>
                        <a:cs typeface="Times New Roman"/>
                      </a:endParaRPr>
                    </a:p>
                  </a:txBody>
                  <a:tcPr marL="43079" marR="43079" marT="0" marB="0" anchor="ctr"/>
                </a:tc>
              </a:tr>
              <a:tr h="149231">
                <a:tc vMerge="1">
                  <a:txBody>
                    <a:bodyPr/>
                    <a:lstStyle/>
                    <a:p>
                      <a:endParaRPr lang="cs-CZ"/>
                    </a:p>
                  </a:txBody>
                  <a:tcPr/>
                </a:tc>
                <a:tc>
                  <a:txBody>
                    <a:bodyPr/>
                    <a:lstStyle/>
                    <a:p>
                      <a:pPr algn="ctr" fontAlgn="base" hangingPunct="0">
                        <a:spcBef>
                          <a:spcPts val="600"/>
                        </a:spcBef>
                        <a:spcAft>
                          <a:spcPts val="0"/>
                        </a:spcAft>
                      </a:pPr>
                      <a:r>
                        <a:rPr lang="cs-CZ" sz="1600">
                          <a:effectLst/>
                        </a:rPr>
                        <a:t>2</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err="1">
                          <a:effectLst/>
                        </a:rPr>
                        <a:t>štěrkovito</a:t>
                      </a:r>
                      <a:r>
                        <a:rPr lang="cs-CZ" sz="1600" dirty="0">
                          <a:effectLst/>
                        </a:rPr>
                        <a:t>-písčité</a:t>
                      </a:r>
                      <a:endParaRPr lang="cs-CZ" sz="1600" dirty="0">
                        <a:effectLst/>
                        <a:latin typeface="Calibri"/>
                        <a:ea typeface="Calibri"/>
                        <a:cs typeface="Times New Roman"/>
                      </a:endParaRPr>
                    </a:p>
                  </a:txBody>
                  <a:tcPr marL="43079" marR="43079" marT="0" marB="0" anchor="ctr"/>
                </a:tc>
              </a:tr>
              <a:tr h="149231">
                <a:tc vMerge="1">
                  <a:txBody>
                    <a:bodyPr/>
                    <a:lstStyle/>
                    <a:p>
                      <a:endParaRPr lang="cs-CZ"/>
                    </a:p>
                  </a:txBody>
                  <a:tcPr/>
                </a:tc>
                <a:tc>
                  <a:txBody>
                    <a:bodyPr/>
                    <a:lstStyle/>
                    <a:p>
                      <a:pPr algn="ctr" fontAlgn="base" hangingPunct="0">
                        <a:spcBef>
                          <a:spcPts val="600"/>
                        </a:spcBef>
                        <a:spcAft>
                          <a:spcPts val="0"/>
                        </a:spcAft>
                      </a:pPr>
                      <a:r>
                        <a:rPr lang="cs-CZ" sz="1600">
                          <a:effectLst/>
                        </a:rPr>
                        <a:t>1</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a:effectLst/>
                        </a:rPr>
                        <a:t>bahnité</a:t>
                      </a:r>
                      <a:endParaRPr lang="cs-CZ" sz="1600" dirty="0">
                        <a:effectLst/>
                        <a:latin typeface="Calibri"/>
                        <a:ea typeface="Calibri"/>
                        <a:cs typeface="Times New Roman"/>
                      </a:endParaRPr>
                    </a:p>
                  </a:txBody>
                  <a:tcPr marL="43079" marR="43079" marT="0" marB="0" anchor="ctr"/>
                </a:tc>
              </a:tr>
              <a:tr h="298462">
                <a:tc rowSpan="3">
                  <a:txBody>
                    <a:bodyPr/>
                    <a:lstStyle/>
                    <a:p>
                      <a:pPr algn="ctr" fontAlgn="base" hangingPunct="0">
                        <a:spcBef>
                          <a:spcPts val="600"/>
                        </a:spcBef>
                        <a:spcAft>
                          <a:spcPts val="0"/>
                        </a:spcAft>
                      </a:pPr>
                      <a:r>
                        <a:rPr lang="cs-CZ" sz="1600">
                          <a:effectLst/>
                        </a:rPr>
                        <a:t>charakter břehů</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a:effectLst/>
                        </a:rPr>
                        <a:t>3</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a:effectLst/>
                        </a:rPr>
                        <a:t>plochý, písčitý či travnatý</a:t>
                      </a:r>
                      <a:endParaRPr lang="cs-CZ" sz="1600" dirty="0">
                        <a:effectLst/>
                        <a:latin typeface="Calibri"/>
                        <a:ea typeface="Calibri"/>
                        <a:cs typeface="Times New Roman"/>
                      </a:endParaRPr>
                    </a:p>
                  </a:txBody>
                  <a:tcPr marL="43079" marR="43079" marT="0" marB="0" anchor="ctr"/>
                </a:tc>
              </a:tr>
              <a:tr h="298462">
                <a:tc vMerge="1">
                  <a:txBody>
                    <a:bodyPr/>
                    <a:lstStyle/>
                    <a:p>
                      <a:endParaRPr lang="cs-CZ"/>
                    </a:p>
                  </a:txBody>
                  <a:tcPr/>
                </a:tc>
                <a:tc>
                  <a:txBody>
                    <a:bodyPr/>
                    <a:lstStyle/>
                    <a:p>
                      <a:pPr algn="ctr" fontAlgn="base" hangingPunct="0">
                        <a:spcBef>
                          <a:spcPts val="600"/>
                        </a:spcBef>
                        <a:spcAft>
                          <a:spcPts val="0"/>
                        </a:spcAft>
                      </a:pPr>
                      <a:r>
                        <a:rPr lang="cs-CZ" sz="1600">
                          <a:effectLst/>
                        </a:rPr>
                        <a:t>2</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a:effectLst/>
                        </a:rPr>
                        <a:t>mírný, travnatý a lesnatý</a:t>
                      </a:r>
                      <a:endParaRPr lang="cs-CZ" sz="1600" dirty="0">
                        <a:effectLst/>
                        <a:latin typeface="Calibri"/>
                        <a:ea typeface="Calibri"/>
                        <a:cs typeface="Times New Roman"/>
                      </a:endParaRPr>
                    </a:p>
                  </a:txBody>
                  <a:tcPr marL="43079" marR="43079" marT="0" marB="0" anchor="ctr"/>
                </a:tc>
              </a:tr>
              <a:tr h="149231">
                <a:tc vMerge="1">
                  <a:txBody>
                    <a:bodyPr/>
                    <a:lstStyle/>
                    <a:p>
                      <a:endParaRPr lang="cs-CZ"/>
                    </a:p>
                  </a:txBody>
                  <a:tcPr/>
                </a:tc>
                <a:tc>
                  <a:txBody>
                    <a:bodyPr/>
                    <a:lstStyle/>
                    <a:p>
                      <a:pPr algn="ctr" fontAlgn="base" hangingPunct="0">
                        <a:spcBef>
                          <a:spcPts val="600"/>
                        </a:spcBef>
                        <a:spcAft>
                          <a:spcPts val="0"/>
                        </a:spcAft>
                      </a:pPr>
                      <a:r>
                        <a:rPr lang="cs-CZ" sz="1600">
                          <a:effectLst/>
                        </a:rPr>
                        <a:t>1</a:t>
                      </a:r>
                      <a:endParaRPr lang="cs-CZ" sz="1600">
                        <a:effectLst/>
                        <a:latin typeface="Calibri"/>
                        <a:ea typeface="Calibri"/>
                        <a:cs typeface="Times New Roman"/>
                      </a:endParaRPr>
                    </a:p>
                  </a:txBody>
                  <a:tcPr marL="43079" marR="43079" marT="0" marB="0" anchor="ctr"/>
                </a:tc>
                <a:tc>
                  <a:txBody>
                    <a:bodyPr/>
                    <a:lstStyle/>
                    <a:p>
                      <a:pPr algn="ctr" fontAlgn="base" hangingPunct="0">
                        <a:spcBef>
                          <a:spcPts val="600"/>
                        </a:spcBef>
                        <a:spcAft>
                          <a:spcPts val="0"/>
                        </a:spcAft>
                      </a:pPr>
                      <a:r>
                        <a:rPr lang="cs-CZ" sz="1600" dirty="0">
                          <a:effectLst/>
                        </a:rPr>
                        <a:t>strmý, kamenitý</a:t>
                      </a:r>
                      <a:endParaRPr lang="cs-CZ" sz="1600" dirty="0">
                        <a:effectLst/>
                        <a:latin typeface="Calibri"/>
                        <a:ea typeface="Calibri"/>
                        <a:cs typeface="Times New Roman"/>
                      </a:endParaRPr>
                    </a:p>
                  </a:txBody>
                  <a:tcPr marL="43079" marR="43079" marT="0" marB="0" anchor="ctr"/>
                </a:tc>
              </a:tr>
            </a:tbl>
          </a:graphicData>
        </a:graphic>
      </p:graphicFrame>
    </p:spTree>
    <p:extLst>
      <p:ext uri="{BB962C8B-B14F-4D97-AF65-F5344CB8AC3E}">
        <p14:creationId xmlns:p14="http://schemas.microsoft.com/office/powerpoint/2010/main" val="295886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867929891"/>
              </p:ext>
            </p:extLst>
          </p:nvPr>
        </p:nvGraphicFramePr>
        <p:xfrm>
          <a:off x="395536" y="1052736"/>
          <a:ext cx="8568952" cy="5445279"/>
        </p:xfrm>
        <a:graphic>
          <a:graphicData uri="http://schemas.openxmlformats.org/drawingml/2006/table">
            <a:tbl>
              <a:tblPr firstRow="1" firstCol="1" lastRow="1" lastCol="1" bandRow="1" bandCol="1">
                <a:tableStyleId>{5C22544A-7EE6-4342-B048-85BDC9FD1C3A}</a:tableStyleId>
              </a:tblPr>
              <a:tblGrid>
                <a:gridCol w="3744416"/>
                <a:gridCol w="3744416"/>
                <a:gridCol w="1080120"/>
              </a:tblGrid>
              <a:tr h="200418">
                <a:tc>
                  <a:txBody>
                    <a:bodyPr/>
                    <a:lstStyle/>
                    <a:p>
                      <a:pPr algn="ctr">
                        <a:lnSpc>
                          <a:spcPct val="150000"/>
                        </a:lnSpc>
                        <a:spcBef>
                          <a:spcPts val="200"/>
                        </a:spcBef>
                        <a:spcAft>
                          <a:spcPts val="200"/>
                        </a:spcAft>
                      </a:pPr>
                      <a:r>
                        <a:rPr lang="cs-CZ" sz="1600" b="1" dirty="0" smtClean="0">
                          <a:effectLst/>
                        </a:rPr>
                        <a:t>ASPEKT</a:t>
                      </a:r>
                      <a:endParaRPr lang="cs-CZ" sz="1600" b="1" dirty="0">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200"/>
                        </a:spcAft>
                      </a:pPr>
                      <a:r>
                        <a:rPr lang="cs-CZ" sz="1600" b="1" dirty="0" smtClean="0">
                          <a:solidFill>
                            <a:schemeClr val="tx1"/>
                          </a:solidFill>
                          <a:effectLst/>
                        </a:rPr>
                        <a:t>KATEGORIE</a:t>
                      </a:r>
                      <a:endParaRPr lang="cs-CZ" sz="1600" b="1" dirty="0">
                        <a:solidFill>
                          <a:schemeClr val="tx1"/>
                        </a:solidFill>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50000"/>
                        </a:lnSpc>
                        <a:spcBef>
                          <a:spcPts val="200"/>
                        </a:spcBef>
                        <a:spcAft>
                          <a:spcPts val="200"/>
                        </a:spcAft>
                      </a:pPr>
                      <a:r>
                        <a:rPr lang="cs-CZ" sz="1600" b="1" dirty="0" smtClean="0">
                          <a:solidFill>
                            <a:srgbClr val="C00000"/>
                          </a:solidFill>
                          <a:effectLst/>
                        </a:rPr>
                        <a:t>BODY</a:t>
                      </a:r>
                      <a:endParaRPr lang="cs-CZ" sz="1600" b="1" dirty="0">
                        <a:solidFill>
                          <a:srgbClr val="C00000"/>
                        </a:solidFill>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98336">
                <a:tc>
                  <a:txBody>
                    <a:bodyPr/>
                    <a:lstStyle/>
                    <a:p>
                      <a:pPr algn="ctr">
                        <a:lnSpc>
                          <a:spcPct val="150000"/>
                        </a:lnSpc>
                        <a:spcBef>
                          <a:spcPts val="600"/>
                        </a:spcBef>
                        <a:spcAft>
                          <a:spcPts val="600"/>
                        </a:spcAft>
                      </a:pPr>
                      <a:r>
                        <a:rPr lang="cs-CZ" sz="1600" b="1" dirty="0" smtClean="0">
                          <a:effectLst/>
                        </a:rPr>
                        <a:t>VZDÁLENOST</a:t>
                      </a:r>
                      <a:r>
                        <a:rPr lang="cs-CZ" sz="1600" b="1" baseline="0" dirty="0" smtClean="0">
                          <a:effectLst/>
                        </a:rPr>
                        <a:t> OD  RESORTU</a:t>
                      </a:r>
                      <a:endParaRPr lang="cs-CZ" sz="1600" b="1" dirty="0">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00"/>
                        </a:spcBef>
                        <a:spcAft>
                          <a:spcPts val="200"/>
                        </a:spcAft>
                      </a:pPr>
                      <a:r>
                        <a:rPr lang="cs-CZ" sz="1600" b="1" dirty="0" smtClean="0">
                          <a:effectLst/>
                        </a:rPr>
                        <a:t>0 – 90 KM (PO 10 KM)</a:t>
                      </a:r>
                      <a:endParaRPr lang="cs-CZ" sz="1600" b="1" dirty="0">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50000"/>
                        </a:lnSpc>
                        <a:spcBef>
                          <a:spcPts val="200"/>
                        </a:spcBef>
                        <a:spcAft>
                          <a:spcPts val="200"/>
                        </a:spcAft>
                      </a:pPr>
                      <a:r>
                        <a:rPr lang="cs-CZ" sz="1600" b="1" dirty="0" smtClean="0">
                          <a:solidFill>
                            <a:srgbClr val="C00000"/>
                          </a:solidFill>
                          <a:effectLst/>
                        </a:rPr>
                        <a:t>1 - 9</a:t>
                      </a:r>
                      <a:endParaRPr lang="cs-CZ" sz="1600" b="1" dirty="0">
                        <a:solidFill>
                          <a:srgbClr val="C00000"/>
                        </a:solidFill>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24136">
                <a:tc>
                  <a:txBody>
                    <a:bodyPr/>
                    <a:lstStyle/>
                    <a:p>
                      <a:pPr algn="ctr">
                        <a:lnSpc>
                          <a:spcPct val="150000"/>
                        </a:lnSpc>
                        <a:spcBef>
                          <a:spcPts val="200"/>
                        </a:spcBef>
                        <a:spcAft>
                          <a:spcPts val="200"/>
                        </a:spcAft>
                      </a:pPr>
                      <a:r>
                        <a:rPr lang="cs-CZ" sz="1600" b="1" dirty="0" smtClean="0">
                          <a:effectLst/>
                        </a:rPr>
                        <a:t>CHRÁNĚNÝ PŘÍRODNÍ OBJEKT</a:t>
                      </a:r>
                      <a:endParaRPr lang="cs-CZ" sz="1600" b="1" dirty="0">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cs-CZ" sz="1600" b="1" dirty="0" smtClean="0">
                          <a:effectLst/>
                        </a:rPr>
                        <a:t>PŘÍRODNÍ PAMÁTKA</a:t>
                      </a:r>
                    </a:p>
                    <a:p>
                      <a:pPr algn="ctr">
                        <a:lnSpc>
                          <a:spcPct val="100000"/>
                        </a:lnSpc>
                        <a:spcAft>
                          <a:spcPts val="0"/>
                        </a:spcAft>
                      </a:pPr>
                      <a:r>
                        <a:rPr lang="cs-CZ" sz="1600" b="1" dirty="0" smtClean="0">
                          <a:effectLst/>
                        </a:rPr>
                        <a:t>PŘÍRODNÍ REZERVACE</a:t>
                      </a:r>
                    </a:p>
                    <a:p>
                      <a:pPr algn="ctr">
                        <a:lnSpc>
                          <a:spcPct val="100000"/>
                        </a:lnSpc>
                        <a:spcAft>
                          <a:spcPts val="0"/>
                        </a:spcAft>
                      </a:pPr>
                      <a:r>
                        <a:rPr lang="cs-CZ" sz="1600" b="1" dirty="0" smtClean="0">
                          <a:effectLst/>
                        </a:rPr>
                        <a:t>PROGRAM MODRÁ VLAJKA</a:t>
                      </a:r>
                    </a:p>
                    <a:p>
                      <a:pPr algn="ctr">
                        <a:lnSpc>
                          <a:spcPct val="100000"/>
                        </a:lnSpc>
                        <a:spcAft>
                          <a:spcPts val="0"/>
                        </a:spcAft>
                      </a:pPr>
                      <a:r>
                        <a:rPr lang="cs-CZ" sz="1600" b="1" dirty="0" smtClean="0">
                          <a:effectLst/>
                        </a:rPr>
                        <a:t>SPECIÁLNÍ PŘÍRODNÍ REZERVACE</a:t>
                      </a:r>
                    </a:p>
                    <a:p>
                      <a:pPr algn="ctr">
                        <a:lnSpc>
                          <a:spcPct val="100000"/>
                        </a:lnSpc>
                        <a:spcAft>
                          <a:spcPts val="0"/>
                        </a:spcAft>
                      </a:pPr>
                      <a:r>
                        <a:rPr lang="cs-CZ" sz="1600" b="1" dirty="0" smtClean="0">
                          <a:effectLst/>
                        </a:rPr>
                        <a:t>VENKOVSKÝ PARK</a:t>
                      </a:r>
                      <a:endParaRPr lang="cs-CZ" sz="1600" b="1" dirty="0">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cs-CZ" sz="1600" b="1" dirty="0" smtClean="0">
                          <a:solidFill>
                            <a:srgbClr val="C00000"/>
                          </a:solidFill>
                          <a:effectLst/>
                        </a:rPr>
                        <a:t>5</a:t>
                      </a:r>
                    </a:p>
                    <a:p>
                      <a:pPr algn="ctr">
                        <a:lnSpc>
                          <a:spcPct val="100000"/>
                        </a:lnSpc>
                        <a:spcAft>
                          <a:spcPts val="0"/>
                        </a:spcAft>
                      </a:pPr>
                      <a:r>
                        <a:rPr lang="cs-CZ" sz="1600" b="1" dirty="0" smtClean="0">
                          <a:solidFill>
                            <a:srgbClr val="C00000"/>
                          </a:solidFill>
                          <a:effectLst/>
                        </a:rPr>
                        <a:t>4</a:t>
                      </a:r>
                    </a:p>
                    <a:p>
                      <a:pPr algn="ctr">
                        <a:lnSpc>
                          <a:spcPct val="100000"/>
                        </a:lnSpc>
                        <a:spcAft>
                          <a:spcPts val="0"/>
                        </a:spcAft>
                      </a:pPr>
                      <a:r>
                        <a:rPr lang="cs-CZ" sz="1600" b="1" dirty="0" smtClean="0">
                          <a:solidFill>
                            <a:srgbClr val="C00000"/>
                          </a:solidFill>
                          <a:effectLst/>
                        </a:rPr>
                        <a:t>4</a:t>
                      </a:r>
                    </a:p>
                    <a:p>
                      <a:pPr algn="ctr">
                        <a:lnSpc>
                          <a:spcPct val="100000"/>
                        </a:lnSpc>
                        <a:spcAft>
                          <a:spcPts val="0"/>
                        </a:spcAft>
                      </a:pPr>
                      <a:r>
                        <a:rPr lang="cs-CZ" sz="1600" b="1" dirty="0" smtClean="0">
                          <a:solidFill>
                            <a:srgbClr val="C00000"/>
                          </a:solidFill>
                          <a:effectLst/>
                        </a:rPr>
                        <a:t>3</a:t>
                      </a:r>
                    </a:p>
                    <a:p>
                      <a:pPr algn="ctr">
                        <a:lnSpc>
                          <a:spcPct val="100000"/>
                        </a:lnSpc>
                        <a:spcAft>
                          <a:spcPts val="0"/>
                        </a:spcAft>
                      </a:pPr>
                      <a:r>
                        <a:rPr lang="cs-CZ" sz="1600" b="1" dirty="0" smtClean="0">
                          <a:solidFill>
                            <a:srgbClr val="C00000"/>
                          </a:solidFill>
                          <a:effectLst/>
                        </a:rPr>
                        <a:t>2</a:t>
                      </a:r>
                      <a:endParaRPr lang="cs-CZ" sz="1600" b="1" dirty="0">
                        <a:solidFill>
                          <a:srgbClr val="C00000"/>
                        </a:solidFill>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2480">
                <a:tc>
                  <a:txBody>
                    <a:bodyPr/>
                    <a:lstStyle/>
                    <a:p>
                      <a:pPr algn="ctr">
                        <a:lnSpc>
                          <a:spcPct val="150000"/>
                        </a:lnSpc>
                        <a:spcBef>
                          <a:spcPts val="200"/>
                        </a:spcBef>
                        <a:spcAft>
                          <a:spcPts val="200"/>
                        </a:spcAft>
                      </a:pPr>
                      <a:r>
                        <a:rPr lang="cs-CZ" sz="1600" b="1" dirty="0" smtClean="0">
                          <a:effectLst/>
                        </a:rPr>
                        <a:t>SLUŽBY</a:t>
                      </a:r>
                      <a:endParaRPr lang="cs-CZ" sz="1600" b="1" dirty="0">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cs-CZ" sz="1600" b="1" dirty="0" smtClean="0">
                          <a:effectLst/>
                        </a:rPr>
                        <a:t>PARKOVIŠTĚ</a:t>
                      </a:r>
                    </a:p>
                    <a:p>
                      <a:pPr algn="ctr">
                        <a:lnSpc>
                          <a:spcPct val="100000"/>
                        </a:lnSpc>
                        <a:spcAft>
                          <a:spcPts val="0"/>
                        </a:spcAft>
                      </a:pPr>
                      <a:r>
                        <a:rPr lang="cs-CZ" sz="1600" b="1" dirty="0" smtClean="0">
                          <a:effectLst/>
                        </a:rPr>
                        <a:t>RESTAURACE, KIOSKY, ODPOČÍVADLA</a:t>
                      </a:r>
                      <a:endParaRPr lang="cs-CZ" sz="1600" b="1" dirty="0">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cs-CZ" sz="1600" b="1" dirty="0" smtClean="0">
                          <a:solidFill>
                            <a:srgbClr val="C00000"/>
                          </a:solidFill>
                          <a:effectLst/>
                        </a:rPr>
                        <a:t>2</a:t>
                      </a:r>
                    </a:p>
                    <a:p>
                      <a:pPr algn="ctr">
                        <a:lnSpc>
                          <a:spcPct val="100000"/>
                        </a:lnSpc>
                        <a:spcAft>
                          <a:spcPts val="0"/>
                        </a:spcAft>
                      </a:pPr>
                      <a:r>
                        <a:rPr lang="cs-CZ" sz="1600" b="1" dirty="0" smtClean="0">
                          <a:solidFill>
                            <a:srgbClr val="C00000"/>
                          </a:solidFill>
                          <a:effectLst/>
                        </a:rPr>
                        <a:t>1</a:t>
                      </a:r>
                      <a:endParaRPr lang="cs-CZ" sz="1600" b="1" dirty="0">
                        <a:solidFill>
                          <a:srgbClr val="C00000"/>
                        </a:solidFill>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58926">
                <a:tc>
                  <a:txBody>
                    <a:bodyPr/>
                    <a:lstStyle/>
                    <a:p>
                      <a:pPr algn="ctr">
                        <a:lnSpc>
                          <a:spcPct val="150000"/>
                        </a:lnSpc>
                        <a:spcBef>
                          <a:spcPts val="200"/>
                        </a:spcBef>
                        <a:spcAft>
                          <a:spcPts val="200"/>
                        </a:spcAft>
                      </a:pPr>
                      <a:r>
                        <a:rPr lang="cs-CZ" sz="1600" b="1" dirty="0" smtClean="0">
                          <a:effectLst/>
                        </a:rPr>
                        <a:t>VÝŠKA, VELIKOST, DÉLKA</a:t>
                      </a:r>
                      <a:endParaRPr lang="cs-CZ" sz="1600" b="1" dirty="0">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cs-CZ" sz="1600" b="1" dirty="0" smtClean="0">
                          <a:effectLst/>
                        </a:rPr>
                        <a:t>HORY</a:t>
                      </a:r>
                    </a:p>
                    <a:p>
                      <a:pPr algn="ctr">
                        <a:lnSpc>
                          <a:spcPct val="100000"/>
                        </a:lnSpc>
                        <a:spcAft>
                          <a:spcPts val="0"/>
                        </a:spcAft>
                      </a:pPr>
                      <a:r>
                        <a:rPr lang="cs-CZ" sz="1600" b="1" dirty="0" smtClean="0">
                          <a:effectLst/>
                        </a:rPr>
                        <a:t>KALDEDRA</a:t>
                      </a:r>
                    </a:p>
                    <a:p>
                      <a:pPr algn="ctr">
                        <a:lnSpc>
                          <a:spcPct val="100000"/>
                        </a:lnSpc>
                        <a:spcAft>
                          <a:spcPts val="0"/>
                        </a:spcAft>
                      </a:pPr>
                      <a:r>
                        <a:rPr lang="cs-CZ" sz="1600" b="1" dirty="0" smtClean="0">
                          <a:effectLst/>
                        </a:rPr>
                        <a:t>SKALNÍ FORMACE</a:t>
                      </a:r>
                    </a:p>
                    <a:p>
                      <a:pPr algn="ctr">
                        <a:lnSpc>
                          <a:spcPct val="100000"/>
                        </a:lnSpc>
                        <a:spcAft>
                          <a:spcPts val="0"/>
                        </a:spcAft>
                      </a:pPr>
                      <a:r>
                        <a:rPr lang="cs-CZ" sz="1600" b="1" dirty="0" smtClean="0">
                          <a:effectLst/>
                        </a:rPr>
                        <a:t>ROKLE</a:t>
                      </a:r>
                    </a:p>
                    <a:p>
                      <a:pPr algn="ctr">
                        <a:lnSpc>
                          <a:spcPct val="100000"/>
                        </a:lnSpc>
                        <a:spcAft>
                          <a:spcPts val="0"/>
                        </a:spcAft>
                      </a:pPr>
                      <a:r>
                        <a:rPr lang="cs-CZ" sz="1600" b="1" dirty="0" smtClean="0">
                          <a:effectLst/>
                        </a:rPr>
                        <a:t>PLÁŽE</a:t>
                      </a:r>
                    </a:p>
                    <a:p>
                      <a:pPr algn="ctr">
                        <a:lnSpc>
                          <a:spcPct val="100000"/>
                        </a:lnSpc>
                        <a:spcAft>
                          <a:spcPts val="0"/>
                        </a:spcAft>
                      </a:pPr>
                      <a:r>
                        <a:rPr lang="cs-CZ" sz="1600" b="1" dirty="0" smtClean="0">
                          <a:effectLst/>
                        </a:rPr>
                        <a:t>PÍSEČNÉ DUNY</a:t>
                      </a:r>
                      <a:endParaRPr lang="cs-CZ" sz="1600" b="1" dirty="0">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50000"/>
                        </a:lnSpc>
                        <a:spcAft>
                          <a:spcPts val="0"/>
                        </a:spcAft>
                      </a:pPr>
                      <a:r>
                        <a:rPr lang="cs-CZ" sz="1600" b="1" dirty="0" smtClean="0">
                          <a:solidFill>
                            <a:srgbClr val="C00000"/>
                          </a:solidFill>
                          <a:effectLst/>
                        </a:rPr>
                        <a:t>1 - 5</a:t>
                      </a:r>
                      <a:endParaRPr lang="cs-CZ" sz="1600" b="1" dirty="0">
                        <a:solidFill>
                          <a:srgbClr val="C00000"/>
                        </a:solidFill>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2480">
                <a:tc>
                  <a:txBody>
                    <a:bodyPr/>
                    <a:lstStyle/>
                    <a:p>
                      <a:pPr algn="ctr">
                        <a:lnSpc>
                          <a:spcPct val="150000"/>
                        </a:lnSpc>
                        <a:spcBef>
                          <a:spcPts val="200"/>
                        </a:spcBef>
                        <a:spcAft>
                          <a:spcPts val="200"/>
                        </a:spcAft>
                      </a:pPr>
                      <a:r>
                        <a:rPr lang="cs-CZ" sz="1600" b="1" dirty="0" smtClean="0">
                          <a:effectLst/>
                        </a:rPr>
                        <a:t>DOSTUPNOST PO SILNICI</a:t>
                      </a:r>
                      <a:endParaRPr lang="cs-CZ" sz="1600" b="1" dirty="0">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200"/>
                        </a:spcAft>
                      </a:pPr>
                      <a:r>
                        <a:rPr lang="cs-CZ" sz="1600" b="1" dirty="0" smtClean="0">
                          <a:effectLst/>
                        </a:rPr>
                        <a:t> </a:t>
                      </a:r>
                      <a:endParaRPr lang="cs-CZ" sz="1600" b="1" dirty="0">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50000"/>
                        </a:lnSpc>
                        <a:spcBef>
                          <a:spcPts val="200"/>
                        </a:spcBef>
                        <a:spcAft>
                          <a:spcPts val="200"/>
                        </a:spcAft>
                      </a:pPr>
                      <a:r>
                        <a:rPr lang="cs-CZ" sz="1600" b="1" dirty="0" smtClean="0">
                          <a:solidFill>
                            <a:srgbClr val="C00000"/>
                          </a:solidFill>
                          <a:effectLst/>
                        </a:rPr>
                        <a:t>0 - 7</a:t>
                      </a:r>
                      <a:endParaRPr lang="cs-CZ" sz="1600" b="1" dirty="0">
                        <a:solidFill>
                          <a:srgbClr val="C00000"/>
                        </a:solidFill>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7256">
                <a:tc>
                  <a:txBody>
                    <a:bodyPr/>
                    <a:lstStyle/>
                    <a:p>
                      <a:pPr algn="ctr">
                        <a:lnSpc>
                          <a:spcPct val="150000"/>
                        </a:lnSpc>
                        <a:spcBef>
                          <a:spcPts val="200"/>
                        </a:spcBef>
                        <a:spcAft>
                          <a:spcPts val="200"/>
                        </a:spcAft>
                      </a:pPr>
                      <a:r>
                        <a:rPr lang="cs-CZ" sz="1600" b="1" dirty="0" smtClean="0">
                          <a:effectLst/>
                        </a:rPr>
                        <a:t>DOSTUPNOST OD SILNICE</a:t>
                      </a:r>
                      <a:endParaRPr lang="cs-CZ" sz="1600" b="1" dirty="0">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200"/>
                        </a:spcAft>
                      </a:pPr>
                      <a:r>
                        <a:rPr lang="cs-CZ" sz="1600" b="1" dirty="0" smtClean="0">
                          <a:effectLst/>
                        </a:rPr>
                        <a:t> </a:t>
                      </a:r>
                      <a:endParaRPr lang="cs-CZ" sz="1600" b="1" dirty="0">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50000"/>
                        </a:lnSpc>
                        <a:spcBef>
                          <a:spcPts val="200"/>
                        </a:spcBef>
                        <a:spcAft>
                          <a:spcPts val="200"/>
                        </a:spcAft>
                      </a:pPr>
                      <a:r>
                        <a:rPr lang="cs-CZ" sz="1600" b="1" dirty="0" smtClean="0">
                          <a:solidFill>
                            <a:srgbClr val="C00000"/>
                          </a:solidFill>
                          <a:effectLst/>
                        </a:rPr>
                        <a:t>0 - 3</a:t>
                      </a:r>
                      <a:endParaRPr lang="cs-CZ" sz="1600" b="1" dirty="0">
                        <a:solidFill>
                          <a:srgbClr val="C00000"/>
                        </a:solidFill>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16591">
                <a:tc>
                  <a:txBody>
                    <a:bodyPr/>
                    <a:lstStyle/>
                    <a:p>
                      <a:pPr algn="ctr">
                        <a:lnSpc>
                          <a:spcPct val="150000"/>
                        </a:lnSpc>
                        <a:spcBef>
                          <a:spcPts val="200"/>
                        </a:spcBef>
                        <a:spcAft>
                          <a:spcPts val="200"/>
                        </a:spcAft>
                      </a:pPr>
                      <a:r>
                        <a:rPr lang="cs-CZ" sz="1600" b="1" dirty="0" smtClean="0">
                          <a:effectLst/>
                        </a:rPr>
                        <a:t>UNIKÁTNOST MÍSTA</a:t>
                      </a:r>
                      <a:endParaRPr lang="cs-CZ" sz="1600" b="1" dirty="0">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200"/>
                        </a:spcAft>
                      </a:pPr>
                      <a:r>
                        <a:rPr lang="cs-CZ" sz="1600" b="1" dirty="0" smtClean="0">
                          <a:effectLst/>
                        </a:rPr>
                        <a:t> </a:t>
                      </a:r>
                      <a:endParaRPr lang="cs-CZ" sz="1600" b="1" dirty="0">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50000"/>
                        </a:lnSpc>
                        <a:spcBef>
                          <a:spcPts val="200"/>
                        </a:spcBef>
                        <a:spcAft>
                          <a:spcPts val="200"/>
                        </a:spcAft>
                      </a:pPr>
                      <a:r>
                        <a:rPr lang="cs-CZ" sz="1600" b="1" dirty="0" smtClean="0">
                          <a:solidFill>
                            <a:srgbClr val="C00000"/>
                          </a:solidFill>
                          <a:effectLst/>
                        </a:rPr>
                        <a:t>1 - 5</a:t>
                      </a:r>
                      <a:endParaRPr lang="cs-CZ" sz="1600" b="1" dirty="0">
                        <a:solidFill>
                          <a:srgbClr val="C00000"/>
                        </a:solidFill>
                        <a:effectLst/>
                        <a:latin typeface="Times New Roman"/>
                        <a:ea typeface="Times New Roman"/>
                      </a:endParaRPr>
                    </a:p>
                  </a:txBody>
                  <a:tcPr marL="44936" marR="449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extovéPole 2"/>
          <p:cNvSpPr txBox="1"/>
          <p:nvPr/>
        </p:nvSpPr>
        <p:spPr>
          <a:xfrm>
            <a:off x="611560" y="332656"/>
            <a:ext cx="7776864" cy="461665"/>
          </a:xfrm>
          <a:prstGeom prst="rect">
            <a:avLst/>
          </a:prstGeom>
          <a:noFill/>
        </p:spPr>
        <p:txBody>
          <a:bodyPr wrap="square" rtlCol="0">
            <a:spAutoFit/>
          </a:bodyPr>
          <a:lstStyle/>
          <a:p>
            <a:r>
              <a:rPr lang="cs-CZ" sz="2400" b="1" dirty="0" smtClean="0">
                <a:solidFill>
                  <a:schemeClr val="accent6">
                    <a:lumMod val="50000"/>
                  </a:schemeClr>
                </a:solidFill>
              </a:rPr>
              <a:t>GRAN CANARIA -  HODNOCENÍ TURISTICKÝCH ATRAKCÍ</a:t>
            </a:r>
            <a:endParaRPr lang="cs-CZ" sz="2400" b="1" dirty="0">
              <a:solidFill>
                <a:schemeClr val="accent6">
                  <a:lumMod val="50000"/>
                </a:schemeClr>
              </a:solidFill>
            </a:endParaRPr>
          </a:p>
        </p:txBody>
      </p:sp>
    </p:spTree>
    <p:extLst>
      <p:ext uri="{BB962C8B-B14F-4D97-AF65-F5344CB8AC3E}">
        <p14:creationId xmlns:p14="http://schemas.microsoft.com/office/powerpoint/2010/main" val="302856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2129471861"/>
              </p:ext>
            </p:extLst>
          </p:nvPr>
        </p:nvGraphicFramePr>
        <p:xfrm>
          <a:off x="395536" y="260648"/>
          <a:ext cx="8064896" cy="6035040"/>
        </p:xfrm>
        <a:graphic>
          <a:graphicData uri="http://schemas.openxmlformats.org/drawingml/2006/table">
            <a:tbl>
              <a:tblPr firstRow="1" firstCol="1" bandRow="1">
                <a:tableStyleId>{5C22544A-7EE6-4342-B048-85BDC9FD1C3A}</a:tableStyleId>
              </a:tblPr>
              <a:tblGrid>
                <a:gridCol w="3786606"/>
                <a:gridCol w="1830018"/>
                <a:gridCol w="864096"/>
                <a:gridCol w="1584176"/>
              </a:tblGrid>
              <a:tr h="223136">
                <a:tc>
                  <a:txBody>
                    <a:bodyPr/>
                    <a:lstStyle/>
                    <a:p>
                      <a:pPr algn="ctr">
                        <a:spcAft>
                          <a:spcPts val="0"/>
                        </a:spcAft>
                      </a:pPr>
                      <a:r>
                        <a:rPr lang="cs-CZ" sz="1800" b="1" dirty="0" smtClean="0">
                          <a:effectLst/>
                        </a:rPr>
                        <a:t>ATRAKTIVITA</a:t>
                      </a:r>
                      <a:endParaRPr lang="cs-CZ" sz="1800" b="1" dirty="0">
                        <a:effectLst/>
                        <a:latin typeface="Times New Roman"/>
                        <a:ea typeface="Times New Roman"/>
                      </a:endParaRPr>
                    </a:p>
                  </a:txBody>
                  <a:tcPr marL="29052" marR="29052" marT="0" marB="0" anchor="ctr"/>
                </a:tc>
                <a:tc>
                  <a:txBody>
                    <a:bodyPr/>
                    <a:lstStyle/>
                    <a:p>
                      <a:pPr algn="ctr">
                        <a:spcAft>
                          <a:spcPts val="0"/>
                        </a:spcAft>
                      </a:pPr>
                      <a:r>
                        <a:rPr lang="cs-CZ" sz="1800" b="1" dirty="0" smtClean="0">
                          <a:effectLst/>
                        </a:rPr>
                        <a:t>TYP</a:t>
                      </a:r>
                      <a:endParaRPr lang="cs-CZ" sz="1800" b="1" dirty="0">
                        <a:effectLst/>
                        <a:latin typeface="Times New Roman"/>
                        <a:ea typeface="Times New Roman"/>
                      </a:endParaRPr>
                    </a:p>
                  </a:txBody>
                  <a:tcPr marL="29052" marR="29052" marT="0" marB="0" anchor="ctr"/>
                </a:tc>
                <a:tc>
                  <a:txBody>
                    <a:bodyPr/>
                    <a:lstStyle/>
                    <a:p>
                      <a:pPr algn="ctr">
                        <a:spcAft>
                          <a:spcPts val="0"/>
                        </a:spcAft>
                      </a:pPr>
                      <a:r>
                        <a:rPr lang="cs-CZ" sz="1800" b="1" dirty="0" smtClean="0">
                          <a:effectLst/>
                          <a:latin typeface="Times New Roman"/>
                          <a:ea typeface="Times New Roman"/>
                        </a:rPr>
                        <a:t>BODY</a:t>
                      </a:r>
                      <a:endParaRPr lang="cs-CZ" sz="1800" b="1" dirty="0">
                        <a:effectLst/>
                        <a:latin typeface="Times New Roman"/>
                        <a:ea typeface="Times New Roman"/>
                      </a:endParaRPr>
                    </a:p>
                  </a:txBody>
                  <a:tcPr marL="29052" marR="29052" marT="0" marB="0" anchor="ctr"/>
                </a:tc>
                <a:tc>
                  <a:txBody>
                    <a:bodyPr/>
                    <a:lstStyle/>
                    <a:p>
                      <a:pPr algn="ctr">
                        <a:spcAft>
                          <a:spcPts val="0"/>
                        </a:spcAft>
                      </a:pPr>
                      <a:r>
                        <a:rPr lang="cs-CZ" sz="1800" b="1" dirty="0" smtClean="0">
                          <a:effectLst/>
                        </a:rPr>
                        <a:t>POZICE</a:t>
                      </a:r>
                      <a:endParaRPr lang="cs-CZ" sz="1800" b="1" dirty="0">
                        <a:effectLst/>
                        <a:latin typeface="Times New Roman"/>
                        <a:ea typeface="Times New Roman"/>
                      </a:endParaRPr>
                    </a:p>
                  </a:txBody>
                  <a:tcPr marL="29052" marR="29052" marT="0" marB="0" anchor="ctr"/>
                </a:tc>
              </a:tr>
              <a:tr h="193098">
                <a:tc>
                  <a:txBody>
                    <a:bodyPr/>
                    <a:lstStyle/>
                    <a:p>
                      <a:pPr algn="ctr">
                        <a:lnSpc>
                          <a:spcPct val="150000"/>
                        </a:lnSpc>
                        <a:spcAft>
                          <a:spcPts val="0"/>
                        </a:spcAft>
                      </a:pPr>
                      <a:r>
                        <a:rPr lang="cs-CZ" sz="1800" b="1">
                          <a:effectLst/>
                        </a:rPr>
                        <a:t>Barranco de Guayadeque</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dirty="0" smtClean="0">
                          <a:effectLst/>
                        </a:rPr>
                        <a:t>rokle</a:t>
                      </a:r>
                      <a:endParaRPr lang="cs-CZ" sz="1800" b="1" dirty="0">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33</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1.</a:t>
                      </a:r>
                      <a:endParaRPr lang="cs-CZ" sz="1800" b="1">
                        <a:effectLst/>
                        <a:latin typeface="Times New Roman"/>
                        <a:ea typeface="Times New Roman"/>
                      </a:endParaRPr>
                    </a:p>
                  </a:txBody>
                  <a:tcPr marL="29052" marR="29052" marT="0" marB="0" anchor="ctr"/>
                </a:tc>
              </a:tr>
              <a:tr h="193098">
                <a:tc>
                  <a:txBody>
                    <a:bodyPr/>
                    <a:lstStyle/>
                    <a:p>
                      <a:pPr algn="ctr">
                        <a:lnSpc>
                          <a:spcPct val="150000"/>
                        </a:lnSpc>
                        <a:spcAft>
                          <a:spcPts val="0"/>
                        </a:spcAft>
                      </a:pPr>
                      <a:r>
                        <a:rPr lang="cs-CZ" sz="1800" b="1">
                          <a:effectLst/>
                        </a:rPr>
                        <a:t>Playa de Maspalomas</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dirty="0" smtClean="0">
                          <a:effectLst/>
                        </a:rPr>
                        <a:t>pláž</a:t>
                      </a:r>
                      <a:endParaRPr lang="cs-CZ" sz="1800" b="1" dirty="0">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31</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2. – 3.</a:t>
                      </a:r>
                      <a:endParaRPr lang="cs-CZ" sz="1800" b="1">
                        <a:effectLst/>
                        <a:latin typeface="Times New Roman"/>
                        <a:ea typeface="Times New Roman"/>
                      </a:endParaRPr>
                    </a:p>
                  </a:txBody>
                  <a:tcPr marL="29052" marR="29052" marT="0" marB="0" anchor="ctr"/>
                </a:tc>
              </a:tr>
              <a:tr h="193098">
                <a:tc>
                  <a:txBody>
                    <a:bodyPr/>
                    <a:lstStyle/>
                    <a:p>
                      <a:pPr algn="ctr">
                        <a:lnSpc>
                          <a:spcPct val="150000"/>
                        </a:lnSpc>
                        <a:spcAft>
                          <a:spcPts val="0"/>
                        </a:spcAft>
                      </a:pPr>
                      <a:r>
                        <a:rPr lang="cs-CZ" sz="1800" b="1">
                          <a:effectLst/>
                        </a:rPr>
                        <a:t>Playa del Inglés</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dirty="0" smtClean="0">
                          <a:effectLst/>
                        </a:rPr>
                        <a:t>pláž</a:t>
                      </a:r>
                      <a:endParaRPr lang="cs-CZ" sz="1800" b="1" dirty="0">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31</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2. – 3.</a:t>
                      </a:r>
                      <a:endParaRPr lang="cs-CZ" sz="1800" b="1">
                        <a:effectLst/>
                        <a:latin typeface="Times New Roman"/>
                        <a:ea typeface="Times New Roman"/>
                      </a:endParaRPr>
                    </a:p>
                  </a:txBody>
                  <a:tcPr marL="29052" marR="29052" marT="0" marB="0" anchor="ctr"/>
                </a:tc>
              </a:tr>
              <a:tr h="193098">
                <a:tc>
                  <a:txBody>
                    <a:bodyPr/>
                    <a:lstStyle/>
                    <a:p>
                      <a:pPr algn="ctr">
                        <a:lnSpc>
                          <a:spcPct val="150000"/>
                        </a:lnSpc>
                        <a:spcAft>
                          <a:spcPts val="0"/>
                        </a:spcAft>
                      </a:pPr>
                      <a:r>
                        <a:rPr lang="cs-CZ" sz="1800" b="1">
                          <a:effectLst/>
                        </a:rPr>
                        <a:t>Dunas de Maspalomas</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dirty="0" smtClean="0">
                          <a:effectLst/>
                        </a:rPr>
                        <a:t>písečné duny</a:t>
                      </a:r>
                      <a:endParaRPr lang="cs-CZ" sz="1800" b="1" dirty="0">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30</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4.</a:t>
                      </a:r>
                      <a:endParaRPr lang="cs-CZ" sz="1800" b="1">
                        <a:effectLst/>
                        <a:latin typeface="Times New Roman"/>
                        <a:ea typeface="Times New Roman"/>
                      </a:endParaRPr>
                    </a:p>
                  </a:txBody>
                  <a:tcPr marL="29052" marR="29052" marT="0" marB="0" anchor="ctr"/>
                </a:tc>
              </a:tr>
              <a:tr h="193098">
                <a:tc>
                  <a:txBody>
                    <a:bodyPr/>
                    <a:lstStyle/>
                    <a:p>
                      <a:pPr algn="ctr">
                        <a:lnSpc>
                          <a:spcPct val="150000"/>
                        </a:lnSpc>
                        <a:spcAft>
                          <a:spcPts val="0"/>
                        </a:spcAft>
                      </a:pPr>
                      <a:r>
                        <a:rPr lang="cs-CZ" sz="1800" b="1">
                          <a:effectLst/>
                        </a:rPr>
                        <a:t>Caldera de Bandama</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dirty="0" smtClean="0">
                          <a:effectLst/>
                        </a:rPr>
                        <a:t>kaldera</a:t>
                      </a:r>
                      <a:endParaRPr lang="cs-CZ" sz="1800" b="1" dirty="0">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29</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5.</a:t>
                      </a:r>
                      <a:endParaRPr lang="cs-CZ" sz="1800" b="1">
                        <a:effectLst/>
                        <a:latin typeface="Times New Roman"/>
                        <a:ea typeface="Times New Roman"/>
                      </a:endParaRPr>
                    </a:p>
                  </a:txBody>
                  <a:tcPr marL="29052" marR="29052" marT="0" marB="0" anchor="ctr"/>
                </a:tc>
              </a:tr>
              <a:tr h="193098">
                <a:tc>
                  <a:txBody>
                    <a:bodyPr/>
                    <a:lstStyle/>
                    <a:p>
                      <a:pPr algn="ctr">
                        <a:lnSpc>
                          <a:spcPct val="150000"/>
                        </a:lnSpc>
                        <a:spcAft>
                          <a:spcPts val="0"/>
                        </a:spcAft>
                      </a:pPr>
                      <a:r>
                        <a:rPr lang="cs-CZ" sz="1800" b="1">
                          <a:effectLst/>
                        </a:rPr>
                        <a:t>Pico de las Nieves</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dirty="0" smtClean="0">
                          <a:effectLst/>
                        </a:rPr>
                        <a:t>hora</a:t>
                      </a:r>
                      <a:endParaRPr lang="cs-CZ" sz="1800" b="1" dirty="0">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27</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6.</a:t>
                      </a:r>
                      <a:endParaRPr lang="cs-CZ" sz="1800" b="1">
                        <a:effectLst/>
                        <a:latin typeface="Times New Roman"/>
                        <a:ea typeface="Times New Roman"/>
                      </a:endParaRPr>
                    </a:p>
                  </a:txBody>
                  <a:tcPr marL="29052" marR="29052" marT="0" marB="0" anchor="ctr"/>
                </a:tc>
              </a:tr>
              <a:tr h="388756">
                <a:tc>
                  <a:txBody>
                    <a:bodyPr/>
                    <a:lstStyle/>
                    <a:p>
                      <a:pPr algn="ctr">
                        <a:lnSpc>
                          <a:spcPct val="150000"/>
                        </a:lnSpc>
                        <a:spcAft>
                          <a:spcPts val="0"/>
                        </a:spcAft>
                      </a:pPr>
                      <a:r>
                        <a:rPr lang="cs-CZ" sz="1800" b="1">
                          <a:effectLst/>
                        </a:rPr>
                        <a:t>Roque Nublo</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dirty="0" smtClean="0">
                          <a:effectLst/>
                        </a:rPr>
                        <a:t>skalní formace</a:t>
                      </a:r>
                      <a:endParaRPr lang="cs-CZ" sz="1800" b="1" dirty="0">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26</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7.</a:t>
                      </a:r>
                      <a:endParaRPr lang="cs-CZ" sz="1800" b="1">
                        <a:effectLst/>
                        <a:latin typeface="Times New Roman"/>
                        <a:ea typeface="Times New Roman"/>
                      </a:endParaRPr>
                    </a:p>
                  </a:txBody>
                  <a:tcPr marL="29052" marR="29052" marT="0" marB="0" anchor="ctr"/>
                </a:tc>
              </a:tr>
              <a:tr h="388756">
                <a:tc>
                  <a:txBody>
                    <a:bodyPr/>
                    <a:lstStyle/>
                    <a:p>
                      <a:pPr algn="ctr">
                        <a:lnSpc>
                          <a:spcPct val="150000"/>
                        </a:lnSpc>
                        <a:spcAft>
                          <a:spcPts val="0"/>
                        </a:spcAft>
                      </a:pPr>
                      <a:r>
                        <a:rPr lang="cs-CZ" sz="1800" b="1">
                          <a:effectLst/>
                        </a:rPr>
                        <a:t>Riscos de Tirajana</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dirty="0" smtClean="0">
                          <a:effectLst/>
                        </a:rPr>
                        <a:t>skalní formace</a:t>
                      </a:r>
                      <a:endParaRPr lang="cs-CZ" sz="1800" b="1" dirty="0">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dirty="0">
                          <a:effectLst/>
                        </a:rPr>
                        <a:t>25</a:t>
                      </a:r>
                      <a:endParaRPr lang="cs-CZ" sz="1800" b="1" dirty="0">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8. – 9.</a:t>
                      </a:r>
                      <a:endParaRPr lang="cs-CZ" sz="1800" b="1">
                        <a:effectLst/>
                        <a:latin typeface="Times New Roman"/>
                        <a:ea typeface="Times New Roman"/>
                      </a:endParaRPr>
                    </a:p>
                  </a:txBody>
                  <a:tcPr marL="29052" marR="29052" marT="0" marB="0" anchor="ctr"/>
                </a:tc>
              </a:tr>
              <a:tr h="193098">
                <a:tc>
                  <a:txBody>
                    <a:bodyPr/>
                    <a:lstStyle/>
                    <a:p>
                      <a:pPr algn="ctr">
                        <a:lnSpc>
                          <a:spcPct val="150000"/>
                        </a:lnSpc>
                        <a:spcAft>
                          <a:spcPts val="0"/>
                        </a:spcAft>
                      </a:pPr>
                      <a:r>
                        <a:rPr lang="cs-CZ" sz="1800" b="1">
                          <a:effectLst/>
                        </a:rPr>
                        <a:t>Playa de las Canteras</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dirty="0" smtClean="0">
                          <a:effectLst/>
                        </a:rPr>
                        <a:t>pláž</a:t>
                      </a:r>
                      <a:endParaRPr lang="cs-CZ" sz="1800" b="1" dirty="0">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25</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8. – 9.</a:t>
                      </a:r>
                      <a:endParaRPr lang="cs-CZ" sz="1800" b="1">
                        <a:effectLst/>
                        <a:latin typeface="Times New Roman"/>
                        <a:ea typeface="Times New Roman"/>
                      </a:endParaRPr>
                    </a:p>
                  </a:txBody>
                  <a:tcPr marL="29052" marR="29052" marT="0" marB="0" anchor="ctr"/>
                </a:tc>
              </a:tr>
              <a:tr h="193098">
                <a:tc>
                  <a:txBody>
                    <a:bodyPr/>
                    <a:lstStyle/>
                    <a:p>
                      <a:pPr algn="ctr">
                        <a:lnSpc>
                          <a:spcPct val="150000"/>
                        </a:lnSpc>
                        <a:spcAft>
                          <a:spcPts val="0"/>
                        </a:spcAft>
                      </a:pPr>
                      <a:r>
                        <a:rPr lang="cs-CZ" sz="1800" b="1">
                          <a:effectLst/>
                        </a:rPr>
                        <a:t>Playa de San Agustín</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dirty="0" smtClean="0">
                          <a:effectLst/>
                        </a:rPr>
                        <a:t>pláž</a:t>
                      </a:r>
                      <a:endParaRPr lang="cs-CZ" sz="1800" b="1" dirty="0">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24</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10. – 11.</a:t>
                      </a:r>
                      <a:endParaRPr lang="cs-CZ" sz="1800" b="1">
                        <a:effectLst/>
                        <a:latin typeface="Times New Roman"/>
                        <a:ea typeface="Times New Roman"/>
                      </a:endParaRPr>
                    </a:p>
                  </a:txBody>
                  <a:tcPr marL="29052" marR="29052" marT="0" marB="0" anchor="ctr"/>
                </a:tc>
              </a:tr>
              <a:tr h="193098">
                <a:tc>
                  <a:txBody>
                    <a:bodyPr/>
                    <a:lstStyle/>
                    <a:p>
                      <a:pPr algn="ctr">
                        <a:lnSpc>
                          <a:spcPct val="150000"/>
                        </a:lnSpc>
                        <a:spcAft>
                          <a:spcPts val="0"/>
                        </a:spcAft>
                      </a:pPr>
                      <a:r>
                        <a:rPr lang="cs-CZ" sz="1800" b="1">
                          <a:effectLst/>
                        </a:rPr>
                        <a:t>Playa de Amadores</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dirty="0" smtClean="0">
                          <a:effectLst/>
                        </a:rPr>
                        <a:t>pláž</a:t>
                      </a:r>
                      <a:endParaRPr lang="cs-CZ" sz="1800" b="1" dirty="0">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24</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10. – 11.</a:t>
                      </a:r>
                      <a:endParaRPr lang="cs-CZ" sz="1800" b="1">
                        <a:effectLst/>
                        <a:latin typeface="Times New Roman"/>
                        <a:ea typeface="Times New Roman"/>
                      </a:endParaRPr>
                    </a:p>
                  </a:txBody>
                  <a:tcPr marL="29052" marR="29052" marT="0" marB="0" anchor="ctr"/>
                </a:tc>
              </a:tr>
              <a:tr h="193098">
                <a:tc>
                  <a:txBody>
                    <a:bodyPr/>
                    <a:lstStyle/>
                    <a:p>
                      <a:pPr algn="ctr">
                        <a:lnSpc>
                          <a:spcPct val="150000"/>
                        </a:lnSpc>
                        <a:spcAft>
                          <a:spcPts val="0"/>
                        </a:spcAft>
                      </a:pPr>
                      <a:r>
                        <a:rPr lang="cs-CZ" sz="1800" b="1">
                          <a:effectLst/>
                        </a:rPr>
                        <a:t>Playa de Mogán</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dirty="0" smtClean="0">
                          <a:effectLst/>
                        </a:rPr>
                        <a:t>pláž</a:t>
                      </a:r>
                      <a:endParaRPr lang="cs-CZ" sz="1800" b="1" dirty="0">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23</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12.</a:t>
                      </a:r>
                      <a:endParaRPr lang="cs-CZ" sz="1800" b="1">
                        <a:effectLst/>
                        <a:latin typeface="Times New Roman"/>
                        <a:ea typeface="Times New Roman"/>
                      </a:endParaRPr>
                    </a:p>
                  </a:txBody>
                  <a:tcPr marL="29052" marR="29052" marT="0" marB="0" anchor="ctr"/>
                </a:tc>
              </a:tr>
              <a:tr h="193098">
                <a:tc>
                  <a:txBody>
                    <a:bodyPr/>
                    <a:lstStyle/>
                    <a:p>
                      <a:pPr algn="ctr">
                        <a:lnSpc>
                          <a:spcPct val="150000"/>
                        </a:lnSpc>
                        <a:spcAft>
                          <a:spcPts val="0"/>
                        </a:spcAft>
                      </a:pPr>
                      <a:r>
                        <a:rPr lang="cs-CZ" sz="1800" b="1">
                          <a:effectLst/>
                        </a:rPr>
                        <a:t>Arinaga</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dirty="0" smtClean="0">
                          <a:effectLst/>
                        </a:rPr>
                        <a:t>hora</a:t>
                      </a:r>
                      <a:endParaRPr lang="cs-CZ" sz="1800" b="1" dirty="0">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22</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13.</a:t>
                      </a:r>
                      <a:endParaRPr lang="cs-CZ" sz="1800" b="1">
                        <a:effectLst/>
                        <a:latin typeface="Times New Roman"/>
                        <a:ea typeface="Times New Roman"/>
                      </a:endParaRPr>
                    </a:p>
                  </a:txBody>
                  <a:tcPr marL="29052" marR="29052" marT="0" marB="0" anchor="ctr"/>
                </a:tc>
              </a:tr>
              <a:tr h="388756">
                <a:tc>
                  <a:txBody>
                    <a:bodyPr/>
                    <a:lstStyle/>
                    <a:p>
                      <a:pPr algn="ctr">
                        <a:lnSpc>
                          <a:spcPct val="150000"/>
                        </a:lnSpc>
                        <a:spcAft>
                          <a:spcPts val="0"/>
                        </a:spcAft>
                      </a:pPr>
                      <a:r>
                        <a:rPr lang="cs-CZ" sz="1800" b="1" dirty="0" err="1">
                          <a:effectLst/>
                        </a:rPr>
                        <a:t>Roque</a:t>
                      </a:r>
                      <a:r>
                        <a:rPr lang="cs-CZ" sz="1800" b="1" dirty="0">
                          <a:effectLst/>
                        </a:rPr>
                        <a:t> </a:t>
                      </a:r>
                      <a:r>
                        <a:rPr lang="cs-CZ" sz="1800" b="1" dirty="0" err="1">
                          <a:effectLst/>
                        </a:rPr>
                        <a:t>Bentayga</a:t>
                      </a:r>
                      <a:endParaRPr lang="cs-CZ" sz="1800" b="1" dirty="0">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dirty="0" smtClean="0">
                          <a:effectLst/>
                        </a:rPr>
                        <a:t>skalní formace</a:t>
                      </a:r>
                      <a:endParaRPr lang="cs-CZ" sz="1800" b="1" dirty="0">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a:effectLst/>
                        </a:rPr>
                        <a:t>21</a:t>
                      </a:r>
                      <a:endParaRPr lang="cs-CZ" sz="1800" b="1">
                        <a:effectLst/>
                        <a:latin typeface="Times New Roman"/>
                        <a:ea typeface="Times New Roman"/>
                      </a:endParaRPr>
                    </a:p>
                  </a:txBody>
                  <a:tcPr marL="29052" marR="29052" marT="0" marB="0" anchor="ctr"/>
                </a:tc>
                <a:tc>
                  <a:txBody>
                    <a:bodyPr/>
                    <a:lstStyle/>
                    <a:p>
                      <a:pPr algn="ctr">
                        <a:lnSpc>
                          <a:spcPct val="150000"/>
                        </a:lnSpc>
                        <a:spcAft>
                          <a:spcPts val="0"/>
                        </a:spcAft>
                      </a:pPr>
                      <a:r>
                        <a:rPr lang="cs-CZ" sz="1800" b="1" dirty="0">
                          <a:effectLst/>
                        </a:rPr>
                        <a:t>14. – 16.</a:t>
                      </a:r>
                      <a:endParaRPr lang="cs-CZ" sz="1800" b="1" dirty="0">
                        <a:effectLst/>
                        <a:latin typeface="Times New Roman"/>
                        <a:ea typeface="Times New Roman"/>
                      </a:endParaRPr>
                    </a:p>
                  </a:txBody>
                  <a:tcPr marL="29052" marR="29052" marT="0" marB="0" anchor="ctr"/>
                </a:tc>
              </a:tr>
            </a:tbl>
          </a:graphicData>
        </a:graphic>
      </p:graphicFrame>
    </p:spTree>
    <p:extLst>
      <p:ext uri="{BB962C8B-B14F-4D97-AF65-F5344CB8AC3E}">
        <p14:creationId xmlns:p14="http://schemas.microsoft.com/office/powerpoint/2010/main" val="191770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Skupina 8"/>
          <p:cNvGrpSpPr/>
          <p:nvPr/>
        </p:nvGrpSpPr>
        <p:grpSpPr>
          <a:xfrm>
            <a:off x="1057274" y="476672"/>
            <a:ext cx="6899101" cy="5688632"/>
            <a:chOff x="1057274" y="476672"/>
            <a:chExt cx="6899101" cy="5688632"/>
          </a:xfrm>
        </p:grpSpPr>
        <p:pic>
          <p:nvPicPr>
            <p:cNvPr id="8199" name="Picture 7"/>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057274" y="476672"/>
              <a:ext cx="6899101" cy="5688632"/>
            </a:xfrm>
            <a:prstGeom prst="rect">
              <a:avLst/>
            </a:prstGeom>
            <a:solidFill>
              <a:srgbClr val="D0D1D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Obdélník 7"/>
            <p:cNvSpPr/>
            <p:nvPr/>
          </p:nvSpPr>
          <p:spPr>
            <a:xfrm>
              <a:off x="6300192" y="5805264"/>
              <a:ext cx="1584176" cy="288032"/>
            </a:xfrm>
            <a:prstGeom prst="rect">
              <a:avLst/>
            </a:prstGeom>
            <a:solidFill>
              <a:srgbClr val="CF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87626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99592" y="476672"/>
            <a:ext cx="7200800" cy="52322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cs-CZ"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TYPY MONTÁNNÍCH OBJEKTŮ</a:t>
            </a:r>
            <a:endParaRPr lang="cs-CZ"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 name="Obdélník 3"/>
          <p:cNvSpPr/>
          <p:nvPr/>
        </p:nvSpPr>
        <p:spPr>
          <a:xfrm>
            <a:off x="1475656" y="3212976"/>
            <a:ext cx="6840760" cy="2616101"/>
          </a:xfrm>
          <a:prstGeom prst="rect">
            <a:avLst/>
          </a:prstGeom>
        </p:spPr>
        <p:txBody>
          <a:bodyPr wrap="square">
            <a:spAutoFit/>
          </a:bodyPr>
          <a:lstStyle/>
          <a:p>
            <a:pPr marL="285750" indent="-285750">
              <a:buFont typeface="Arial" panose="020B0604020202020204" pitchFamily="34" charset="0"/>
              <a:buChar char="•"/>
            </a:pPr>
            <a:r>
              <a:rPr lang="cs-CZ" sz="2400" b="1" dirty="0" smtClean="0"/>
              <a:t>HORNICKÉ PRŮZKUMNÉ A </a:t>
            </a:r>
            <a:r>
              <a:rPr lang="cs-CZ" sz="2400" b="1" dirty="0" smtClean="0"/>
              <a:t>TĚŽEBNÍ OBJEKTY</a:t>
            </a:r>
            <a:endParaRPr lang="cs-CZ" sz="2400" b="1" dirty="0" smtClean="0"/>
          </a:p>
          <a:p>
            <a:pPr marL="342900" indent="-342900">
              <a:spcBef>
                <a:spcPts val="600"/>
              </a:spcBef>
              <a:buFont typeface="Arial" panose="020B0604020202020204" pitchFamily="34" charset="0"/>
              <a:buChar char="•"/>
            </a:pPr>
            <a:r>
              <a:rPr lang="cs-CZ" sz="2400" b="1" dirty="0" smtClean="0"/>
              <a:t>ÚPRAVNICKÉ A </a:t>
            </a:r>
            <a:r>
              <a:rPr lang="cs-CZ" sz="2400" b="1" dirty="0" smtClean="0"/>
              <a:t>HUTNÍ OBJEKTY</a:t>
            </a:r>
            <a:endParaRPr lang="cs-CZ" sz="2400" b="1" dirty="0" smtClean="0"/>
          </a:p>
          <a:p>
            <a:pPr marL="342900" indent="-342900">
              <a:spcBef>
                <a:spcPts val="600"/>
              </a:spcBef>
              <a:buFont typeface="Arial" panose="020B0604020202020204" pitchFamily="34" charset="0"/>
              <a:buChar char="•"/>
            </a:pPr>
            <a:r>
              <a:rPr lang="cs-CZ" sz="2400" b="1" dirty="0" smtClean="0"/>
              <a:t>VODNÍ DÍLA POVRCHOVÁ A PODZEMNÍ,</a:t>
            </a:r>
          </a:p>
          <a:p>
            <a:pPr marL="342900" indent="-342900">
              <a:spcBef>
                <a:spcPts val="600"/>
              </a:spcBef>
              <a:buFont typeface="Arial" panose="020B0604020202020204" pitchFamily="34" charset="0"/>
              <a:buChar char="•"/>
            </a:pPr>
            <a:r>
              <a:rPr lang="cs-CZ" sz="2400" b="1" dirty="0" smtClean="0"/>
              <a:t>TRASY DOPRAVY NEROSTNÝCH SUROVIN A PRODUKTŮ,</a:t>
            </a:r>
          </a:p>
          <a:p>
            <a:pPr marL="342900" indent="-342900">
              <a:spcBef>
                <a:spcPts val="600"/>
              </a:spcBef>
              <a:buFont typeface="Arial" panose="020B0604020202020204" pitchFamily="34" charset="0"/>
              <a:buChar char="•"/>
            </a:pPr>
            <a:r>
              <a:rPr lang="cs-CZ" sz="2400" b="1" dirty="0" smtClean="0"/>
              <a:t>DOPROVODNÁ INFRASTRUKTURA</a:t>
            </a:r>
            <a:r>
              <a:rPr lang="cs-CZ" sz="2400" dirty="0" smtClean="0"/>
              <a:t> </a:t>
            </a:r>
            <a:endParaRPr lang="cs-CZ" sz="2400" dirty="0"/>
          </a:p>
        </p:txBody>
      </p:sp>
      <p:grpSp>
        <p:nvGrpSpPr>
          <p:cNvPr id="5" name="Skupina 4"/>
          <p:cNvGrpSpPr/>
          <p:nvPr/>
        </p:nvGrpSpPr>
        <p:grpSpPr bwMode="auto">
          <a:xfrm>
            <a:off x="827584" y="1412776"/>
            <a:ext cx="7632848" cy="1512168"/>
            <a:chOff x="0" y="0"/>
            <a:chExt cx="52722" cy="8847"/>
          </a:xfrm>
        </p:grpSpPr>
        <p:grpSp>
          <p:nvGrpSpPr>
            <p:cNvPr id="6" name="Skupina 5"/>
            <p:cNvGrpSpPr>
              <a:grpSpLocks/>
            </p:cNvGrpSpPr>
            <p:nvPr/>
          </p:nvGrpSpPr>
          <p:grpSpPr bwMode="auto">
            <a:xfrm>
              <a:off x="0" y="0"/>
              <a:ext cx="50213" cy="5170"/>
              <a:chOff x="0" y="0"/>
              <a:chExt cx="51339" cy="5906"/>
            </a:xfrm>
          </p:grpSpPr>
          <p:pic>
            <p:nvPicPr>
              <p:cNvPr id="13" name="Obrázek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48" y="0"/>
                <a:ext cx="4191" cy="5525"/>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83"/>
              <p:cNvSpPr>
                <a:spLocks/>
              </p:cNvSpPr>
              <p:nvPr/>
            </p:nvSpPr>
            <p:spPr bwMode="auto">
              <a:xfrm>
                <a:off x="24669" y="324"/>
                <a:ext cx="6382" cy="5581"/>
              </a:xfrm>
              <a:custGeom>
                <a:avLst/>
                <a:gdLst>
                  <a:gd name="T0" fmla="*/ 539592 w 1709"/>
                  <a:gd name="T1" fmla="*/ 361147 h 1748"/>
                  <a:gd name="T2" fmla="*/ 539592 w 1709"/>
                  <a:gd name="T3" fmla="*/ 267268 h 1748"/>
                  <a:gd name="T4" fmla="*/ 476111 w 1709"/>
                  <a:gd name="T5" fmla="*/ 323467 h 1748"/>
                  <a:gd name="T6" fmla="*/ 475737 w 1709"/>
                  <a:gd name="T7" fmla="*/ 323467 h 1748"/>
                  <a:gd name="T8" fmla="*/ 475737 w 1709"/>
                  <a:gd name="T9" fmla="*/ 267268 h 1748"/>
                  <a:gd name="T10" fmla="*/ 411882 w 1709"/>
                  <a:gd name="T11" fmla="*/ 323467 h 1748"/>
                  <a:gd name="T12" fmla="*/ 406281 w 1709"/>
                  <a:gd name="T13" fmla="*/ 323467 h 1748"/>
                  <a:gd name="T14" fmla="*/ 406281 w 1709"/>
                  <a:gd name="T15" fmla="*/ 267268 h 1748"/>
                  <a:gd name="T16" fmla="*/ 343173 w 1709"/>
                  <a:gd name="T17" fmla="*/ 323467 h 1748"/>
                  <a:gd name="T18" fmla="*/ 321515 w 1709"/>
                  <a:gd name="T19" fmla="*/ 323467 h 1748"/>
                  <a:gd name="T20" fmla="*/ 299483 w 1709"/>
                  <a:gd name="T21" fmla="*/ 60989 h 1748"/>
                  <a:gd name="T22" fmla="*/ 254673 w 1709"/>
                  <a:gd name="T23" fmla="*/ 60989 h 1748"/>
                  <a:gd name="T24" fmla="*/ 237495 w 1709"/>
                  <a:gd name="T25" fmla="*/ 323467 h 1748"/>
                  <a:gd name="T26" fmla="*/ 214717 w 1709"/>
                  <a:gd name="T27" fmla="*/ 323467 h 1748"/>
                  <a:gd name="T28" fmla="*/ 191938 w 1709"/>
                  <a:gd name="T29" fmla="*/ 0 h 1748"/>
                  <a:gd name="T30" fmla="*/ 146007 w 1709"/>
                  <a:gd name="T31" fmla="*/ 0 h 1748"/>
                  <a:gd name="T32" fmla="*/ 128083 w 1709"/>
                  <a:gd name="T33" fmla="*/ 323467 h 1748"/>
                  <a:gd name="T34" fmla="*/ 87754 w 1709"/>
                  <a:gd name="T35" fmla="*/ 323467 h 1748"/>
                  <a:gd name="T36" fmla="*/ 87754 w 1709"/>
                  <a:gd name="T37" fmla="*/ 384776 h 1748"/>
                  <a:gd name="T38" fmla="*/ 0 w 1709"/>
                  <a:gd name="T39" fmla="*/ 384776 h 1748"/>
                  <a:gd name="T40" fmla="*/ 0 w 1709"/>
                  <a:gd name="T41" fmla="*/ 558165 h 1748"/>
                  <a:gd name="T42" fmla="*/ 638175 w 1709"/>
                  <a:gd name="T43" fmla="*/ 507713 h 1748"/>
                  <a:gd name="T44" fmla="*/ 638175 w 1709"/>
                  <a:gd name="T45" fmla="*/ 361147 h 1748"/>
                  <a:gd name="T46" fmla="*/ 539592 w 1709"/>
                  <a:gd name="T47" fmla="*/ 361147 h 1748"/>
                  <a:gd name="T48" fmla="*/ 539592 w 1709"/>
                  <a:gd name="T49" fmla="*/ 361147 h 17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09" h="1748">
                    <a:moveTo>
                      <a:pt x="1445" y="1131"/>
                    </a:moveTo>
                    <a:lnTo>
                      <a:pt x="1445" y="837"/>
                    </a:lnTo>
                    <a:lnTo>
                      <a:pt x="1275" y="1013"/>
                    </a:lnTo>
                    <a:lnTo>
                      <a:pt x="1274" y="1013"/>
                    </a:lnTo>
                    <a:lnTo>
                      <a:pt x="1274" y="837"/>
                    </a:lnTo>
                    <a:lnTo>
                      <a:pt x="1103" y="1013"/>
                    </a:lnTo>
                    <a:lnTo>
                      <a:pt x="1088" y="1013"/>
                    </a:lnTo>
                    <a:lnTo>
                      <a:pt x="1088" y="837"/>
                    </a:lnTo>
                    <a:lnTo>
                      <a:pt x="919" y="1013"/>
                    </a:lnTo>
                    <a:lnTo>
                      <a:pt x="861" y="1013"/>
                    </a:lnTo>
                    <a:lnTo>
                      <a:pt x="802" y="191"/>
                    </a:lnTo>
                    <a:lnTo>
                      <a:pt x="682" y="191"/>
                    </a:lnTo>
                    <a:lnTo>
                      <a:pt x="636" y="1013"/>
                    </a:lnTo>
                    <a:lnTo>
                      <a:pt x="575" y="1013"/>
                    </a:lnTo>
                    <a:lnTo>
                      <a:pt x="514" y="0"/>
                    </a:lnTo>
                    <a:lnTo>
                      <a:pt x="391" y="0"/>
                    </a:lnTo>
                    <a:lnTo>
                      <a:pt x="343" y="1013"/>
                    </a:lnTo>
                    <a:lnTo>
                      <a:pt x="235" y="1013"/>
                    </a:lnTo>
                    <a:lnTo>
                      <a:pt x="235" y="1205"/>
                    </a:lnTo>
                    <a:lnTo>
                      <a:pt x="0" y="1205"/>
                    </a:lnTo>
                    <a:lnTo>
                      <a:pt x="0" y="1748"/>
                    </a:lnTo>
                    <a:lnTo>
                      <a:pt x="1709" y="1590"/>
                    </a:lnTo>
                    <a:lnTo>
                      <a:pt x="1709" y="1131"/>
                    </a:lnTo>
                    <a:lnTo>
                      <a:pt x="1445" y="11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cs-CZ"/>
              </a:p>
            </p:txBody>
          </p:sp>
          <p:sp>
            <p:nvSpPr>
              <p:cNvPr id="15" name="Šipka doprava se zářezem 14"/>
              <p:cNvSpPr>
                <a:spLocks noChangeArrowheads="1"/>
              </p:cNvSpPr>
              <p:nvPr/>
            </p:nvSpPr>
            <p:spPr bwMode="auto">
              <a:xfrm>
                <a:off x="10953" y="2477"/>
                <a:ext cx="2743" cy="1466"/>
              </a:xfrm>
              <a:prstGeom prst="notchedRightArrow">
                <a:avLst>
                  <a:gd name="adj1" fmla="val 50000"/>
                  <a:gd name="adj2" fmla="val 50025"/>
                </a:avLst>
              </a:prstGeom>
              <a:solidFill>
                <a:srgbClr val="00B050"/>
              </a:solidFill>
              <a:ln w="25400">
                <a:solidFill>
                  <a:srgbClr val="00B050"/>
                </a:solidFill>
                <a:miter lim="800000"/>
                <a:headEnd/>
                <a:tailEnd/>
              </a:ln>
            </p:spPr>
            <p:txBody>
              <a:bodyPr rot="0" vert="horz" wrap="square" lIns="91440" tIns="45720" rIns="91440" bIns="45720" anchor="ctr" anchorCtr="0" upright="1">
                <a:noAutofit/>
              </a:bodyPr>
              <a:lstStyle/>
              <a:p>
                <a:endParaRPr lang="cs-CZ"/>
              </a:p>
            </p:txBody>
          </p:sp>
          <p:sp>
            <p:nvSpPr>
              <p:cNvPr id="16" name="Šipka doprava se zářezem 15"/>
              <p:cNvSpPr>
                <a:spLocks noChangeArrowheads="1"/>
              </p:cNvSpPr>
              <p:nvPr/>
            </p:nvSpPr>
            <p:spPr bwMode="auto">
              <a:xfrm>
                <a:off x="43815" y="2477"/>
                <a:ext cx="2743" cy="1466"/>
              </a:xfrm>
              <a:prstGeom prst="notchedRightArrow">
                <a:avLst>
                  <a:gd name="adj1" fmla="val 50000"/>
                  <a:gd name="adj2" fmla="val 50025"/>
                </a:avLst>
              </a:prstGeom>
              <a:solidFill>
                <a:srgbClr val="00B050"/>
              </a:solidFill>
              <a:ln w="25400">
                <a:solidFill>
                  <a:srgbClr val="00B050"/>
                </a:solidFill>
                <a:miter lim="800000"/>
                <a:headEnd/>
                <a:tailEnd/>
              </a:ln>
            </p:spPr>
            <p:txBody>
              <a:bodyPr rot="0" vert="horz" wrap="square" lIns="91440" tIns="45720" rIns="91440" bIns="45720" anchor="ctr" anchorCtr="0" upright="1">
                <a:noAutofit/>
              </a:bodyPr>
              <a:lstStyle/>
              <a:p>
                <a:endParaRPr lang="cs-CZ"/>
              </a:p>
            </p:txBody>
          </p:sp>
          <p:sp>
            <p:nvSpPr>
              <p:cNvPr id="17" name="Šipka doprava se zářezem 16"/>
              <p:cNvSpPr>
                <a:spLocks noChangeArrowheads="1"/>
              </p:cNvSpPr>
              <p:nvPr/>
            </p:nvSpPr>
            <p:spPr bwMode="auto">
              <a:xfrm>
                <a:off x="20859" y="2477"/>
                <a:ext cx="2743" cy="1466"/>
              </a:xfrm>
              <a:prstGeom prst="notchedRightArrow">
                <a:avLst>
                  <a:gd name="adj1" fmla="val 50000"/>
                  <a:gd name="adj2" fmla="val 50025"/>
                </a:avLst>
              </a:prstGeom>
              <a:solidFill>
                <a:srgbClr val="00B050"/>
              </a:solidFill>
              <a:ln w="25400">
                <a:solidFill>
                  <a:srgbClr val="00B050"/>
                </a:solidFill>
                <a:miter lim="800000"/>
                <a:headEnd/>
                <a:tailEnd/>
              </a:ln>
            </p:spPr>
            <p:txBody>
              <a:bodyPr rot="0" vert="horz" wrap="square" lIns="91440" tIns="45720" rIns="91440" bIns="45720" anchor="ctr" anchorCtr="0" upright="1">
                <a:noAutofit/>
              </a:bodyPr>
              <a:lstStyle/>
              <a:p>
                <a:endParaRPr lang="cs-CZ"/>
              </a:p>
            </p:txBody>
          </p:sp>
          <p:sp>
            <p:nvSpPr>
              <p:cNvPr id="18" name="Šipka doprava se zářezem 17"/>
              <p:cNvSpPr>
                <a:spLocks noChangeArrowheads="1"/>
              </p:cNvSpPr>
              <p:nvPr/>
            </p:nvSpPr>
            <p:spPr bwMode="auto">
              <a:xfrm>
                <a:off x="32289" y="2477"/>
                <a:ext cx="2743" cy="1466"/>
              </a:xfrm>
              <a:prstGeom prst="notchedRightArrow">
                <a:avLst>
                  <a:gd name="adj1" fmla="val 50000"/>
                  <a:gd name="adj2" fmla="val 50025"/>
                </a:avLst>
              </a:prstGeom>
              <a:solidFill>
                <a:srgbClr val="00B050"/>
              </a:solidFill>
              <a:ln w="25400">
                <a:solidFill>
                  <a:srgbClr val="00B050"/>
                </a:solidFill>
                <a:miter lim="800000"/>
                <a:headEnd/>
                <a:tailEnd/>
              </a:ln>
            </p:spPr>
            <p:txBody>
              <a:bodyPr rot="0" vert="horz" wrap="square" lIns="91440" tIns="45720" rIns="91440" bIns="45720" anchor="ctr" anchorCtr="0" upright="1">
                <a:noAutofit/>
              </a:bodyPr>
              <a:lstStyle/>
              <a:p>
                <a:endParaRPr lang="cs-CZ"/>
              </a:p>
            </p:txBody>
          </p:sp>
          <p:pic>
            <p:nvPicPr>
              <p:cNvPr id="19" name="Obrázek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36195" y="1237"/>
                <a:ext cx="6953" cy="4665"/>
              </a:xfrm>
              <a:prstGeom prst="rect">
                <a:avLst/>
              </a:prstGeom>
              <a:noFill/>
              <a:extLst>
                <a:ext uri="{909E8E84-426E-40DD-AFC4-6F175D3DCCD1}">
                  <a14:hiddenFill xmlns:a14="http://schemas.microsoft.com/office/drawing/2010/main">
                    <a:solidFill>
                      <a:srgbClr val="FFFFFF"/>
                    </a:solidFill>
                  </a14:hiddenFill>
                </a:ext>
              </a:extLst>
            </p:spPr>
          </p:pic>
          <p:pic>
            <p:nvPicPr>
              <p:cNvPr id="20" name="Obrázek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9" y="1048"/>
                <a:ext cx="5334" cy="4096"/>
              </a:xfrm>
              <a:prstGeom prst="rect">
                <a:avLst/>
              </a:prstGeom>
              <a:solidFill>
                <a:srgbClr val="FFFFFF"/>
              </a:solidFill>
              <a:extLst/>
            </p:spPr>
          </p:pic>
          <p:pic>
            <p:nvPicPr>
              <p:cNvPr id="21" name="Obrázek 20"/>
              <p:cNvPicPr>
                <a:picLocks noChangeAspect="1"/>
              </p:cNvPicPr>
              <p:nvPr/>
            </p:nvPicPr>
            <p:blipFill>
              <a:blip r:embed="rId5" cstate="print">
                <a:extLst>
                  <a:ext uri="{28A0092B-C50C-407E-A947-70E740481C1C}">
                    <a14:useLocalDpi xmlns:a14="http://schemas.microsoft.com/office/drawing/2010/main" val="0"/>
                  </a:ext>
                </a:extLst>
              </a:blip>
              <a:srcRect l="-2" r="1334"/>
              <a:stretch>
                <a:fillRect/>
              </a:stretch>
            </p:blipFill>
            <p:spPr bwMode="auto">
              <a:xfrm flipH="1">
                <a:off x="13911" y="1048"/>
                <a:ext cx="6091" cy="4094"/>
              </a:xfrm>
              <a:prstGeom prst="rect">
                <a:avLst/>
              </a:prstGeom>
              <a:noFill/>
              <a:extLst>
                <a:ext uri="{909E8E84-426E-40DD-AFC4-6F175D3DCCD1}">
                  <a14:hiddenFill xmlns:a14="http://schemas.microsoft.com/office/drawing/2010/main">
                    <a:solidFill>
                      <a:srgbClr val="FFFFFF"/>
                    </a:solidFill>
                  </a14:hiddenFill>
                </a:ext>
              </a:extLst>
            </p:spPr>
          </p:pic>
          <p:pic>
            <p:nvPicPr>
              <p:cNvPr id="22" name="Obrázek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2"/>
                <a:ext cx="5238" cy="533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ové pole 61"/>
            <p:cNvSpPr txBox="1">
              <a:spLocks noChangeArrowheads="1"/>
            </p:cNvSpPr>
            <p:nvPr/>
          </p:nvSpPr>
          <p:spPr bwMode="auto">
            <a:xfrm>
              <a:off x="741" y="5722"/>
              <a:ext cx="4382" cy="2508"/>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spcBef>
                  <a:spcPts val="600"/>
                </a:spcBef>
                <a:spcAft>
                  <a:spcPts val="0"/>
                </a:spcAft>
              </a:pPr>
              <a:r>
                <a:rPr lang="cs-CZ" sz="1600" b="1" kern="1200" dirty="0">
                  <a:solidFill>
                    <a:srgbClr val="000000"/>
                  </a:solidFill>
                  <a:effectLst/>
                  <a:latin typeface="Arial Narrow"/>
                  <a:ea typeface="Calibri"/>
                </a:rPr>
                <a:t>ZDROJ</a:t>
              </a:r>
              <a:endParaRPr lang="cs-CZ" sz="1600" dirty="0">
                <a:effectLst/>
                <a:latin typeface="Times New Roman"/>
                <a:ea typeface="Calibri"/>
              </a:endParaRPr>
            </a:p>
          </p:txBody>
        </p:sp>
        <p:sp>
          <p:nvSpPr>
            <p:cNvPr id="8" name="Textové pole 62"/>
            <p:cNvSpPr txBox="1">
              <a:spLocks noChangeArrowheads="1"/>
            </p:cNvSpPr>
            <p:nvPr/>
          </p:nvSpPr>
          <p:spPr bwMode="auto">
            <a:xfrm>
              <a:off x="5619" y="5646"/>
              <a:ext cx="6382" cy="2508"/>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spcBef>
                  <a:spcPts val="600"/>
                </a:spcBef>
                <a:spcAft>
                  <a:spcPts val="0"/>
                </a:spcAft>
              </a:pPr>
              <a:r>
                <a:rPr lang="cs-CZ" sz="1600" b="1" kern="1200" dirty="0">
                  <a:solidFill>
                    <a:srgbClr val="000000"/>
                  </a:solidFill>
                  <a:effectLst/>
                  <a:latin typeface="Arial Narrow"/>
                  <a:ea typeface="Calibri"/>
                </a:rPr>
                <a:t>TĚŽBA</a:t>
              </a:r>
              <a:endParaRPr lang="cs-CZ" sz="1600" dirty="0">
                <a:effectLst/>
                <a:latin typeface="Times New Roman"/>
                <a:ea typeface="Calibri"/>
              </a:endParaRPr>
            </a:p>
          </p:txBody>
        </p:sp>
        <p:sp>
          <p:nvSpPr>
            <p:cNvPr id="9" name="Textové pole 112"/>
            <p:cNvSpPr txBox="1">
              <a:spLocks noChangeArrowheads="1"/>
            </p:cNvSpPr>
            <p:nvPr/>
          </p:nvSpPr>
          <p:spPr bwMode="auto">
            <a:xfrm>
              <a:off x="13811" y="5722"/>
              <a:ext cx="6382" cy="2512"/>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spcBef>
                  <a:spcPts val="600"/>
                </a:spcBef>
                <a:spcAft>
                  <a:spcPts val="0"/>
                </a:spcAft>
              </a:pPr>
              <a:r>
                <a:rPr lang="cs-CZ" sz="1600" b="1" kern="1200" dirty="0">
                  <a:solidFill>
                    <a:srgbClr val="000000"/>
                  </a:solidFill>
                  <a:effectLst/>
                  <a:latin typeface="Arial Narrow"/>
                  <a:ea typeface="Calibri"/>
                </a:rPr>
                <a:t>DOPRAVA</a:t>
              </a:r>
              <a:endParaRPr lang="cs-CZ" sz="1600" dirty="0">
                <a:effectLst/>
                <a:latin typeface="Times New Roman"/>
                <a:ea typeface="Calibri"/>
              </a:endParaRPr>
            </a:p>
          </p:txBody>
        </p:sp>
        <p:sp>
          <p:nvSpPr>
            <p:cNvPr id="10" name="Textové pole 113"/>
            <p:cNvSpPr txBox="1">
              <a:spLocks noChangeArrowheads="1"/>
            </p:cNvSpPr>
            <p:nvPr/>
          </p:nvSpPr>
          <p:spPr bwMode="auto">
            <a:xfrm>
              <a:off x="23086" y="5721"/>
              <a:ext cx="8495" cy="2790"/>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spcBef>
                  <a:spcPts val="600"/>
                </a:spcBef>
                <a:spcAft>
                  <a:spcPts val="0"/>
                </a:spcAft>
              </a:pPr>
              <a:r>
                <a:rPr lang="cs-CZ" sz="1600" b="1" kern="1200" dirty="0">
                  <a:solidFill>
                    <a:srgbClr val="000000"/>
                  </a:solidFill>
                  <a:effectLst/>
                  <a:latin typeface="Arial Narrow"/>
                  <a:ea typeface="Calibri"/>
                </a:rPr>
                <a:t>ZPRACOVÁNÍ</a:t>
              </a:r>
              <a:endParaRPr lang="cs-CZ" sz="1600" dirty="0">
                <a:effectLst/>
                <a:latin typeface="Times New Roman"/>
                <a:ea typeface="Calibri"/>
              </a:endParaRPr>
            </a:p>
          </p:txBody>
        </p:sp>
        <p:sp>
          <p:nvSpPr>
            <p:cNvPr id="11" name="Textové pole 114"/>
            <p:cNvSpPr txBox="1">
              <a:spLocks noChangeArrowheads="1"/>
            </p:cNvSpPr>
            <p:nvPr/>
          </p:nvSpPr>
          <p:spPr bwMode="auto">
            <a:xfrm>
              <a:off x="43680" y="5584"/>
              <a:ext cx="9042" cy="2399"/>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spcBef>
                  <a:spcPts val="600"/>
                </a:spcBef>
                <a:spcAft>
                  <a:spcPts val="0"/>
                </a:spcAft>
              </a:pPr>
              <a:r>
                <a:rPr lang="cs-CZ" sz="1600" b="1" kern="1200" dirty="0">
                  <a:solidFill>
                    <a:srgbClr val="000000"/>
                  </a:solidFill>
                  <a:effectLst/>
                  <a:latin typeface="Arial Narrow"/>
                  <a:ea typeface="Calibri"/>
                </a:rPr>
                <a:t>SPOTŘEBA</a:t>
              </a:r>
              <a:endParaRPr lang="cs-CZ" sz="1600" dirty="0">
                <a:effectLst/>
                <a:latin typeface="Times New Roman"/>
                <a:ea typeface="Calibri"/>
              </a:endParaRPr>
            </a:p>
          </p:txBody>
        </p:sp>
        <p:sp>
          <p:nvSpPr>
            <p:cNvPr id="12" name="Textové pole 117"/>
            <p:cNvSpPr txBox="1">
              <a:spLocks noChangeArrowheads="1"/>
            </p:cNvSpPr>
            <p:nvPr/>
          </p:nvSpPr>
          <p:spPr bwMode="auto">
            <a:xfrm>
              <a:off x="35153" y="5646"/>
              <a:ext cx="7701" cy="3201"/>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spcBef>
                  <a:spcPts val="600"/>
                </a:spcBef>
                <a:spcAft>
                  <a:spcPts val="0"/>
                </a:spcAft>
              </a:pPr>
              <a:r>
                <a:rPr lang="cs-CZ" sz="1600" b="1" kern="1200" dirty="0">
                  <a:solidFill>
                    <a:srgbClr val="000000"/>
                  </a:solidFill>
                  <a:effectLst/>
                  <a:latin typeface="Arial Narrow"/>
                  <a:ea typeface="Calibri"/>
                </a:rPr>
                <a:t>DOPRAVA</a:t>
              </a:r>
              <a:endParaRPr lang="cs-CZ" sz="1600" dirty="0">
                <a:effectLst/>
                <a:latin typeface="Times New Roman"/>
                <a:ea typeface="Calibri"/>
              </a:endParaRPr>
            </a:p>
          </p:txBody>
        </p:sp>
      </p:grpSp>
    </p:spTree>
    <p:extLst>
      <p:ext uri="{BB962C8B-B14F-4D97-AF65-F5344CB8AC3E}">
        <p14:creationId xmlns:p14="http://schemas.microsoft.com/office/powerpoint/2010/main" val="53557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down)">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wipe(down)">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wipe(down)">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wipe(down)">
                                      <p:cBhvr>
                                        <p:cTn id="45" dur="500"/>
                                        <p:tgtEl>
                                          <p:spTgt spid="4">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wipe(down)">
                                      <p:cBhvr>
                                        <p:cTn id="5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259632" y="332656"/>
            <a:ext cx="6480720" cy="461665"/>
          </a:xfrm>
          <a:prstGeom prst="rect">
            <a:avLst/>
          </a:prstGeom>
        </p:spPr>
        <p:txBody>
          <a:bodyPr wrap="square">
            <a:spAutoFit/>
          </a:bodyPr>
          <a:lstStyle/>
          <a:p>
            <a:r>
              <a:rPr lang="cs-CZ" sz="2400" b="1" u="sng" cap="all" dirty="0">
                <a:solidFill>
                  <a:srgbClr val="339933"/>
                </a:solidFill>
              </a:rPr>
              <a:t>Hornické průzkumné a těžební objekty</a:t>
            </a:r>
            <a:endParaRPr lang="cs-CZ" sz="2400" u="sng" dirty="0">
              <a:solidFill>
                <a:srgbClr val="339933"/>
              </a:solidFill>
            </a:endParaRPr>
          </a:p>
        </p:txBody>
      </p:sp>
      <p:sp>
        <p:nvSpPr>
          <p:cNvPr id="3" name="Obdélník 2"/>
          <p:cNvSpPr/>
          <p:nvPr/>
        </p:nvSpPr>
        <p:spPr>
          <a:xfrm>
            <a:off x="539552" y="980728"/>
            <a:ext cx="3421771" cy="461665"/>
          </a:xfrm>
          <a:prstGeom prst="rect">
            <a:avLst/>
          </a:prstGeom>
        </p:spPr>
        <p:txBody>
          <a:bodyPr wrap="none">
            <a:spAutoFit/>
          </a:bodyPr>
          <a:lstStyle/>
          <a:p>
            <a:r>
              <a:rPr lang="cs-CZ" sz="2400" b="1" dirty="0"/>
              <a:t>PODZEMNÍ DŮLNÍ DÍLA </a:t>
            </a:r>
          </a:p>
        </p:txBody>
      </p:sp>
      <p:pic>
        <p:nvPicPr>
          <p:cNvPr id="1026" name="Picture 2" descr="http://slideplayer.cz/7318911/24/images/7/Obr.+3.%3A+T%C4%9B%C5%BEba+%C4%8Dern%C3%A9ho+uhl%C3%AD+pod+povrchem..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573" r="2773" b="12597"/>
          <a:stretch/>
        </p:blipFill>
        <p:spPr bwMode="auto">
          <a:xfrm>
            <a:off x="4788024" y="836712"/>
            <a:ext cx="3960440" cy="2742811"/>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139952" y="3645024"/>
            <a:ext cx="4680520" cy="2952328"/>
          </a:xfrm>
          <a:prstGeom prst="rect">
            <a:avLst/>
          </a:prstGeom>
        </p:spPr>
      </p:pic>
      <p:sp>
        <p:nvSpPr>
          <p:cNvPr id="4" name="Obdélník 3"/>
          <p:cNvSpPr/>
          <p:nvPr/>
        </p:nvSpPr>
        <p:spPr>
          <a:xfrm>
            <a:off x="251520" y="1483338"/>
            <a:ext cx="3816424" cy="5078313"/>
          </a:xfrm>
          <a:prstGeom prst="rect">
            <a:avLst/>
          </a:prstGeom>
        </p:spPr>
        <p:txBody>
          <a:bodyPr wrap="square">
            <a:spAutoFit/>
          </a:bodyPr>
          <a:lstStyle/>
          <a:p>
            <a:r>
              <a:rPr lang="cs-CZ" b="1" dirty="0" smtClean="0"/>
              <a:t>1 – TĚŽNÍ JÁMA; 2 – VÝDUŠNÁ (VĚTRNÍ) JÁMA; 3 – JÁMOVÁ TŮŇ; 4 – NÁRAŽÍ; 5 – HLAVNÍ VÝDUŠNÝ PŘEKOP NA I. PATŘE; 6 – HLAVNÍ PŘEKOP NA II. PATŘE; 7 – SMĚRNÝ VĚTRNÍ PŘEKOP NA I. PATŘE; 8 – SMĚRNÝ PŘEKOP NA II. PATŘE; 9 – ODDÍLOVÝ PŘEKOP NA I. PATŘE; 10 – ODDÍLOVÝ PŘEKOP NA II. PATŘE; 11 – ŠIBÍK; 12 – OCHOZ K ŠIBÍKU; 13 – SLOJ; 14 – PATROVÁ CHODBA NA I. PATŘE; 15 – PATROVÁ CHODBA NA II. PATŘE; 16 – MEZIPATROVÉ DĚLICÍ (PÁSOVÉ) CHODBY; 17 – PRORÁŽKA; 18 – DOVRCHNÍ PÁSOVÁ CHODBA; 19 – SVÁŽNÁ; 20 – STĚNOVÝ PORUB</a:t>
            </a:r>
            <a:endParaRPr lang="cs-CZ" b="1" dirty="0">
              <a:effectLst/>
            </a:endParaRPr>
          </a:p>
        </p:txBody>
      </p:sp>
    </p:spTree>
    <p:extLst>
      <p:ext uri="{BB962C8B-B14F-4D97-AF65-F5344CB8AC3E}">
        <p14:creationId xmlns:p14="http://schemas.microsoft.com/office/powerpoint/2010/main" val="292843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ppt_w</p:attrName>
                                        </p:attrNameLst>
                                      </p:cBhvr>
                                      <p:tavLst>
                                        <p:tav tm="0">
                                          <p:val>
                                            <p:fltVal val="0"/>
                                          </p:val>
                                        </p:tav>
                                        <p:tav tm="100000">
                                          <p:val>
                                            <p:strVal val="#ppt_w"/>
                                          </p:val>
                                        </p:tav>
                                      </p:tavLst>
                                    </p:anim>
                                    <p:anim calcmode="lin" valueType="num">
                                      <p:cBhvr>
                                        <p:cTn id="18" dur="1000" fill="hold"/>
                                        <p:tgtEl>
                                          <p:spTgt spid="1026"/>
                                        </p:tgtEl>
                                        <p:attrNameLst>
                                          <p:attrName>ppt_h</p:attrName>
                                        </p:attrNameLst>
                                      </p:cBhvr>
                                      <p:tavLst>
                                        <p:tav tm="0">
                                          <p:val>
                                            <p:fltVal val="0"/>
                                          </p:val>
                                        </p:tav>
                                        <p:tav tm="100000">
                                          <p:val>
                                            <p:strVal val="#ppt_h"/>
                                          </p:val>
                                        </p:tav>
                                      </p:tavLst>
                                    </p:anim>
                                    <p:anim calcmode="lin" valueType="num">
                                      <p:cBhvr>
                                        <p:cTn id="19" dur="1000" fill="hold"/>
                                        <p:tgtEl>
                                          <p:spTgt spid="1026"/>
                                        </p:tgtEl>
                                        <p:attrNameLst>
                                          <p:attrName>style.rotation</p:attrName>
                                        </p:attrNameLst>
                                      </p:cBhvr>
                                      <p:tavLst>
                                        <p:tav tm="0">
                                          <p:val>
                                            <p:fltVal val="90"/>
                                          </p:val>
                                        </p:tav>
                                        <p:tav tm="100000">
                                          <p:val>
                                            <p:fltVal val="0"/>
                                          </p:val>
                                        </p:tav>
                                      </p:tavLst>
                                    </p:anim>
                                    <p:animEffect transition="in" filter="fade">
                                      <p:cBhvr>
                                        <p:cTn id="20" dur="10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57189" y="332656"/>
            <a:ext cx="3854771" cy="287038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332656"/>
            <a:ext cx="4339828" cy="28442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16016" y="3645024"/>
            <a:ext cx="4023873" cy="28057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3528" y="3645024"/>
            <a:ext cx="4118081" cy="276557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8883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 calcmode="lin" valueType="num">
                                      <p:cBhvr>
                                        <p:cTn id="14" dur="500" fill="hold"/>
                                        <p:tgtEl>
                                          <p:spTgt spid="2051"/>
                                        </p:tgtEl>
                                        <p:attrNameLst>
                                          <p:attrName>ppt_w</p:attrName>
                                        </p:attrNameLst>
                                      </p:cBhvr>
                                      <p:tavLst>
                                        <p:tav tm="0">
                                          <p:val>
                                            <p:fltVal val="0"/>
                                          </p:val>
                                        </p:tav>
                                        <p:tav tm="100000">
                                          <p:val>
                                            <p:strVal val="#ppt_w"/>
                                          </p:val>
                                        </p:tav>
                                      </p:tavLst>
                                    </p:anim>
                                    <p:anim calcmode="lin" valueType="num">
                                      <p:cBhvr>
                                        <p:cTn id="15" dur="500" fill="hold"/>
                                        <p:tgtEl>
                                          <p:spTgt spid="2051"/>
                                        </p:tgtEl>
                                        <p:attrNameLst>
                                          <p:attrName>ppt_h</p:attrName>
                                        </p:attrNameLst>
                                      </p:cBhvr>
                                      <p:tavLst>
                                        <p:tav tm="0">
                                          <p:val>
                                            <p:fltVal val="0"/>
                                          </p:val>
                                        </p:tav>
                                        <p:tav tm="100000">
                                          <p:val>
                                            <p:strVal val="#ppt_h"/>
                                          </p:val>
                                        </p:tav>
                                      </p:tavLst>
                                    </p:anim>
                                    <p:animEffect transition="in" filter="fade">
                                      <p:cBhvr>
                                        <p:cTn id="16" dur="500"/>
                                        <p:tgtEl>
                                          <p:spTgt spid="205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3"/>
                                        </p:tgtEl>
                                        <p:attrNameLst>
                                          <p:attrName>style.visibility</p:attrName>
                                        </p:attrNameLst>
                                      </p:cBhvr>
                                      <p:to>
                                        <p:strVal val="visible"/>
                                      </p:to>
                                    </p:set>
                                    <p:anim calcmode="lin" valueType="num">
                                      <p:cBhvr>
                                        <p:cTn id="21" dur="500" fill="hold"/>
                                        <p:tgtEl>
                                          <p:spTgt spid="2053"/>
                                        </p:tgtEl>
                                        <p:attrNameLst>
                                          <p:attrName>ppt_w</p:attrName>
                                        </p:attrNameLst>
                                      </p:cBhvr>
                                      <p:tavLst>
                                        <p:tav tm="0">
                                          <p:val>
                                            <p:fltVal val="0"/>
                                          </p:val>
                                        </p:tav>
                                        <p:tav tm="100000">
                                          <p:val>
                                            <p:strVal val="#ppt_w"/>
                                          </p:val>
                                        </p:tav>
                                      </p:tavLst>
                                    </p:anim>
                                    <p:anim calcmode="lin" valueType="num">
                                      <p:cBhvr>
                                        <p:cTn id="22" dur="500" fill="hold"/>
                                        <p:tgtEl>
                                          <p:spTgt spid="2053"/>
                                        </p:tgtEl>
                                        <p:attrNameLst>
                                          <p:attrName>ppt_h</p:attrName>
                                        </p:attrNameLst>
                                      </p:cBhvr>
                                      <p:tavLst>
                                        <p:tav tm="0">
                                          <p:val>
                                            <p:fltVal val="0"/>
                                          </p:val>
                                        </p:tav>
                                        <p:tav tm="100000">
                                          <p:val>
                                            <p:strVal val="#ppt_h"/>
                                          </p:val>
                                        </p:tav>
                                      </p:tavLst>
                                    </p:anim>
                                    <p:animEffect transition="in" filter="fade">
                                      <p:cBhvr>
                                        <p:cTn id="23" dur="500"/>
                                        <p:tgtEl>
                                          <p:spTgt spid="205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p:cTn id="28" dur="500" fill="hold"/>
                                        <p:tgtEl>
                                          <p:spTgt spid="2052"/>
                                        </p:tgtEl>
                                        <p:attrNameLst>
                                          <p:attrName>ppt_w</p:attrName>
                                        </p:attrNameLst>
                                      </p:cBhvr>
                                      <p:tavLst>
                                        <p:tav tm="0">
                                          <p:val>
                                            <p:fltVal val="0"/>
                                          </p:val>
                                        </p:tav>
                                        <p:tav tm="100000">
                                          <p:val>
                                            <p:strVal val="#ppt_w"/>
                                          </p:val>
                                        </p:tav>
                                      </p:tavLst>
                                    </p:anim>
                                    <p:anim calcmode="lin" valueType="num">
                                      <p:cBhvr>
                                        <p:cTn id="29" dur="500" fill="hold"/>
                                        <p:tgtEl>
                                          <p:spTgt spid="2052"/>
                                        </p:tgtEl>
                                        <p:attrNameLst>
                                          <p:attrName>ppt_h</p:attrName>
                                        </p:attrNameLst>
                                      </p:cBhvr>
                                      <p:tavLst>
                                        <p:tav tm="0">
                                          <p:val>
                                            <p:fltVal val="0"/>
                                          </p:val>
                                        </p:tav>
                                        <p:tav tm="100000">
                                          <p:val>
                                            <p:strVal val="#ppt_h"/>
                                          </p:val>
                                        </p:tav>
                                      </p:tavLst>
                                    </p:anim>
                                    <p:animEffect transition="in" filter="fade">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21935" y="345770"/>
            <a:ext cx="7416824" cy="954107"/>
          </a:xfrm>
          <a:prstGeom prst="rect">
            <a:avLst/>
          </a:prstGeom>
        </p:spPr>
        <p:txBody>
          <a:bodyPr wrap="square">
            <a:spAutoFit/>
          </a:bodyPr>
          <a:lstStyle/>
          <a:p>
            <a:pPr algn="ctr"/>
            <a:r>
              <a:rPr lang="cs-CZ" sz="2800" b="1" dirty="0" smtClean="0">
                <a:solidFill>
                  <a:srgbClr val="C00000"/>
                </a:solidFill>
              </a:rPr>
              <a:t>POSTUPY POPISU A ANALÝZY TURISTICKÉHO POTENCIÁLU (ATRAKTIVITY ÚZEMÍ) </a:t>
            </a:r>
            <a:endParaRPr lang="cs-CZ" sz="2800" b="1" dirty="0">
              <a:solidFill>
                <a:srgbClr val="C00000"/>
              </a:solidFill>
            </a:endParaRPr>
          </a:p>
        </p:txBody>
      </p:sp>
      <p:sp>
        <p:nvSpPr>
          <p:cNvPr id="3" name="Obdélník 2"/>
          <p:cNvSpPr/>
          <p:nvPr/>
        </p:nvSpPr>
        <p:spPr>
          <a:xfrm>
            <a:off x="641915" y="1519518"/>
            <a:ext cx="7776864" cy="1200329"/>
          </a:xfrm>
          <a:prstGeom prst="rect">
            <a:avLst/>
          </a:prstGeom>
        </p:spPr>
        <p:txBody>
          <a:bodyPr wrap="square">
            <a:spAutoFit/>
          </a:bodyPr>
          <a:lstStyle/>
          <a:p>
            <a:r>
              <a:rPr lang="cs-CZ" sz="2400" b="1" dirty="0" smtClean="0">
                <a:solidFill>
                  <a:srgbClr val="000099"/>
                </a:solidFill>
              </a:rPr>
              <a:t>PROBLÉM VYMEZENÍ A CHÁPÁNÍ POJMU POTENCIÁL</a:t>
            </a:r>
          </a:p>
          <a:p>
            <a:r>
              <a:rPr lang="cs-CZ" sz="2400" b="1" dirty="0" smtClean="0">
                <a:sym typeface="Wingdings 3"/>
              </a:rPr>
              <a:t></a:t>
            </a:r>
            <a:r>
              <a:rPr lang="cs-CZ" sz="2400" b="1" dirty="0">
                <a:sym typeface="Wingdings 3"/>
              </a:rPr>
              <a:t> </a:t>
            </a:r>
            <a:r>
              <a:rPr lang="cs-CZ" sz="2400" b="1" dirty="0" smtClean="0"/>
              <a:t>SOUHRNNÁ HODNOTA PŘEDPOKLADŮ CESTOVNÍHO RUCHU, OCENĚNÝCH NA ZÁKLADĚ BODOVACÍ ŠKÁLY</a:t>
            </a:r>
            <a:endParaRPr lang="cs-CZ" sz="2400" b="1" dirty="0"/>
          </a:p>
        </p:txBody>
      </p:sp>
      <p:sp>
        <p:nvSpPr>
          <p:cNvPr id="4" name="Obdélník 3"/>
          <p:cNvSpPr/>
          <p:nvPr/>
        </p:nvSpPr>
        <p:spPr>
          <a:xfrm>
            <a:off x="481398" y="3013502"/>
            <a:ext cx="8267244" cy="2323713"/>
          </a:xfrm>
          <a:prstGeom prst="rect">
            <a:avLst/>
          </a:prstGeom>
        </p:spPr>
        <p:txBody>
          <a:bodyPr wrap="square">
            <a:spAutoFit/>
          </a:bodyPr>
          <a:lstStyle/>
          <a:p>
            <a:r>
              <a:rPr lang="cs-CZ" sz="2400" b="1" dirty="0" smtClean="0">
                <a:solidFill>
                  <a:srgbClr val="339933"/>
                </a:solidFill>
              </a:rPr>
              <a:t>ČTYŘI STUPNĚ VHODNOSTI LOKALIZAČNÍCH PODMÍNEK</a:t>
            </a:r>
            <a:r>
              <a:rPr lang="cs-CZ" sz="2400" b="1" dirty="0" smtClean="0"/>
              <a:t>:</a:t>
            </a:r>
          </a:p>
          <a:p>
            <a:pPr>
              <a:spcBef>
                <a:spcPts val="1200"/>
              </a:spcBef>
            </a:pPr>
            <a:r>
              <a:rPr lang="cs-CZ" sz="2400" dirty="0" smtClean="0"/>
              <a:t>STUPEŇ 3 - PODMÍNKY JSOU VE VYSOKÉ ÚROVNI</a:t>
            </a:r>
          </a:p>
          <a:p>
            <a:pPr>
              <a:spcBef>
                <a:spcPts val="600"/>
              </a:spcBef>
            </a:pPr>
            <a:r>
              <a:rPr lang="cs-CZ" sz="2400" dirty="0" smtClean="0"/>
              <a:t>STUPEŇ 2 - PODMÍNKY JSOU VE ZVÝŠENÉ ÚROVNI</a:t>
            </a:r>
          </a:p>
          <a:p>
            <a:pPr>
              <a:spcBef>
                <a:spcPts val="600"/>
              </a:spcBef>
            </a:pPr>
            <a:r>
              <a:rPr lang="cs-CZ" sz="2400" dirty="0" smtClean="0"/>
              <a:t>STUPEŇ 1 - PODMÍNKY JSOU V ZÁKLADNÍ ÚROVNI</a:t>
            </a:r>
          </a:p>
          <a:p>
            <a:pPr>
              <a:spcBef>
                <a:spcPts val="600"/>
              </a:spcBef>
            </a:pPr>
            <a:r>
              <a:rPr lang="cs-CZ" sz="2400" dirty="0" smtClean="0"/>
              <a:t>STUPEŇ 0 – PODMÍNKY NEEXISTUJÍ</a:t>
            </a:r>
            <a:endParaRPr lang="cs-CZ" sz="2400" dirty="0"/>
          </a:p>
        </p:txBody>
      </p:sp>
      <p:sp>
        <p:nvSpPr>
          <p:cNvPr id="6" name="Obdélník 5"/>
          <p:cNvSpPr/>
          <p:nvPr/>
        </p:nvSpPr>
        <p:spPr>
          <a:xfrm>
            <a:off x="467544" y="5661248"/>
            <a:ext cx="8249877" cy="461665"/>
          </a:xfrm>
          <a:prstGeom prst="rect">
            <a:avLst/>
          </a:prstGeom>
        </p:spPr>
        <p:txBody>
          <a:bodyPr wrap="square">
            <a:spAutoFit/>
          </a:bodyPr>
          <a:lstStyle/>
          <a:p>
            <a:r>
              <a:rPr lang="cs-CZ" sz="2400" b="1" dirty="0" smtClean="0">
                <a:solidFill>
                  <a:srgbClr val="FF0000"/>
                </a:solidFill>
              </a:rPr>
              <a:t>CELKOVÝ POTENCIÁL = „SOUČET“ DÍLČÍCH POTENCIÁLŮ</a:t>
            </a:r>
            <a:endParaRPr lang="cs-CZ" sz="2400" b="1" dirty="0">
              <a:solidFill>
                <a:srgbClr val="FF0000"/>
              </a:solidFill>
            </a:endParaRPr>
          </a:p>
        </p:txBody>
      </p:sp>
    </p:spTree>
    <p:extLst>
      <p:ext uri="{BB962C8B-B14F-4D97-AF65-F5344CB8AC3E}">
        <p14:creationId xmlns:p14="http://schemas.microsoft.com/office/powerpoint/2010/main" val="401312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down)">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down)">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down)">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wipe(down)">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wipe(down)">
                                      <p:cBhvr>
                                        <p:cTn id="39" dur="500"/>
                                        <p:tgtEl>
                                          <p:spTgt spid="4">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rcRect b="6079"/>
          <a:stretch/>
        </p:blipFill>
        <p:spPr bwMode="auto">
          <a:xfrm>
            <a:off x="1619672" y="1412776"/>
            <a:ext cx="5688632" cy="3168352"/>
          </a:xfrm>
          <a:prstGeom prst="rect">
            <a:avLst/>
          </a:prstGeom>
          <a:ln>
            <a:solidFill>
              <a:schemeClr val="tx1">
                <a:lumMod val="95000"/>
                <a:lumOff val="5000"/>
              </a:schemeClr>
            </a:solidFill>
          </a:ln>
          <a:extLst>
            <a:ext uri="{53640926-AAD7-44D8-BBD7-CCE9431645EC}">
              <a14:shadowObscured xmlns:a14="http://schemas.microsoft.com/office/drawing/2010/main"/>
            </a:ext>
          </a:extLst>
        </p:spPr>
      </p:pic>
      <p:sp>
        <p:nvSpPr>
          <p:cNvPr id="3" name="Obdélník 2"/>
          <p:cNvSpPr/>
          <p:nvPr/>
        </p:nvSpPr>
        <p:spPr>
          <a:xfrm>
            <a:off x="1115616" y="548680"/>
            <a:ext cx="7028463" cy="461665"/>
          </a:xfrm>
          <a:prstGeom prst="rect">
            <a:avLst/>
          </a:prstGeom>
        </p:spPr>
        <p:txBody>
          <a:bodyPr wrap="none">
            <a:spAutoFit/>
          </a:bodyPr>
          <a:lstStyle/>
          <a:p>
            <a:r>
              <a:rPr lang="sk-SK" sz="2400" b="1" dirty="0" smtClean="0">
                <a:solidFill>
                  <a:srgbClr val="C00000"/>
                </a:solidFill>
              </a:rPr>
              <a:t>OTVÍRKA RUDNÉHO LOŽISKA PŘÍČNÝMI ŠTOLAMI </a:t>
            </a:r>
            <a:endParaRPr lang="cs-CZ" sz="2400" b="1" dirty="0">
              <a:solidFill>
                <a:srgbClr val="C00000"/>
              </a:solidFill>
            </a:endParaRPr>
          </a:p>
        </p:txBody>
      </p:sp>
      <p:sp>
        <p:nvSpPr>
          <p:cNvPr id="4" name="Obdélník 3"/>
          <p:cNvSpPr/>
          <p:nvPr/>
        </p:nvSpPr>
        <p:spPr>
          <a:xfrm>
            <a:off x="683568" y="4941168"/>
            <a:ext cx="7992888" cy="1477328"/>
          </a:xfrm>
          <a:prstGeom prst="rect">
            <a:avLst/>
          </a:prstGeom>
        </p:spPr>
        <p:txBody>
          <a:bodyPr wrap="square">
            <a:spAutoFit/>
          </a:bodyPr>
          <a:lstStyle/>
          <a:p>
            <a:r>
              <a:rPr lang="sk-SK" b="1" dirty="0" smtClean="0"/>
              <a:t>1 – RUDNÍ ŽÍLA; 2 – HLAVNÍ ŠTOLA (TĚŽBA, ODTOK VODY, VTAŽNÉ VĚTRY); 3 – VÝDUŠNÁ (VĚTRNÍ) ŠTOLA; 4 – ÚSTÍ ŠTOL; 5 – TĚŽNÍ MOST; 6 – ÚPRAVNA; 7 – ODVALY HLUŠINY Z DOLU; 8 – ODVAL Z ÚPRAVNY; 9 – ŘEKA; 10 – NEJVYŠŠÍ VODNÍ HLADINA; 11 – SLEPÁ JÁMA; 12 – PŘEKOP; 13 – SLEDNÉ CHODBY </a:t>
            </a:r>
            <a:endParaRPr lang="cs-CZ" b="1" dirty="0">
              <a:effectLst/>
            </a:endParaRPr>
          </a:p>
        </p:txBody>
      </p:sp>
    </p:spTree>
    <p:extLst>
      <p:ext uri="{BB962C8B-B14F-4D97-AF65-F5344CB8AC3E}">
        <p14:creationId xmlns:p14="http://schemas.microsoft.com/office/powerpoint/2010/main" val="263096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tolajohannes.cz/images/fotogalerie/zpusob-dobyvani/zpusob-dobyvani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3573016"/>
            <a:ext cx="3614414" cy="273630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39551" y="404664"/>
            <a:ext cx="3988435"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3600099"/>
            <a:ext cx="4032448" cy="2681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descr="http://www.montanregion-erzgebirge.de/fileadmin/_processed_/csm_cz1_joachimstal_7_15a71c2ba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404664"/>
            <a:ext cx="3998266"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3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circle(in)">
                                      <p:cBhvr>
                                        <p:cTn id="7" dur="20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circle(in)">
                                      <p:cBhvr>
                                        <p:cTn id="12" dur="2000"/>
                                        <p:tgtEl>
                                          <p:spTgt spid="308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circle(in)">
                                      <p:cBhvr>
                                        <p:cTn id="17" dur="20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circle(in)">
                                      <p:cBhvr>
                                        <p:cTn id="22"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55776" y="260648"/>
            <a:ext cx="3425168" cy="461665"/>
          </a:xfrm>
          <a:prstGeom prst="rect">
            <a:avLst/>
          </a:prstGeom>
        </p:spPr>
        <p:txBody>
          <a:bodyPr wrap="none">
            <a:spAutoFit/>
          </a:bodyPr>
          <a:lstStyle/>
          <a:p>
            <a:r>
              <a:rPr lang="sk-SK" sz="2400" b="1" cap="all" dirty="0">
                <a:solidFill>
                  <a:srgbClr val="C00000"/>
                </a:solidFill>
              </a:rPr>
              <a:t>Povrchové objekty </a:t>
            </a:r>
            <a:endParaRPr lang="cs-CZ" sz="2400" dirty="0">
              <a:solidFill>
                <a:srgbClr val="C00000"/>
              </a:solidFill>
            </a:endParaRPr>
          </a:p>
        </p:txBody>
      </p:sp>
      <p:pic>
        <p:nvPicPr>
          <p:cNvPr id="3" name="Obrázek 2"/>
          <p:cNvPicPr/>
          <p:nvPr/>
        </p:nvPicPr>
        <p:blipFill rotWithShape="1">
          <a:blip r:embed="rId2">
            <a:extLst>
              <a:ext uri="{28A0092B-C50C-407E-A947-70E740481C1C}">
                <a14:useLocalDpi xmlns:a14="http://schemas.microsoft.com/office/drawing/2010/main" val="0"/>
              </a:ext>
            </a:extLst>
          </a:blip>
          <a:srcRect l="8068" t="11960" r="7046" b="34469"/>
          <a:stretch/>
        </p:blipFill>
        <p:spPr bwMode="auto">
          <a:xfrm>
            <a:off x="1907704" y="908720"/>
            <a:ext cx="4968552" cy="2808312"/>
          </a:xfrm>
          <a:prstGeom prst="rect">
            <a:avLst/>
          </a:prstGeom>
          <a:noFill/>
          <a:ln w="19050">
            <a:solidFill>
              <a:schemeClr val="tx1">
                <a:lumMod val="95000"/>
                <a:lumOff val="5000"/>
              </a:schemeClr>
            </a:solidFill>
          </a:ln>
          <a:extLst>
            <a:ext uri="{53640926-AAD7-44D8-BBD7-CCE9431645EC}">
              <a14:shadowObscured xmlns:a14="http://schemas.microsoft.com/office/drawing/2010/main"/>
            </a:ext>
          </a:extLst>
        </p:spPr>
      </p:pic>
      <p:sp>
        <p:nvSpPr>
          <p:cNvPr id="4" name="Obdélník 3"/>
          <p:cNvSpPr/>
          <p:nvPr/>
        </p:nvSpPr>
        <p:spPr>
          <a:xfrm>
            <a:off x="539552" y="4005064"/>
            <a:ext cx="8064896" cy="2308324"/>
          </a:xfrm>
          <a:prstGeom prst="rect">
            <a:avLst/>
          </a:prstGeom>
        </p:spPr>
        <p:txBody>
          <a:bodyPr wrap="square">
            <a:spAutoFit/>
          </a:bodyPr>
          <a:lstStyle/>
          <a:p>
            <a:r>
              <a:rPr lang="sk-SK" b="1" dirty="0" smtClean="0"/>
              <a:t>1. POČVA LOMU (HLAVNÍ PRACOVNÍ PLOŠINA LOMU), 2. STĚNA LOMU (LOMOVÁ STĚNA), 3. ETÁŽ, 4. LAVIČKA, 5. PATA STĚNY LOMU, 6. HORNÍ HRANA STĚNY LOMU, 7. PATA ETÁŽE, 8. HORNÍ HRANA ETÁŽE, 9. JÁMOVÁ ČÁST LOMU, 10. DNO (POČVA JÁMOVÉ ČÁSTI LOMU), 11. VÝŠKA STĚNY LOMU, 12. VÝŠKA ETÁŽE, 13. HĹOUBKA JÁMOVÉ ČÁSTI (VÝŠKA STĚNY JÁMOVÉ ČÁSTI), 14. NADLOŽÍ (SKRÝVKA), </a:t>
            </a:r>
            <a:r>
              <a:rPr lang="el-GR" b="1" dirty="0" smtClean="0"/>
              <a:t>Α – </a:t>
            </a:r>
            <a:r>
              <a:rPr lang="sk-SK" b="1" dirty="0" smtClean="0"/>
              <a:t>ÚHEL SKLONU STĚNY LOMU, </a:t>
            </a:r>
            <a:r>
              <a:rPr lang="el-GR" b="1" dirty="0" smtClean="0"/>
              <a:t>Β – </a:t>
            </a:r>
            <a:r>
              <a:rPr lang="cs-CZ" b="1" dirty="0" smtClean="0"/>
              <a:t>Ů</a:t>
            </a:r>
            <a:r>
              <a:rPr lang="sk-SK" b="1" dirty="0" smtClean="0"/>
              <a:t>HEL SKLONU STĚNY ETÁŽE, </a:t>
            </a:r>
            <a:r>
              <a:rPr lang="el-GR" b="1" dirty="0" smtClean="0"/>
              <a:t>Γ – </a:t>
            </a:r>
            <a:r>
              <a:rPr lang="cs-CZ" b="1" dirty="0" smtClean="0"/>
              <a:t>Ú</a:t>
            </a:r>
            <a:r>
              <a:rPr lang="sk-SK" b="1" dirty="0" smtClean="0"/>
              <a:t>HEL SKLONU STĚNY JÁMOVÉ ČÁSTI ETÁŽE</a:t>
            </a:r>
            <a:endParaRPr lang="cs-CZ" b="1" dirty="0"/>
          </a:p>
        </p:txBody>
      </p:sp>
    </p:spTree>
    <p:extLst>
      <p:ext uri="{BB962C8B-B14F-4D97-AF65-F5344CB8AC3E}">
        <p14:creationId xmlns:p14="http://schemas.microsoft.com/office/powerpoint/2010/main" val="302656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Skupina 7"/>
          <p:cNvGrpSpPr/>
          <p:nvPr/>
        </p:nvGrpSpPr>
        <p:grpSpPr>
          <a:xfrm>
            <a:off x="395536" y="548680"/>
            <a:ext cx="4032448" cy="2889612"/>
            <a:chOff x="395536" y="548680"/>
            <a:chExt cx="4032448" cy="2889612"/>
          </a:xfrm>
        </p:grpSpPr>
        <p:pic>
          <p:nvPicPr>
            <p:cNvPr id="2" name="obrázek 2" descr="http://static.panoramio.com/photos/original/9937346.jpg"/>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7544" y="548680"/>
              <a:ext cx="3888432" cy="2448272"/>
            </a:xfrm>
            <a:prstGeom prst="rect">
              <a:avLst/>
            </a:prstGeom>
            <a:noFill/>
            <a:ln>
              <a:solidFill>
                <a:sysClr val="windowText" lastClr="000000"/>
              </a:solidFill>
            </a:ln>
          </p:spPr>
        </p:pic>
        <p:sp>
          <p:nvSpPr>
            <p:cNvPr id="3" name="Obdélník 2"/>
            <p:cNvSpPr/>
            <p:nvPr/>
          </p:nvSpPr>
          <p:spPr>
            <a:xfrm>
              <a:off x="395536" y="3068960"/>
              <a:ext cx="4032448" cy="369332"/>
            </a:xfrm>
            <a:prstGeom prst="rect">
              <a:avLst/>
            </a:prstGeom>
          </p:spPr>
          <p:txBody>
            <a:bodyPr wrap="square">
              <a:spAutoFit/>
            </a:bodyPr>
            <a:lstStyle/>
            <a:p>
              <a:r>
                <a:rPr lang="cs-CZ" b="1" dirty="0" smtClean="0"/>
                <a:t>STĚNOVÝ VÁPENCOVÝ LOM VITOŠOV </a:t>
              </a:r>
              <a:endParaRPr lang="cs-CZ" b="1" dirty="0"/>
            </a:p>
          </p:txBody>
        </p:sp>
      </p:grpSp>
      <p:grpSp>
        <p:nvGrpSpPr>
          <p:cNvPr id="9" name="Skupina 8"/>
          <p:cNvGrpSpPr/>
          <p:nvPr/>
        </p:nvGrpSpPr>
        <p:grpSpPr>
          <a:xfrm>
            <a:off x="4716016" y="548680"/>
            <a:ext cx="3456384" cy="2889612"/>
            <a:chOff x="4716016" y="548680"/>
            <a:chExt cx="3456384" cy="2889612"/>
          </a:xfrm>
        </p:grpSpPr>
        <p:pic>
          <p:nvPicPr>
            <p:cNvPr id="4" name="irc_mi" descr="http://www.mistoprozivot.cz/images/ep/kamen/ilustace/full/tezba_kamene_u3hl.jpg">
              <a:hlinkClick r:id="rId4"/>
            </p:cNvPr>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16016" y="548680"/>
              <a:ext cx="3456384" cy="2448272"/>
            </a:xfrm>
            <a:prstGeom prst="rect">
              <a:avLst/>
            </a:prstGeom>
            <a:noFill/>
            <a:ln>
              <a:solidFill>
                <a:sysClr val="windowText" lastClr="000000"/>
              </a:solidFill>
            </a:ln>
          </p:spPr>
        </p:pic>
        <p:sp>
          <p:nvSpPr>
            <p:cNvPr id="5" name="Obdélník 4"/>
            <p:cNvSpPr/>
            <p:nvPr/>
          </p:nvSpPr>
          <p:spPr>
            <a:xfrm>
              <a:off x="4860032" y="3068960"/>
              <a:ext cx="3270447" cy="369332"/>
            </a:xfrm>
            <a:prstGeom prst="rect">
              <a:avLst/>
            </a:prstGeom>
          </p:spPr>
          <p:txBody>
            <a:bodyPr wrap="none">
              <a:spAutoFit/>
            </a:bodyPr>
            <a:lstStyle/>
            <a:p>
              <a:r>
                <a:rPr lang="cs-CZ" b="1" dirty="0" smtClean="0"/>
                <a:t>JÁMOVÝ LOM U KARLŠTEJNA</a:t>
              </a:r>
              <a:endParaRPr lang="cs-CZ" b="1" dirty="0"/>
            </a:p>
          </p:txBody>
        </p:sp>
      </p:grpSp>
      <p:grpSp>
        <p:nvGrpSpPr>
          <p:cNvPr id="10" name="Skupina 9"/>
          <p:cNvGrpSpPr/>
          <p:nvPr/>
        </p:nvGrpSpPr>
        <p:grpSpPr>
          <a:xfrm>
            <a:off x="1331640" y="3501008"/>
            <a:ext cx="5832648" cy="3177644"/>
            <a:chOff x="1331640" y="3501008"/>
            <a:chExt cx="5832648" cy="3177644"/>
          </a:xfrm>
        </p:grpSpPr>
        <p:pic>
          <p:nvPicPr>
            <p:cNvPr id="6" name="Obrázek 5" descr="C:\Users\Boss\AppData\Local\Microsoft\Windows\Temporary Internet Files\Content.Word\velkolom  ČSA.JPG"/>
            <p:cNvPicPr/>
            <p:nvPr/>
          </p:nvPicPr>
          <p:blipFill rotWithShape="1">
            <a:blip r:embed="rId7" cstate="print">
              <a:extLst>
                <a:ext uri="{28A0092B-C50C-407E-A947-70E740481C1C}">
                  <a14:useLocalDpi xmlns:a14="http://schemas.microsoft.com/office/drawing/2010/main" val="0"/>
                </a:ext>
              </a:extLst>
            </a:blip>
            <a:srcRect t="7072" b="8348"/>
            <a:stretch/>
          </p:blipFill>
          <p:spPr bwMode="auto">
            <a:xfrm>
              <a:off x="1331640" y="3501008"/>
              <a:ext cx="5832648" cy="2664296"/>
            </a:xfrm>
            <a:prstGeom prst="rect">
              <a:avLst/>
            </a:prstGeom>
            <a:noFill/>
            <a:ln w="9525" cap="flat" cmpd="sng" algn="ctr">
              <a:solidFill>
                <a:sysClr val="windowText" lastClr="000000">
                  <a:lumMod val="50000"/>
                  <a:lumOff val="50000"/>
                </a:sysClr>
              </a:solidFill>
              <a:prstDash val="solid"/>
              <a:round/>
              <a:headEnd type="none" w="med" len="med"/>
              <a:tailEnd type="none" w="med" len="med"/>
            </a:ln>
            <a:extLst>
              <a:ext uri="{53640926-AAD7-44D8-BBD7-CCE9431645EC}">
                <a14:shadowObscured xmlns:a14="http://schemas.microsoft.com/office/drawing/2010/main"/>
              </a:ext>
            </a:extLst>
          </p:spPr>
        </p:pic>
        <p:sp>
          <p:nvSpPr>
            <p:cNvPr id="7" name="Obdélník 6"/>
            <p:cNvSpPr/>
            <p:nvPr/>
          </p:nvSpPr>
          <p:spPr>
            <a:xfrm>
              <a:off x="3059832" y="6309320"/>
              <a:ext cx="1885516" cy="369332"/>
            </a:xfrm>
            <a:prstGeom prst="rect">
              <a:avLst/>
            </a:prstGeom>
          </p:spPr>
          <p:txBody>
            <a:bodyPr wrap="none">
              <a:spAutoFit/>
            </a:bodyPr>
            <a:lstStyle/>
            <a:p>
              <a:r>
                <a:rPr lang="cs-CZ" b="1" dirty="0" smtClean="0"/>
                <a:t>VELKOLOM ČSA </a:t>
              </a:r>
              <a:endParaRPr lang="cs-CZ" b="1" dirty="0"/>
            </a:p>
          </p:txBody>
        </p:sp>
      </p:grpSp>
    </p:spTree>
    <p:extLst>
      <p:ext uri="{BB962C8B-B14F-4D97-AF65-F5344CB8AC3E}">
        <p14:creationId xmlns:p14="http://schemas.microsoft.com/office/powerpoint/2010/main" val="206248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p:cNvGrpSpPr/>
          <p:nvPr/>
        </p:nvGrpSpPr>
        <p:grpSpPr>
          <a:xfrm>
            <a:off x="179512" y="404664"/>
            <a:ext cx="8572500" cy="5697924"/>
            <a:chOff x="179512" y="404664"/>
            <a:chExt cx="8572500" cy="5697924"/>
          </a:xfrm>
        </p:grpSpPr>
        <p:pic>
          <p:nvPicPr>
            <p:cNvPr id="4098" name="Picture 2" descr="http://www.mining.com/wp-content/uploads/2014/10/bingha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8572500" cy="5114925"/>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555776" y="5733256"/>
              <a:ext cx="3672408" cy="369332"/>
            </a:xfrm>
            <a:prstGeom prst="rect">
              <a:avLst/>
            </a:prstGeom>
            <a:noFill/>
          </p:spPr>
          <p:txBody>
            <a:bodyPr wrap="square" rtlCol="0">
              <a:spAutoFit/>
            </a:bodyPr>
            <a:lstStyle/>
            <a:p>
              <a:r>
                <a:rPr lang="cs-CZ" b="1" dirty="0" smtClean="0"/>
                <a:t>BINGHAM CANYON (UTAH, USA)</a:t>
              </a:r>
              <a:endParaRPr lang="cs-CZ" b="1" dirty="0"/>
            </a:p>
          </p:txBody>
        </p:sp>
      </p:grpSp>
    </p:spTree>
    <p:extLst>
      <p:ext uri="{BB962C8B-B14F-4D97-AF65-F5344CB8AC3E}">
        <p14:creationId xmlns:p14="http://schemas.microsoft.com/office/powerpoint/2010/main" val="125375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Skupina 9"/>
          <p:cNvGrpSpPr/>
          <p:nvPr/>
        </p:nvGrpSpPr>
        <p:grpSpPr>
          <a:xfrm>
            <a:off x="467544" y="476672"/>
            <a:ext cx="3816424" cy="2889612"/>
            <a:chOff x="467544" y="476672"/>
            <a:chExt cx="3816424" cy="2889612"/>
          </a:xfrm>
        </p:grpSpPr>
        <p:pic>
          <p:nvPicPr>
            <p:cNvPr id="2" name="obrázek 7" descr="http://www.betonserver.cz/_cz/images/foto/foto_10986.jpeg"/>
            <p:cNvPicPr/>
            <p:nvPr/>
          </p:nvPicPr>
          <p:blipFill rotWithShape="1">
            <a:blip r:embed="rId2" cstate="print">
              <a:extLst>
                <a:ext uri="{28A0092B-C50C-407E-A947-70E740481C1C}">
                  <a14:useLocalDpi xmlns:a14="http://schemas.microsoft.com/office/drawing/2010/main" val="0"/>
                </a:ext>
              </a:extLst>
            </a:blip>
            <a:srcRect t="4502"/>
            <a:stretch/>
          </p:blipFill>
          <p:spPr bwMode="auto">
            <a:xfrm>
              <a:off x="467544" y="476672"/>
              <a:ext cx="3816424" cy="244827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 name="Obdélník 2"/>
            <p:cNvSpPr/>
            <p:nvPr/>
          </p:nvSpPr>
          <p:spPr>
            <a:xfrm>
              <a:off x="1259632" y="2996952"/>
              <a:ext cx="2191626" cy="369332"/>
            </a:xfrm>
            <a:prstGeom prst="rect">
              <a:avLst/>
            </a:prstGeom>
          </p:spPr>
          <p:txBody>
            <a:bodyPr wrap="none">
              <a:spAutoFit/>
            </a:bodyPr>
            <a:lstStyle/>
            <a:p>
              <a:r>
                <a:rPr lang="cs-CZ" dirty="0"/>
                <a:t>Štěrkovna Čeperka </a:t>
              </a:r>
            </a:p>
          </p:txBody>
        </p:sp>
      </p:grpSp>
      <p:grpSp>
        <p:nvGrpSpPr>
          <p:cNvPr id="11" name="Skupina 10"/>
          <p:cNvGrpSpPr/>
          <p:nvPr/>
        </p:nvGrpSpPr>
        <p:grpSpPr>
          <a:xfrm>
            <a:off x="4716016" y="476672"/>
            <a:ext cx="3467616" cy="2889612"/>
            <a:chOff x="4716016" y="476672"/>
            <a:chExt cx="3467616" cy="2889612"/>
          </a:xfrm>
        </p:grpSpPr>
        <p:pic>
          <p:nvPicPr>
            <p:cNvPr id="4" name="obrázek 6" descr="http://www.betonserver.cz/_cz/images/foto/foto2_1257.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476672"/>
              <a:ext cx="3456384" cy="2448272"/>
            </a:xfrm>
            <a:prstGeom prst="rect">
              <a:avLst/>
            </a:prstGeom>
            <a:noFill/>
            <a:ln>
              <a:solidFill>
                <a:sysClr val="windowText" lastClr="000000"/>
              </a:solidFill>
            </a:ln>
          </p:spPr>
        </p:pic>
        <p:sp>
          <p:nvSpPr>
            <p:cNvPr id="5" name="Obdélník 4"/>
            <p:cNvSpPr/>
            <p:nvPr/>
          </p:nvSpPr>
          <p:spPr>
            <a:xfrm>
              <a:off x="4716016" y="2996952"/>
              <a:ext cx="3467616" cy="369332"/>
            </a:xfrm>
            <a:prstGeom prst="rect">
              <a:avLst/>
            </a:prstGeom>
          </p:spPr>
          <p:txBody>
            <a:bodyPr wrap="none">
              <a:spAutoFit/>
            </a:bodyPr>
            <a:lstStyle/>
            <a:p>
              <a:pPr algn="ctr"/>
              <a:r>
                <a:rPr lang="cs-CZ" dirty="0"/>
                <a:t>Mokrá těžba Pískovna Zálezlice </a:t>
              </a:r>
            </a:p>
          </p:txBody>
        </p:sp>
      </p:grpSp>
      <p:grpSp>
        <p:nvGrpSpPr>
          <p:cNvPr id="12" name="Skupina 11"/>
          <p:cNvGrpSpPr/>
          <p:nvPr/>
        </p:nvGrpSpPr>
        <p:grpSpPr>
          <a:xfrm>
            <a:off x="539552" y="3645024"/>
            <a:ext cx="3744416" cy="2529572"/>
            <a:chOff x="539552" y="3645024"/>
            <a:chExt cx="3744416" cy="2529572"/>
          </a:xfrm>
        </p:grpSpPr>
        <p:pic>
          <p:nvPicPr>
            <p:cNvPr id="6" name="Obrázek 5" descr="C:\Users\Boss\AppData\Local\Microsoft\Windows\Temporary Internet Files\Content.Word\sejpy Kvilda.jpg"/>
            <p:cNvPicPr/>
            <p:nvPr/>
          </p:nvPicPr>
          <p:blipFill>
            <a:blip r:embed="rId4">
              <a:extLst>
                <a:ext uri="{28A0092B-C50C-407E-A947-70E740481C1C}">
                  <a14:useLocalDpi xmlns:a14="http://schemas.microsoft.com/office/drawing/2010/main" val="0"/>
                </a:ext>
              </a:extLst>
            </a:blip>
            <a:srcRect/>
            <a:stretch>
              <a:fillRect/>
            </a:stretch>
          </p:blipFill>
          <p:spPr bwMode="auto">
            <a:xfrm>
              <a:off x="539552" y="3645024"/>
              <a:ext cx="3744416" cy="2088232"/>
            </a:xfrm>
            <a:prstGeom prst="rect">
              <a:avLst/>
            </a:prstGeom>
            <a:noFill/>
            <a:ln>
              <a:solidFill>
                <a:sysClr val="windowText" lastClr="000000"/>
              </a:solidFill>
            </a:ln>
          </p:spPr>
        </p:pic>
        <p:sp>
          <p:nvSpPr>
            <p:cNvPr id="7" name="Obdélník 6"/>
            <p:cNvSpPr/>
            <p:nvPr/>
          </p:nvSpPr>
          <p:spPr>
            <a:xfrm>
              <a:off x="539552" y="5805264"/>
              <a:ext cx="3603872" cy="369332"/>
            </a:xfrm>
            <a:prstGeom prst="rect">
              <a:avLst/>
            </a:prstGeom>
          </p:spPr>
          <p:txBody>
            <a:bodyPr wrap="none">
              <a:spAutoFit/>
            </a:bodyPr>
            <a:lstStyle/>
            <a:p>
              <a:r>
                <a:rPr lang="cs-CZ" dirty="0" err="1"/>
                <a:t>Sejpy</a:t>
              </a:r>
              <a:r>
                <a:rPr lang="cs-CZ" dirty="0"/>
                <a:t> po rýžování zlata na Kvildě</a:t>
              </a:r>
            </a:p>
          </p:txBody>
        </p:sp>
      </p:grpSp>
      <p:grpSp>
        <p:nvGrpSpPr>
          <p:cNvPr id="13" name="Skupina 12"/>
          <p:cNvGrpSpPr/>
          <p:nvPr/>
        </p:nvGrpSpPr>
        <p:grpSpPr>
          <a:xfrm>
            <a:off x="4644008" y="3645024"/>
            <a:ext cx="3672408" cy="2734563"/>
            <a:chOff x="4644008" y="3645024"/>
            <a:chExt cx="3672408" cy="2734563"/>
          </a:xfrm>
        </p:grpSpPr>
        <p:pic>
          <p:nvPicPr>
            <p:cNvPr id="8" name="fancybox-img" descr="Rýžoviště začínají těsně pod Božím Darem (Michal Urban)"/>
            <p:cNvPicPr/>
            <p:nvPr/>
          </p:nvPicPr>
          <p:blipFill rotWithShape="1">
            <a:blip r:embed="rId5" cstate="print">
              <a:extLst>
                <a:ext uri="{28A0092B-C50C-407E-A947-70E740481C1C}">
                  <a14:useLocalDpi xmlns:a14="http://schemas.microsoft.com/office/drawing/2010/main" val="0"/>
                </a:ext>
              </a:extLst>
            </a:blip>
            <a:srcRect l="1" r="457"/>
            <a:stretch/>
          </p:blipFill>
          <p:spPr bwMode="auto">
            <a:xfrm>
              <a:off x="4644008" y="3645024"/>
              <a:ext cx="3672408" cy="208823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9" name="Obdélník 8"/>
            <p:cNvSpPr/>
            <p:nvPr/>
          </p:nvSpPr>
          <p:spPr>
            <a:xfrm>
              <a:off x="4644008" y="5733256"/>
              <a:ext cx="3672408" cy="646331"/>
            </a:xfrm>
            <a:prstGeom prst="rect">
              <a:avLst/>
            </a:prstGeom>
          </p:spPr>
          <p:txBody>
            <a:bodyPr wrap="square">
              <a:spAutoFit/>
            </a:bodyPr>
            <a:lstStyle/>
            <a:p>
              <a:pPr algn="ctr"/>
              <a:r>
                <a:rPr lang="cs-CZ" dirty="0" err="1" smtClean="0"/>
                <a:t>Sejpy</a:t>
              </a:r>
              <a:r>
                <a:rPr lang="cs-CZ" dirty="0" smtClean="0"/>
                <a:t> po rýžování kasiteritu </a:t>
              </a:r>
            </a:p>
            <a:p>
              <a:pPr algn="ctr"/>
              <a:r>
                <a:rPr lang="cs-CZ" dirty="0" smtClean="0"/>
                <a:t>u </a:t>
              </a:r>
              <a:r>
                <a:rPr lang="cs-CZ" dirty="0"/>
                <a:t>Božího Daru </a:t>
              </a:r>
            </a:p>
          </p:txBody>
        </p:sp>
      </p:grpSp>
    </p:spTree>
    <p:extLst>
      <p:ext uri="{BB962C8B-B14F-4D97-AF65-F5344CB8AC3E}">
        <p14:creationId xmlns:p14="http://schemas.microsoft.com/office/powerpoint/2010/main" val="252901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kupina 4"/>
          <p:cNvGrpSpPr/>
          <p:nvPr/>
        </p:nvGrpSpPr>
        <p:grpSpPr>
          <a:xfrm>
            <a:off x="395536" y="3645024"/>
            <a:ext cx="8101186" cy="3033628"/>
            <a:chOff x="395536" y="3645024"/>
            <a:chExt cx="8101186" cy="3033628"/>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645024"/>
              <a:ext cx="3744416" cy="250233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645024"/>
              <a:ext cx="4068738" cy="249083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ovéPole 1"/>
            <p:cNvSpPr txBox="1"/>
            <p:nvPr/>
          </p:nvSpPr>
          <p:spPr>
            <a:xfrm>
              <a:off x="827584" y="6309320"/>
              <a:ext cx="7344816" cy="369332"/>
            </a:xfrm>
            <a:prstGeom prst="rect">
              <a:avLst/>
            </a:prstGeom>
            <a:noFill/>
          </p:spPr>
          <p:txBody>
            <a:bodyPr wrap="square" rtlCol="0">
              <a:spAutoFit/>
            </a:bodyPr>
            <a:lstStyle/>
            <a:p>
              <a:pPr algn="ctr"/>
              <a:r>
                <a:rPr lang="cs-CZ" b="1" dirty="0" smtClean="0"/>
                <a:t>KUŽELOVÁ HALDA EMA V OSTRAVĚ (V ROCE 1962 A DNES)</a:t>
              </a:r>
              <a:endParaRPr lang="cs-CZ" b="1" dirty="0"/>
            </a:p>
          </p:txBody>
        </p:sp>
      </p:grpSp>
      <p:pic>
        <p:nvPicPr>
          <p:cNvPr id="6" name="Picture 2"/>
          <p:cNvPicPr/>
          <p:nvPr/>
        </p:nvPicPr>
        <p:blipFill rotWithShape="1">
          <a:blip r:embed="rId4">
            <a:extLst>
              <a:ext uri="{28A0092B-C50C-407E-A947-70E740481C1C}">
                <a14:useLocalDpi xmlns:a14="http://schemas.microsoft.com/office/drawing/2010/main" val="0"/>
              </a:ext>
            </a:extLst>
          </a:blip>
          <a:srcRect t="3789" b="3889"/>
          <a:stretch/>
        </p:blipFill>
        <p:spPr bwMode="auto">
          <a:xfrm>
            <a:off x="467544" y="404664"/>
            <a:ext cx="3600400" cy="2952328"/>
          </a:xfrm>
          <a:prstGeom prst="rect">
            <a:avLst/>
          </a:prstGeom>
          <a:noFill/>
          <a:ln>
            <a:noFill/>
          </a:ln>
          <a:extLst>
            <a:ext uri="{53640926-AAD7-44D8-BBD7-CCE9431645EC}">
              <a14:shadowObscured xmlns:a14="http://schemas.microsoft.com/office/drawing/2010/main"/>
            </a:ext>
          </a:extLst>
        </p:spPr>
      </p:pic>
      <p:sp>
        <p:nvSpPr>
          <p:cNvPr id="3" name="Obdélník 2"/>
          <p:cNvSpPr/>
          <p:nvPr/>
        </p:nvSpPr>
        <p:spPr>
          <a:xfrm>
            <a:off x="4211960" y="1196752"/>
            <a:ext cx="4536504" cy="1754326"/>
          </a:xfrm>
          <a:prstGeom prst="rect">
            <a:avLst/>
          </a:prstGeom>
        </p:spPr>
        <p:txBody>
          <a:bodyPr wrap="square">
            <a:spAutoFit/>
          </a:bodyPr>
          <a:lstStyle/>
          <a:p>
            <a:r>
              <a:rPr lang="sk-SK" b="1" dirty="0" smtClean="0"/>
              <a:t>1 – TĚLESO HALDY; 2 – TEMENO HALDY; 3 – PODZÁKLADÍ; 4 – SVAH HALDY;          5 – OBVOD HALDY; 6 – DEPRESE; </a:t>
            </a:r>
          </a:p>
          <a:p>
            <a:r>
              <a:rPr lang="sk-SK" b="1" dirty="0" smtClean="0"/>
              <a:t>7 – RONOVÁ RÝHA; a – DÉLKA HALDY;</a:t>
            </a:r>
          </a:p>
          <a:p>
            <a:r>
              <a:rPr lang="sk-SK" b="1" dirty="0" smtClean="0"/>
              <a:t>b – VÝŠKA HALDY; c – ŠÍŘKA HALDY; </a:t>
            </a:r>
          </a:p>
          <a:p>
            <a:r>
              <a:rPr lang="el-GR" b="1" dirty="0" smtClean="0"/>
              <a:t>α</a:t>
            </a:r>
            <a:r>
              <a:rPr lang="cs-CZ" b="1" dirty="0" smtClean="0"/>
              <a:t>,</a:t>
            </a:r>
            <a:r>
              <a:rPr lang="el-GR" b="1" dirty="0" smtClean="0"/>
              <a:t>β</a:t>
            </a:r>
            <a:r>
              <a:rPr lang="sk-SK" b="1" dirty="0" smtClean="0"/>
              <a:t>– SKLON HALDY</a:t>
            </a:r>
            <a:endParaRPr lang="cs-CZ" b="1" dirty="0"/>
          </a:p>
        </p:txBody>
      </p:sp>
      <p:sp>
        <p:nvSpPr>
          <p:cNvPr id="4" name="TextovéPole 3"/>
          <p:cNvSpPr txBox="1"/>
          <p:nvPr/>
        </p:nvSpPr>
        <p:spPr>
          <a:xfrm>
            <a:off x="4427984" y="476672"/>
            <a:ext cx="3888432" cy="461665"/>
          </a:xfrm>
          <a:prstGeom prst="rect">
            <a:avLst/>
          </a:prstGeom>
          <a:noFill/>
        </p:spPr>
        <p:txBody>
          <a:bodyPr wrap="square" rtlCol="0">
            <a:spAutoFit/>
          </a:bodyPr>
          <a:lstStyle/>
          <a:p>
            <a:r>
              <a:rPr lang="cs-CZ" sz="2400" b="1" dirty="0" smtClean="0">
                <a:solidFill>
                  <a:srgbClr val="C00000"/>
                </a:solidFill>
              </a:rPr>
              <a:t>HALDY‚ (ODVALY)</a:t>
            </a:r>
            <a:endParaRPr lang="cs-CZ" sz="2400" b="1" dirty="0">
              <a:solidFill>
                <a:srgbClr val="C00000"/>
              </a:solidFill>
            </a:endParaRPr>
          </a:p>
        </p:txBody>
      </p:sp>
    </p:spTree>
    <p:extLst>
      <p:ext uri="{BB962C8B-B14F-4D97-AF65-F5344CB8AC3E}">
        <p14:creationId xmlns:p14="http://schemas.microsoft.com/office/powerpoint/2010/main" val="37176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Skupina 5"/>
          <p:cNvGrpSpPr/>
          <p:nvPr/>
        </p:nvGrpSpPr>
        <p:grpSpPr>
          <a:xfrm>
            <a:off x="323527" y="404664"/>
            <a:ext cx="4233859" cy="2673588"/>
            <a:chOff x="323527" y="404664"/>
            <a:chExt cx="4233859" cy="2673588"/>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3527" y="404664"/>
              <a:ext cx="4233859" cy="230425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ovéPole 1"/>
            <p:cNvSpPr txBox="1"/>
            <p:nvPr/>
          </p:nvSpPr>
          <p:spPr>
            <a:xfrm>
              <a:off x="323528" y="2708920"/>
              <a:ext cx="4104456" cy="369332"/>
            </a:xfrm>
            <a:prstGeom prst="rect">
              <a:avLst/>
            </a:prstGeom>
            <a:noFill/>
          </p:spPr>
          <p:txBody>
            <a:bodyPr wrap="square" rtlCol="0">
              <a:spAutoFit/>
            </a:bodyPr>
            <a:lstStyle/>
            <a:p>
              <a:pPr algn="ctr"/>
              <a:r>
                <a:rPr lang="cs-CZ" dirty="0" smtClean="0"/>
                <a:t>HALDA DOLU ODRA V PŘÍVOZE</a:t>
              </a:r>
              <a:endParaRPr lang="cs-CZ" dirty="0"/>
            </a:p>
          </p:txBody>
        </p:sp>
      </p:grpSp>
      <p:grpSp>
        <p:nvGrpSpPr>
          <p:cNvPr id="7" name="Skupina 6"/>
          <p:cNvGrpSpPr/>
          <p:nvPr/>
        </p:nvGrpSpPr>
        <p:grpSpPr>
          <a:xfrm>
            <a:off x="4716016" y="404664"/>
            <a:ext cx="3960440" cy="2745596"/>
            <a:chOff x="4716016" y="404664"/>
            <a:chExt cx="3960440" cy="2745596"/>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404664"/>
              <a:ext cx="3960440" cy="231214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ovéPole 2"/>
            <p:cNvSpPr txBox="1"/>
            <p:nvPr/>
          </p:nvSpPr>
          <p:spPr>
            <a:xfrm>
              <a:off x="4788024" y="2780928"/>
              <a:ext cx="3816424" cy="369332"/>
            </a:xfrm>
            <a:prstGeom prst="rect">
              <a:avLst/>
            </a:prstGeom>
            <a:noFill/>
          </p:spPr>
          <p:txBody>
            <a:bodyPr wrap="square" rtlCol="0">
              <a:spAutoFit/>
            </a:bodyPr>
            <a:lstStyle/>
            <a:p>
              <a:pPr algn="ctr"/>
              <a:r>
                <a:rPr lang="cs-CZ" dirty="0" smtClean="0"/>
                <a:t>HALDA HEŘMANICE</a:t>
              </a:r>
              <a:endParaRPr lang="cs-CZ" dirty="0"/>
            </a:p>
          </p:txBody>
        </p:sp>
      </p:grpSp>
      <p:grpSp>
        <p:nvGrpSpPr>
          <p:cNvPr id="8" name="Skupina 7"/>
          <p:cNvGrpSpPr/>
          <p:nvPr/>
        </p:nvGrpSpPr>
        <p:grpSpPr>
          <a:xfrm>
            <a:off x="323528" y="3356992"/>
            <a:ext cx="4140312" cy="3249652"/>
            <a:chOff x="323528" y="3356992"/>
            <a:chExt cx="4140312" cy="3249652"/>
          </a:xfrm>
        </p:grpSpPr>
        <p:pic>
          <p:nvPicPr>
            <p:cNvPr id="1029" name="Picture 5" descr="http://cdn.i0.cz/src/public-data/2b/d5/03ef737a33bb82356064fd8f5283_base_optim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3356992"/>
              <a:ext cx="4140312" cy="2756437"/>
            </a:xfrm>
            <a:prstGeom prst="rect">
              <a:avLst/>
            </a:prstGeom>
            <a:noFill/>
            <a:ln w="1905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95536" y="6237312"/>
              <a:ext cx="3960440" cy="369332"/>
            </a:xfrm>
            <a:prstGeom prst="rect">
              <a:avLst/>
            </a:prstGeom>
            <a:noFill/>
          </p:spPr>
          <p:txBody>
            <a:bodyPr wrap="square" rtlCol="0">
              <a:spAutoFit/>
            </a:bodyPr>
            <a:lstStyle/>
            <a:p>
              <a:pPr algn="ctr"/>
              <a:r>
                <a:rPr lang="cs-CZ" dirty="0" smtClean="0"/>
                <a:t>HALDA DOLU BYTÍZ U PŘÍBRAMI</a:t>
              </a:r>
              <a:endParaRPr lang="cs-CZ" dirty="0"/>
            </a:p>
          </p:txBody>
        </p:sp>
      </p:grpSp>
      <p:grpSp>
        <p:nvGrpSpPr>
          <p:cNvPr id="9" name="Skupina 8"/>
          <p:cNvGrpSpPr/>
          <p:nvPr/>
        </p:nvGrpSpPr>
        <p:grpSpPr>
          <a:xfrm>
            <a:off x="4644008" y="3356992"/>
            <a:ext cx="4148138" cy="3177644"/>
            <a:chOff x="4716016" y="3356992"/>
            <a:chExt cx="4148138" cy="3177644"/>
          </a:xfrm>
        </p:grpSpPr>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3356992"/>
              <a:ext cx="4148138" cy="272415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ovéPole 4"/>
            <p:cNvSpPr txBox="1"/>
            <p:nvPr/>
          </p:nvSpPr>
          <p:spPr>
            <a:xfrm>
              <a:off x="4716016" y="6165304"/>
              <a:ext cx="4032448" cy="369332"/>
            </a:xfrm>
            <a:prstGeom prst="rect">
              <a:avLst/>
            </a:prstGeom>
            <a:noFill/>
          </p:spPr>
          <p:txBody>
            <a:bodyPr wrap="square" rtlCol="0">
              <a:spAutoFit/>
            </a:bodyPr>
            <a:lstStyle/>
            <a:p>
              <a:pPr algn="ctr"/>
              <a:r>
                <a:rPr lang="cs-CZ" dirty="0" smtClean="0"/>
                <a:t>HALDA DOLU 15 U PŘÍBRAMI</a:t>
              </a:r>
              <a:endParaRPr lang="cs-CZ" dirty="0"/>
            </a:p>
          </p:txBody>
        </p:sp>
      </p:grpSp>
    </p:spTree>
    <p:extLst>
      <p:ext uri="{BB962C8B-B14F-4D97-AF65-F5344CB8AC3E}">
        <p14:creationId xmlns:p14="http://schemas.microsoft.com/office/powerpoint/2010/main" val="85618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Skupina 5"/>
          <p:cNvGrpSpPr/>
          <p:nvPr/>
        </p:nvGrpSpPr>
        <p:grpSpPr>
          <a:xfrm>
            <a:off x="467544" y="1628800"/>
            <a:ext cx="3816424" cy="3310627"/>
            <a:chOff x="467544" y="1628800"/>
            <a:chExt cx="3816424" cy="3310627"/>
          </a:xfrm>
        </p:grpSpPr>
        <p:pic>
          <p:nvPicPr>
            <p:cNvPr id="2" name="obrázek 2" descr="http://www.brdy.info/kras/2014/homolak_riceni1.jpg"/>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67544" y="1628800"/>
              <a:ext cx="3816424" cy="2592288"/>
            </a:xfrm>
            <a:prstGeom prst="rect">
              <a:avLst/>
            </a:prstGeom>
            <a:noFill/>
            <a:ln w="19050">
              <a:solidFill>
                <a:srgbClr val="4F81BD"/>
              </a:solidFill>
            </a:ln>
          </p:spPr>
        </p:pic>
        <p:sp>
          <p:nvSpPr>
            <p:cNvPr id="4" name="Obdélník 3"/>
            <p:cNvSpPr/>
            <p:nvPr/>
          </p:nvSpPr>
          <p:spPr>
            <a:xfrm>
              <a:off x="683568" y="4293096"/>
              <a:ext cx="3381054" cy="646331"/>
            </a:xfrm>
            <a:prstGeom prst="rect">
              <a:avLst/>
            </a:prstGeom>
          </p:spPr>
          <p:txBody>
            <a:bodyPr wrap="none">
              <a:spAutoFit/>
            </a:bodyPr>
            <a:lstStyle/>
            <a:p>
              <a:pPr algn="ctr"/>
              <a:r>
                <a:rPr lang="cs-CZ" dirty="0" smtClean="0"/>
                <a:t>ŘÍCENÍ STĚN V LOMU HOMOLÁK</a:t>
              </a:r>
            </a:p>
            <a:p>
              <a:pPr algn="ctr"/>
              <a:r>
                <a:rPr lang="cs-CZ" dirty="0" smtClean="0"/>
                <a:t> U MĚŇAN</a:t>
              </a:r>
              <a:endParaRPr lang="cs-CZ" dirty="0"/>
            </a:p>
          </p:txBody>
        </p:sp>
      </p:grpSp>
      <p:grpSp>
        <p:nvGrpSpPr>
          <p:cNvPr id="7" name="Skupina 6"/>
          <p:cNvGrpSpPr/>
          <p:nvPr/>
        </p:nvGrpSpPr>
        <p:grpSpPr>
          <a:xfrm>
            <a:off x="4499992" y="1628800"/>
            <a:ext cx="3817007" cy="3033628"/>
            <a:chOff x="4499992" y="1628800"/>
            <a:chExt cx="3817007" cy="3033628"/>
          </a:xfrm>
        </p:grpSpPr>
        <p:pic>
          <p:nvPicPr>
            <p:cNvPr id="3" name="obrázek 3" descr="http://i.idnes.cz/11/013/gal/JB38c3be_sesuv_5_.jpg"/>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2" r="11626" b="831"/>
            <a:stretch/>
          </p:blipFill>
          <p:spPr bwMode="auto">
            <a:xfrm>
              <a:off x="4499992" y="1628800"/>
              <a:ext cx="3744416" cy="2592288"/>
            </a:xfrm>
            <a:prstGeom prst="rect">
              <a:avLst/>
            </a:prstGeom>
            <a:noFill/>
            <a:ln w="19050" cap="flat" cmpd="sng" algn="ctr">
              <a:solidFill>
                <a:srgbClr val="4F81BD"/>
              </a:solidFill>
              <a:prstDash val="solid"/>
              <a:round/>
              <a:headEnd type="none" w="med" len="med"/>
              <a:tailEnd type="none" w="med" len="med"/>
            </a:ln>
            <a:extLst>
              <a:ext uri="{53640926-AAD7-44D8-BBD7-CCE9431645EC}">
                <a14:shadowObscured xmlns:a14="http://schemas.microsoft.com/office/drawing/2010/main"/>
              </a:ext>
            </a:extLst>
          </p:spPr>
        </p:pic>
        <p:sp>
          <p:nvSpPr>
            <p:cNvPr id="5" name="Obdélník 4"/>
            <p:cNvSpPr/>
            <p:nvPr/>
          </p:nvSpPr>
          <p:spPr>
            <a:xfrm>
              <a:off x="4499992" y="4293096"/>
              <a:ext cx="3817007" cy="369332"/>
            </a:xfrm>
            <a:prstGeom prst="rect">
              <a:avLst/>
            </a:prstGeom>
          </p:spPr>
          <p:txBody>
            <a:bodyPr wrap="none">
              <a:spAutoFit/>
            </a:bodyPr>
            <a:lstStyle/>
            <a:p>
              <a:r>
                <a:rPr lang="cs-CZ" dirty="0" smtClean="0"/>
                <a:t>SESUV SVAHU, DŮL ČSA, MOSTECKO</a:t>
              </a:r>
              <a:endParaRPr lang="cs-CZ" dirty="0"/>
            </a:p>
          </p:txBody>
        </p:sp>
      </p:grpSp>
    </p:spTree>
    <p:extLst>
      <p:ext uri="{BB962C8B-B14F-4D97-AF65-F5344CB8AC3E}">
        <p14:creationId xmlns:p14="http://schemas.microsoft.com/office/powerpoint/2010/main" val="83970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kupina 3"/>
          <p:cNvGrpSpPr/>
          <p:nvPr/>
        </p:nvGrpSpPr>
        <p:grpSpPr>
          <a:xfrm>
            <a:off x="467544" y="1268760"/>
            <a:ext cx="3820344" cy="3321660"/>
            <a:chOff x="467544" y="1268760"/>
            <a:chExt cx="3820344" cy="3321660"/>
          </a:xfrm>
        </p:grpSpPr>
        <p:pic>
          <p:nvPicPr>
            <p:cNvPr id="6146" name="Picture 2" descr="https://vignette4.wikia.nocookie.net/necyklopedie/images/5/57/Odkali%C5%A1t%C4%9B_Fu%C4%8D%C3%ADk.jpg/revision/latest?cb=200705172308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68760"/>
              <a:ext cx="3820344" cy="2865258"/>
            </a:xfrm>
            <a:prstGeom prst="rect">
              <a:avLst/>
            </a:prstGeom>
            <a:noFill/>
            <a:ln w="1905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539552" y="4221088"/>
              <a:ext cx="3744416" cy="369332"/>
            </a:xfrm>
            <a:prstGeom prst="rect">
              <a:avLst/>
            </a:prstGeom>
            <a:noFill/>
          </p:spPr>
          <p:txBody>
            <a:bodyPr wrap="square" rtlCol="0">
              <a:spAutoFit/>
            </a:bodyPr>
            <a:lstStyle/>
            <a:p>
              <a:pPr algn="ctr"/>
              <a:r>
                <a:rPr lang="cs-CZ" dirty="0" smtClean="0"/>
                <a:t>ODKALIŠTĚ FUČÍK</a:t>
              </a:r>
              <a:endParaRPr lang="cs-CZ" dirty="0"/>
            </a:p>
          </p:txBody>
        </p:sp>
      </p:grpSp>
      <p:grpSp>
        <p:nvGrpSpPr>
          <p:cNvPr id="5" name="Skupina 4"/>
          <p:cNvGrpSpPr/>
          <p:nvPr/>
        </p:nvGrpSpPr>
        <p:grpSpPr>
          <a:xfrm>
            <a:off x="4644008" y="1268760"/>
            <a:ext cx="3888432" cy="3393668"/>
            <a:chOff x="4644008" y="1268760"/>
            <a:chExt cx="3888432" cy="3393668"/>
          </a:xfrm>
        </p:grpSpPr>
        <p:pic>
          <p:nvPicPr>
            <p:cNvPr id="6148" name="Picture 4" descr="https://www.stavebni-technika.cz/img/articles/1024x800-fit/2015/02n-odpady-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268760"/>
              <a:ext cx="3888432" cy="2909359"/>
            </a:xfrm>
            <a:prstGeom prst="rect">
              <a:avLst/>
            </a:prstGeom>
            <a:noFill/>
            <a:ln w="1905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004048" y="4293096"/>
              <a:ext cx="3096344" cy="369332"/>
            </a:xfrm>
            <a:prstGeom prst="rect">
              <a:avLst/>
            </a:prstGeom>
            <a:noFill/>
          </p:spPr>
          <p:txBody>
            <a:bodyPr wrap="square" rtlCol="0">
              <a:spAutoFit/>
            </a:bodyPr>
            <a:lstStyle/>
            <a:p>
              <a:pPr algn="ctr"/>
              <a:r>
                <a:rPr lang="cs-CZ" dirty="0" smtClean="0"/>
                <a:t>ODKALIŠTĚ HORNÍ SLAVKOV</a:t>
              </a:r>
              <a:endParaRPr lang="cs-CZ" dirty="0"/>
            </a:p>
          </p:txBody>
        </p:sp>
      </p:grpSp>
    </p:spTree>
    <p:extLst>
      <p:ext uri="{BB962C8B-B14F-4D97-AF65-F5344CB8AC3E}">
        <p14:creationId xmlns:p14="http://schemas.microsoft.com/office/powerpoint/2010/main" val="121794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11560" y="764704"/>
            <a:ext cx="7704856" cy="4539704"/>
          </a:xfrm>
          <a:prstGeom prst="rect">
            <a:avLst/>
          </a:prstGeom>
        </p:spPr>
        <p:txBody>
          <a:bodyPr wrap="square">
            <a:spAutoFit/>
          </a:bodyPr>
          <a:lstStyle/>
          <a:p>
            <a:r>
              <a:rPr lang="cs-CZ" sz="2400" b="1" dirty="0" smtClean="0">
                <a:solidFill>
                  <a:srgbClr val="FF0000"/>
                </a:solidFill>
              </a:rPr>
              <a:t>HODNOCENÍ KULTURNĚ-HISTORICKÉHO POTENCIÁLU:</a:t>
            </a:r>
          </a:p>
          <a:p>
            <a:pPr marL="457200" indent="-457200">
              <a:spcBef>
                <a:spcPts val="1200"/>
              </a:spcBef>
              <a:buFont typeface="+mj-lt"/>
              <a:buAutoNum type="arabicPeriod"/>
            </a:pPr>
            <a:r>
              <a:rPr lang="cs-CZ" sz="2400" b="1" dirty="0" smtClean="0">
                <a:solidFill>
                  <a:srgbClr val="0000CC"/>
                </a:solidFill>
              </a:rPr>
              <a:t>OBCE S MEZINÁRODNÍM VÝZNAMEM POTENCIÁLU (PRAHA);</a:t>
            </a:r>
          </a:p>
          <a:p>
            <a:pPr marL="457200" indent="-457200">
              <a:spcBef>
                <a:spcPts val="600"/>
              </a:spcBef>
              <a:buFont typeface="+mj-lt"/>
              <a:buAutoNum type="arabicPeriod"/>
            </a:pPr>
            <a:r>
              <a:rPr lang="cs-CZ" sz="2400" b="1" dirty="0" smtClean="0">
                <a:solidFill>
                  <a:srgbClr val="0000CC"/>
                </a:solidFill>
              </a:rPr>
              <a:t>OBCE S NÁRODNÍM VÝZNAMEM POTENCIÁLU (BRNO, OLOMOUC, PLZEŇ, HRADEC KRÁLOVÉ, LIBEREC, KARLOVY VARY,…);</a:t>
            </a:r>
          </a:p>
          <a:p>
            <a:pPr marL="457200" indent="-457200">
              <a:spcBef>
                <a:spcPts val="600"/>
              </a:spcBef>
              <a:buFont typeface="+mj-lt"/>
              <a:buAutoNum type="arabicPeriod"/>
            </a:pPr>
            <a:r>
              <a:rPr lang="cs-CZ" sz="2400" b="1" dirty="0" smtClean="0">
                <a:solidFill>
                  <a:srgbClr val="0000CC"/>
                </a:solidFill>
              </a:rPr>
              <a:t>OBCE S REGIONÁLNÍM VÝZNAMEM POTENCIÁLU (OSTRAVA, DĚČÍN, JESENÍK, LUHAČOVICE, …);</a:t>
            </a:r>
          </a:p>
          <a:p>
            <a:pPr marL="457200" indent="-457200">
              <a:spcBef>
                <a:spcPts val="600"/>
              </a:spcBef>
              <a:buFont typeface="+mj-lt"/>
              <a:buAutoNum type="arabicPeriod"/>
            </a:pPr>
            <a:r>
              <a:rPr lang="cs-CZ" sz="2400" b="1" dirty="0" smtClean="0">
                <a:solidFill>
                  <a:srgbClr val="0000CC"/>
                </a:solidFill>
              </a:rPr>
              <a:t>OBCE S LOKÁLNÍM VÝZNAMEM POTENCIÁLU (PŘES 200 MĚST)</a:t>
            </a:r>
          </a:p>
          <a:p>
            <a:endParaRPr lang="cs-CZ" sz="2400" b="1" dirty="0">
              <a:solidFill>
                <a:srgbClr val="FF0000"/>
              </a:solidFill>
            </a:endParaRPr>
          </a:p>
        </p:txBody>
      </p:sp>
    </p:spTree>
    <p:extLst>
      <p:ext uri="{BB962C8B-B14F-4D97-AF65-F5344CB8AC3E}">
        <p14:creationId xmlns:p14="http://schemas.microsoft.com/office/powerpoint/2010/main" val="388549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Skupina 8"/>
          <p:cNvGrpSpPr/>
          <p:nvPr/>
        </p:nvGrpSpPr>
        <p:grpSpPr>
          <a:xfrm>
            <a:off x="755576" y="404664"/>
            <a:ext cx="7272808" cy="2961620"/>
            <a:chOff x="755576" y="404664"/>
            <a:chExt cx="7272808" cy="2961620"/>
          </a:xfrm>
        </p:grpSpPr>
        <p:pic>
          <p:nvPicPr>
            <p:cNvPr id="2" name="Obrázek 1" descr="C:\Users\Boss\AppData\Local\Microsoft\Windows\Temporary Internet Files\Content.Word\salinas-de-janubi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404664"/>
              <a:ext cx="3312368" cy="2520280"/>
            </a:xfrm>
            <a:prstGeom prst="rect">
              <a:avLst/>
            </a:prstGeom>
            <a:noFill/>
            <a:ln>
              <a:noFill/>
            </a:ln>
          </p:spPr>
        </p:pic>
        <p:pic>
          <p:nvPicPr>
            <p:cNvPr id="3" name="obrázek 3" descr="http://www.tipps.net/wp-content/uploads/2012/05/urlaub-lanzarote-saline.jpg"/>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572000" y="404664"/>
              <a:ext cx="3456384" cy="2520280"/>
            </a:xfrm>
            <a:prstGeom prst="rect">
              <a:avLst/>
            </a:prstGeom>
            <a:noFill/>
            <a:ln>
              <a:solidFill>
                <a:sysClr val="windowText" lastClr="000000"/>
              </a:solidFill>
            </a:ln>
          </p:spPr>
        </p:pic>
        <p:sp>
          <p:nvSpPr>
            <p:cNvPr id="4" name="TextovéPole 3"/>
            <p:cNvSpPr txBox="1"/>
            <p:nvPr/>
          </p:nvSpPr>
          <p:spPr>
            <a:xfrm>
              <a:off x="1619672" y="2996952"/>
              <a:ext cx="5400600" cy="369332"/>
            </a:xfrm>
            <a:prstGeom prst="rect">
              <a:avLst/>
            </a:prstGeom>
            <a:noFill/>
          </p:spPr>
          <p:txBody>
            <a:bodyPr wrap="square" rtlCol="0">
              <a:spAutoFit/>
            </a:bodyPr>
            <a:lstStyle/>
            <a:p>
              <a:pPr algn="ctr"/>
              <a:r>
                <a:rPr lang="cs-CZ" dirty="0" smtClean="0"/>
                <a:t>SALINY NA LANZAROTE</a:t>
              </a:r>
              <a:endParaRPr lang="cs-CZ" dirty="0"/>
            </a:p>
          </p:txBody>
        </p:sp>
      </p:grpSp>
      <p:grpSp>
        <p:nvGrpSpPr>
          <p:cNvPr id="10" name="Skupina 9"/>
          <p:cNvGrpSpPr/>
          <p:nvPr/>
        </p:nvGrpSpPr>
        <p:grpSpPr>
          <a:xfrm>
            <a:off x="755576" y="3501008"/>
            <a:ext cx="3312368" cy="2878579"/>
            <a:chOff x="755576" y="3501008"/>
            <a:chExt cx="3312368" cy="2878579"/>
          </a:xfrm>
        </p:grpSpPr>
        <p:pic>
          <p:nvPicPr>
            <p:cNvPr id="5" name="Picture 6"/>
            <p:cNvPicPr/>
            <p:nvPr/>
          </p:nvPicPr>
          <p:blipFill rotWithShape="1">
            <a:blip r:embed="rId5" cstate="print">
              <a:extLst>
                <a:ext uri="{28A0092B-C50C-407E-A947-70E740481C1C}">
                  <a14:useLocalDpi xmlns:a14="http://schemas.microsoft.com/office/drawing/2010/main" val="0"/>
                </a:ext>
              </a:extLst>
            </a:blip>
            <a:srcRect t="7530"/>
            <a:stretch/>
          </p:blipFill>
          <p:spPr bwMode="auto">
            <a:xfrm>
              <a:off x="755576" y="3501008"/>
              <a:ext cx="3312368" cy="2160240"/>
            </a:xfrm>
            <a:prstGeom prst="rect">
              <a:avLst/>
            </a:prstGeom>
            <a:noFill/>
            <a:ln>
              <a:solidFill>
                <a:sysClr val="windowText" lastClr="000000"/>
              </a:solidFill>
            </a:ln>
            <a:effectLst/>
            <a:extLst>
              <a:ext uri="{53640926-AAD7-44D8-BBD7-CCE9431645EC}">
                <a14:shadowObscured xmlns:a14="http://schemas.microsoft.com/office/drawing/2010/main"/>
              </a:ext>
            </a:extLst>
          </p:spPr>
        </p:pic>
        <p:sp>
          <p:nvSpPr>
            <p:cNvPr id="7" name="Obdélník 6"/>
            <p:cNvSpPr/>
            <p:nvPr/>
          </p:nvSpPr>
          <p:spPr>
            <a:xfrm>
              <a:off x="1259632" y="5733256"/>
              <a:ext cx="2651367" cy="646331"/>
            </a:xfrm>
            <a:prstGeom prst="rect">
              <a:avLst/>
            </a:prstGeom>
          </p:spPr>
          <p:txBody>
            <a:bodyPr wrap="none">
              <a:spAutoFit/>
            </a:bodyPr>
            <a:lstStyle/>
            <a:p>
              <a:pPr algn="ctr"/>
              <a:r>
                <a:rPr lang="cs-CZ" dirty="0" smtClean="0"/>
                <a:t>SOLNÉ JEZERO LEFROY, </a:t>
              </a:r>
            </a:p>
            <a:p>
              <a:pPr algn="ctr"/>
              <a:r>
                <a:rPr lang="cs-CZ" dirty="0" smtClean="0"/>
                <a:t>KAMBALDA, AUSTR.</a:t>
              </a:r>
              <a:endParaRPr lang="cs-CZ" dirty="0"/>
            </a:p>
          </p:txBody>
        </p:sp>
      </p:grpSp>
      <p:grpSp>
        <p:nvGrpSpPr>
          <p:cNvPr id="13" name="Skupina 12"/>
          <p:cNvGrpSpPr/>
          <p:nvPr/>
        </p:nvGrpSpPr>
        <p:grpSpPr>
          <a:xfrm>
            <a:off x="4572000" y="3429000"/>
            <a:ext cx="3456384" cy="3022595"/>
            <a:chOff x="4572000" y="3429000"/>
            <a:chExt cx="3456384" cy="3022595"/>
          </a:xfrm>
        </p:grpSpPr>
        <p:pic>
          <p:nvPicPr>
            <p:cNvPr id="7170" name="Picture 2" descr="jezero neustale meni sve rozme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429000"/>
              <a:ext cx="3456384" cy="2309057"/>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4644008" y="5805264"/>
              <a:ext cx="3384376" cy="646331"/>
            </a:xfrm>
            <a:prstGeom prst="rect">
              <a:avLst/>
            </a:prstGeom>
            <a:noFill/>
          </p:spPr>
          <p:txBody>
            <a:bodyPr wrap="square" rtlCol="0">
              <a:spAutoFit/>
            </a:bodyPr>
            <a:lstStyle/>
            <a:p>
              <a:pPr algn="ctr"/>
              <a:r>
                <a:rPr lang="cs-CZ" dirty="0" smtClean="0"/>
                <a:t>SOLNÉ JEZERO LAKE EYRE, AUSTR.</a:t>
              </a:r>
              <a:endParaRPr lang="cs-CZ" dirty="0"/>
            </a:p>
          </p:txBody>
        </p:sp>
      </p:grpSp>
    </p:spTree>
    <p:extLst>
      <p:ext uri="{BB962C8B-B14F-4D97-AF65-F5344CB8AC3E}">
        <p14:creationId xmlns:p14="http://schemas.microsoft.com/office/powerpoint/2010/main" val="7992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1)">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C:\Users\Boss\AppData\Local\Microsoft\Windows\Temporary Internet Files\Content.Word\Bolivie-Salar_de_Uyuni-MT.JPG"/>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544" y="260648"/>
            <a:ext cx="3672408" cy="2331901"/>
          </a:xfrm>
          <a:prstGeom prst="rect">
            <a:avLst/>
          </a:prstGeom>
          <a:noFill/>
          <a:ln w="19050">
            <a:solidFill>
              <a:sysClr val="windowText" lastClr="000000"/>
            </a:solidFill>
          </a:ln>
        </p:spPr>
      </p:pic>
      <p:sp>
        <p:nvSpPr>
          <p:cNvPr id="4" name="Obdélník 3"/>
          <p:cNvSpPr/>
          <p:nvPr/>
        </p:nvSpPr>
        <p:spPr>
          <a:xfrm>
            <a:off x="2411760" y="2708920"/>
            <a:ext cx="4028667" cy="461665"/>
          </a:xfrm>
          <a:prstGeom prst="rect">
            <a:avLst/>
          </a:prstGeom>
        </p:spPr>
        <p:txBody>
          <a:bodyPr wrap="none">
            <a:spAutoFit/>
          </a:bodyPr>
          <a:lstStyle/>
          <a:p>
            <a:r>
              <a:rPr lang="cs-CZ" sz="2400" b="1" dirty="0" smtClean="0"/>
              <a:t>SALAR DE UYUNI V BOLIVII </a:t>
            </a:r>
            <a:endParaRPr lang="cs-CZ" sz="2400" b="1" dirty="0"/>
          </a:p>
        </p:txBody>
      </p:sp>
      <p:pic>
        <p:nvPicPr>
          <p:cNvPr id="8194" name="Picture 2" descr="http://www.zivotnacestach.cz/wp-content/uploads/2013/04/Soln%C3%A9-jezero-Salar-De-Uyuni-Bolivia-672x3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260648"/>
            <a:ext cx="4162526" cy="2304256"/>
          </a:xfrm>
          <a:prstGeom prst="rect">
            <a:avLst/>
          </a:prstGeom>
          <a:noFill/>
          <a:ln w="1905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8196" name="Picture 4" descr="https://upload.wikimedia.org/wikipedia/commons/d/d6/Salar_de_Uyuni%2C_Hotel_build_of_sal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4077072"/>
            <a:ext cx="4480496" cy="2520279"/>
          </a:xfrm>
          <a:prstGeom prst="rect">
            <a:avLst/>
          </a:prstGeom>
          <a:noFill/>
          <a:ln w="1905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8198" name="Picture 6" descr="https://upload.wikimedia.org/wikipedia/commons/8/87/Salt_production_Uyun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4077072"/>
            <a:ext cx="3340837" cy="2520280"/>
          </a:xfrm>
          <a:prstGeom prst="rect">
            <a:avLst/>
          </a:prstGeom>
          <a:noFill/>
          <a:ln w="1905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2" name="Obdélník 1"/>
          <p:cNvSpPr/>
          <p:nvPr/>
        </p:nvSpPr>
        <p:spPr>
          <a:xfrm>
            <a:off x="1691680" y="3140968"/>
            <a:ext cx="5598368" cy="369332"/>
          </a:xfrm>
          <a:prstGeom prst="rect">
            <a:avLst/>
          </a:prstGeom>
        </p:spPr>
        <p:txBody>
          <a:bodyPr wrap="square">
            <a:spAutoFit/>
          </a:bodyPr>
          <a:lstStyle/>
          <a:p>
            <a:r>
              <a:rPr lang="cs-CZ" b="1" dirty="0" smtClean="0">
                <a:solidFill>
                  <a:srgbClr val="C00000"/>
                </a:solidFill>
              </a:rPr>
              <a:t>POZŮSTATEK PLEISTOCÉNNÍHO JEZERA BALLIVIÁN</a:t>
            </a:r>
            <a:endParaRPr lang="cs-CZ" b="1" dirty="0">
              <a:solidFill>
                <a:srgbClr val="C00000"/>
              </a:solidFill>
            </a:endParaRPr>
          </a:p>
        </p:txBody>
      </p:sp>
      <p:sp>
        <p:nvSpPr>
          <p:cNvPr id="5" name="TextovéPole 4"/>
          <p:cNvSpPr txBox="1"/>
          <p:nvPr/>
        </p:nvSpPr>
        <p:spPr>
          <a:xfrm>
            <a:off x="539552" y="3501008"/>
            <a:ext cx="7920880" cy="369332"/>
          </a:xfrm>
          <a:prstGeom prst="rect">
            <a:avLst/>
          </a:prstGeom>
          <a:noFill/>
        </p:spPr>
        <p:txBody>
          <a:bodyPr wrap="square" rtlCol="0">
            <a:spAutoFit/>
          </a:bodyPr>
          <a:lstStyle/>
          <a:p>
            <a:pPr algn="ctr"/>
            <a:r>
              <a:rPr lang="cs-CZ" b="1" dirty="0" smtClean="0">
                <a:solidFill>
                  <a:srgbClr val="0000CC"/>
                </a:solidFill>
              </a:rPr>
              <a:t>10 MILIARD t SOLÍ; HALIT A SÁDROVEC; 50 AŽ 70 % ZÁSOB LITHIA</a:t>
            </a:r>
            <a:endParaRPr lang="cs-CZ" b="1" dirty="0">
              <a:solidFill>
                <a:srgbClr val="0000CC"/>
              </a:solidFill>
            </a:endParaRPr>
          </a:p>
        </p:txBody>
      </p:sp>
    </p:spTree>
    <p:extLst>
      <p:ext uri="{BB962C8B-B14F-4D97-AF65-F5344CB8AC3E}">
        <p14:creationId xmlns:p14="http://schemas.microsoft.com/office/powerpoint/2010/main" val="17206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194"/>
                                        </p:tgtEl>
                                        <p:attrNameLst>
                                          <p:attrName>style.visibility</p:attrName>
                                        </p:attrNameLst>
                                      </p:cBhvr>
                                      <p:to>
                                        <p:strVal val="visible"/>
                                      </p:to>
                                    </p:set>
                                    <p:anim calcmode="lin" valueType="num">
                                      <p:cBhvr>
                                        <p:cTn id="29" dur="500" fill="hold"/>
                                        <p:tgtEl>
                                          <p:spTgt spid="8194"/>
                                        </p:tgtEl>
                                        <p:attrNameLst>
                                          <p:attrName>ppt_w</p:attrName>
                                        </p:attrNameLst>
                                      </p:cBhvr>
                                      <p:tavLst>
                                        <p:tav tm="0">
                                          <p:val>
                                            <p:fltVal val="0"/>
                                          </p:val>
                                        </p:tav>
                                        <p:tav tm="100000">
                                          <p:val>
                                            <p:strVal val="#ppt_w"/>
                                          </p:val>
                                        </p:tav>
                                      </p:tavLst>
                                    </p:anim>
                                    <p:anim calcmode="lin" valueType="num">
                                      <p:cBhvr>
                                        <p:cTn id="30" dur="500" fill="hold"/>
                                        <p:tgtEl>
                                          <p:spTgt spid="8194"/>
                                        </p:tgtEl>
                                        <p:attrNameLst>
                                          <p:attrName>ppt_h</p:attrName>
                                        </p:attrNameLst>
                                      </p:cBhvr>
                                      <p:tavLst>
                                        <p:tav tm="0">
                                          <p:val>
                                            <p:fltVal val="0"/>
                                          </p:val>
                                        </p:tav>
                                        <p:tav tm="100000">
                                          <p:val>
                                            <p:strVal val="#ppt_h"/>
                                          </p:val>
                                        </p:tav>
                                      </p:tavLst>
                                    </p:anim>
                                    <p:animEffect transition="in" filter="fade">
                                      <p:cBhvr>
                                        <p:cTn id="31" dur="500"/>
                                        <p:tgtEl>
                                          <p:spTgt spid="819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8198"/>
                                        </p:tgtEl>
                                        <p:attrNameLst>
                                          <p:attrName>style.visibility</p:attrName>
                                        </p:attrNameLst>
                                      </p:cBhvr>
                                      <p:to>
                                        <p:strVal val="visible"/>
                                      </p:to>
                                    </p:set>
                                    <p:anim calcmode="lin" valueType="num">
                                      <p:cBhvr>
                                        <p:cTn id="36" dur="500" fill="hold"/>
                                        <p:tgtEl>
                                          <p:spTgt spid="8198"/>
                                        </p:tgtEl>
                                        <p:attrNameLst>
                                          <p:attrName>ppt_w</p:attrName>
                                        </p:attrNameLst>
                                      </p:cBhvr>
                                      <p:tavLst>
                                        <p:tav tm="0">
                                          <p:val>
                                            <p:fltVal val="0"/>
                                          </p:val>
                                        </p:tav>
                                        <p:tav tm="100000">
                                          <p:val>
                                            <p:strVal val="#ppt_w"/>
                                          </p:val>
                                        </p:tav>
                                      </p:tavLst>
                                    </p:anim>
                                    <p:anim calcmode="lin" valueType="num">
                                      <p:cBhvr>
                                        <p:cTn id="37" dur="500" fill="hold"/>
                                        <p:tgtEl>
                                          <p:spTgt spid="8198"/>
                                        </p:tgtEl>
                                        <p:attrNameLst>
                                          <p:attrName>ppt_h</p:attrName>
                                        </p:attrNameLst>
                                      </p:cBhvr>
                                      <p:tavLst>
                                        <p:tav tm="0">
                                          <p:val>
                                            <p:fltVal val="0"/>
                                          </p:val>
                                        </p:tav>
                                        <p:tav tm="100000">
                                          <p:val>
                                            <p:strVal val="#ppt_h"/>
                                          </p:val>
                                        </p:tav>
                                      </p:tavLst>
                                    </p:anim>
                                    <p:animEffect transition="in" filter="fade">
                                      <p:cBhvr>
                                        <p:cTn id="38" dur="500"/>
                                        <p:tgtEl>
                                          <p:spTgt spid="8198"/>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8196"/>
                                        </p:tgtEl>
                                        <p:attrNameLst>
                                          <p:attrName>style.visibility</p:attrName>
                                        </p:attrNameLst>
                                      </p:cBhvr>
                                      <p:to>
                                        <p:strVal val="visible"/>
                                      </p:to>
                                    </p:set>
                                    <p:animEffect transition="in" filter="wheel(1)">
                                      <p:cBhvr>
                                        <p:cTn id="43"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27584" y="817476"/>
            <a:ext cx="7704856" cy="2677656"/>
          </a:xfrm>
          <a:prstGeom prst="rect">
            <a:avLst/>
          </a:prstGeom>
        </p:spPr>
        <p:txBody>
          <a:bodyPr wrap="square">
            <a:spAutoFit/>
          </a:bodyPr>
          <a:lstStyle/>
          <a:p>
            <a:r>
              <a:rPr lang="cs-CZ" sz="2400" b="1" dirty="0" smtClean="0">
                <a:solidFill>
                  <a:srgbClr val="FF0000"/>
                </a:solidFill>
              </a:rPr>
              <a:t>KULTURNÍ PAMÁTKA = </a:t>
            </a:r>
          </a:p>
          <a:p>
            <a:pPr algn="r"/>
            <a:r>
              <a:rPr lang="cs-CZ" sz="2400" b="1" dirty="0" smtClean="0"/>
              <a:t>NEMOVITÉ A MOVITÉ VĚCI, KTERÉ JSOU </a:t>
            </a:r>
          </a:p>
          <a:p>
            <a:pPr algn="r"/>
            <a:r>
              <a:rPr lang="cs-CZ" sz="2400" b="1" dirty="0" smtClean="0"/>
              <a:t>VÝZNAMNÝMI DOKLADY HISTORICKÉHO VÝVOJE SPOLEČNOSTI OD NEJSTARŠÍCH DOB </a:t>
            </a:r>
          </a:p>
          <a:p>
            <a:pPr algn="r"/>
            <a:r>
              <a:rPr lang="cs-CZ" sz="2400" b="1" dirty="0" smtClean="0"/>
              <a:t>DO SOUČASNOSTI, NEBO MAJÍ PŘÍMÝ VZTAH </a:t>
            </a:r>
          </a:p>
          <a:p>
            <a:pPr algn="r"/>
            <a:r>
              <a:rPr lang="cs-CZ" sz="2400" b="1" dirty="0" smtClean="0"/>
              <a:t>K VÝZNAMNÝM OSOBNOSTEM A HISTORICKÝM UDÁLOSTEM </a:t>
            </a:r>
            <a:endParaRPr lang="cs-CZ" sz="2400" b="1" dirty="0"/>
          </a:p>
        </p:txBody>
      </p:sp>
      <p:sp>
        <p:nvSpPr>
          <p:cNvPr id="3" name="Obdélník 2"/>
          <p:cNvSpPr/>
          <p:nvPr/>
        </p:nvSpPr>
        <p:spPr>
          <a:xfrm>
            <a:off x="683568" y="3752166"/>
            <a:ext cx="7704856" cy="2308324"/>
          </a:xfrm>
          <a:prstGeom prst="rect">
            <a:avLst/>
          </a:prstGeom>
        </p:spPr>
        <p:txBody>
          <a:bodyPr wrap="square">
            <a:spAutoFit/>
          </a:bodyPr>
          <a:lstStyle/>
          <a:p>
            <a:r>
              <a:rPr lang="sv-SE" sz="2400" dirty="0" smtClean="0">
                <a:solidFill>
                  <a:srgbClr val="C00000"/>
                </a:solidFill>
              </a:rPr>
              <a:t>PŘI HODNOCENÍ KULTURNÍCH PAMÁTEK SE UPLATŇUJE</a:t>
            </a:r>
            <a:r>
              <a:rPr lang="cs-CZ" sz="2400" dirty="0" smtClean="0">
                <a:solidFill>
                  <a:srgbClr val="C00000"/>
                </a:solidFill>
              </a:rPr>
              <a:t>:</a:t>
            </a:r>
          </a:p>
          <a:p>
            <a:pPr marL="800100" lvl="1" indent="-342900">
              <a:buFont typeface="Arial" panose="020B0604020202020204" pitchFamily="34" charset="0"/>
              <a:buChar char="•"/>
            </a:pPr>
            <a:r>
              <a:rPr lang="sv-SE" sz="2400" dirty="0" smtClean="0"/>
              <a:t>HISTORICKÝ ASPEKT</a:t>
            </a:r>
            <a:endParaRPr lang="cs-CZ" sz="2400" dirty="0" smtClean="0"/>
          </a:p>
          <a:p>
            <a:pPr marL="800100" lvl="1" indent="-342900">
              <a:buFont typeface="Arial" panose="020B0604020202020204" pitchFamily="34" charset="0"/>
              <a:buChar char="•"/>
            </a:pPr>
            <a:r>
              <a:rPr lang="cs-CZ" sz="2400" dirty="0" smtClean="0"/>
              <a:t>UMĚLECKÝ ASPEKT</a:t>
            </a:r>
          </a:p>
          <a:p>
            <a:pPr marL="800100" lvl="1" indent="-342900">
              <a:buFont typeface="Arial" panose="020B0604020202020204" pitchFamily="34" charset="0"/>
              <a:buChar char="•"/>
            </a:pPr>
            <a:r>
              <a:rPr lang="cs-CZ" sz="2400" dirty="0" smtClean="0"/>
              <a:t>ORGANIZAČNÍ ASPEKT </a:t>
            </a:r>
          </a:p>
          <a:p>
            <a:pPr marL="800100" lvl="1" indent="-342900">
              <a:buFont typeface="Arial" panose="020B0604020202020204" pitchFamily="34" charset="0"/>
              <a:buChar char="•"/>
            </a:pPr>
            <a:r>
              <a:rPr lang="sv-SE" sz="2400" dirty="0" smtClean="0"/>
              <a:t>IDEOVÝ ASPEKT </a:t>
            </a:r>
            <a:endParaRPr lang="cs-CZ" sz="2400" dirty="0" smtClean="0"/>
          </a:p>
          <a:p>
            <a:pPr marL="800100" lvl="1" indent="-342900">
              <a:buFont typeface="Arial" panose="020B0604020202020204" pitchFamily="34" charset="0"/>
              <a:buChar char="•"/>
            </a:pPr>
            <a:r>
              <a:rPr lang="cs-CZ" sz="2400" dirty="0" smtClean="0"/>
              <a:t>DRUHOVÝ ASPEKT</a:t>
            </a:r>
            <a:r>
              <a:rPr lang="cs-CZ" dirty="0" smtClean="0"/>
              <a:t> </a:t>
            </a:r>
            <a:endParaRPr lang="cs-CZ" dirty="0"/>
          </a:p>
        </p:txBody>
      </p:sp>
    </p:spTree>
    <p:extLst>
      <p:ext uri="{BB962C8B-B14F-4D97-AF65-F5344CB8AC3E}">
        <p14:creationId xmlns:p14="http://schemas.microsoft.com/office/powerpoint/2010/main" val="267575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00"/>
                                        <p:tgtEl>
                                          <p:spTgt spid="3">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260648"/>
            <a:ext cx="8784976" cy="1692771"/>
          </a:xfrm>
          <a:prstGeom prst="rect">
            <a:avLst/>
          </a:prstGeom>
        </p:spPr>
        <p:txBody>
          <a:bodyPr wrap="square">
            <a:spAutoFit/>
          </a:bodyPr>
          <a:lstStyle/>
          <a:p>
            <a:r>
              <a:rPr lang="cs-CZ" sz="2400" b="1" dirty="0" smtClean="0">
                <a:solidFill>
                  <a:srgbClr val="FF0000"/>
                </a:solidFill>
              </a:rPr>
              <a:t>ZÁKON O STÁTNÍ PAMÁTKOVÉ PÉČI 20/1987 SB. VYMEZUJE:</a:t>
            </a:r>
          </a:p>
          <a:p>
            <a:pPr marL="1257300" lvl="2" indent="-342900">
              <a:spcBef>
                <a:spcPts val="1200"/>
              </a:spcBef>
              <a:buFont typeface="Wingdings" panose="05000000000000000000" pitchFamily="2" charset="2"/>
              <a:buChar char="Ø"/>
            </a:pPr>
            <a:r>
              <a:rPr lang="cs-CZ" sz="2000" b="1" dirty="0" smtClean="0"/>
              <a:t>NÁRODNÍ KULTURNÍ PAMÁTKY </a:t>
            </a:r>
          </a:p>
          <a:p>
            <a:pPr marL="1257300" lvl="2" indent="-342900">
              <a:spcBef>
                <a:spcPts val="600"/>
              </a:spcBef>
              <a:buFont typeface="Wingdings" panose="05000000000000000000" pitchFamily="2" charset="2"/>
              <a:buChar char="Ø"/>
            </a:pPr>
            <a:r>
              <a:rPr lang="cs-CZ" sz="2000" b="1" dirty="0" smtClean="0"/>
              <a:t>PAMÁTKOVÉ REZERVACE </a:t>
            </a:r>
          </a:p>
          <a:p>
            <a:pPr marL="1257300" lvl="2" indent="-342900">
              <a:spcBef>
                <a:spcPts val="600"/>
              </a:spcBef>
              <a:buFont typeface="Wingdings" panose="05000000000000000000" pitchFamily="2" charset="2"/>
              <a:buChar char="Ø"/>
            </a:pPr>
            <a:r>
              <a:rPr lang="cs-CZ" sz="2000" b="1" dirty="0" smtClean="0"/>
              <a:t>PAMÁTKOVÉ ZÓNY </a:t>
            </a:r>
            <a:endParaRPr lang="cs-CZ" sz="2000" b="1" dirty="0"/>
          </a:p>
        </p:txBody>
      </p:sp>
      <p:sp>
        <p:nvSpPr>
          <p:cNvPr id="3" name="Obdélník 2"/>
          <p:cNvSpPr/>
          <p:nvPr/>
        </p:nvSpPr>
        <p:spPr>
          <a:xfrm>
            <a:off x="611560" y="1988840"/>
            <a:ext cx="7956884" cy="707886"/>
          </a:xfrm>
          <a:prstGeom prst="rect">
            <a:avLst/>
          </a:prstGeom>
        </p:spPr>
        <p:txBody>
          <a:bodyPr wrap="square">
            <a:spAutoFit/>
          </a:bodyPr>
          <a:lstStyle/>
          <a:p>
            <a:pPr algn="ctr"/>
            <a:r>
              <a:rPr lang="cs-CZ" sz="2000" b="1" dirty="0" smtClean="0">
                <a:solidFill>
                  <a:srgbClr val="000099"/>
                </a:solidFill>
              </a:rPr>
              <a:t>MEZI KULTURNÍ PAMÁTKY NÁLEŽÍ TECHNICKÉ PAMÁTKY (TECHNICKÉ ATRAKTIVITY) </a:t>
            </a:r>
            <a:endParaRPr lang="cs-CZ" sz="2000" b="1" dirty="0">
              <a:solidFill>
                <a:srgbClr val="000099"/>
              </a:solidFill>
            </a:endParaRPr>
          </a:p>
        </p:txBody>
      </p:sp>
      <p:pic>
        <p:nvPicPr>
          <p:cNvPr id="1026" name="Picture 2" descr="https://media.novinky.cz/836/388365-top_foto1-zml4e.jpg?1376998206"/>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79512" y="2780928"/>
            <a:ext cx="3240360" cy="1825403"/>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1028" name="Picture 4" descr="http://www.ostrozsko.cz/pruvodce/14521/element/46636/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780928"/>
            <a:ext cx="2520280" cy="18942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images.atlasceska.cz/images/ceska-republika/common/photos01/00363.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28184" y="2780928"/>
            <a:ext cx="2664296" cy="1872208"/>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1032" name="Picture 8" descr="File:Stara hut u Adamova.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63888" y="4797152"/>
            <a:ext cx="2459427" cy="184457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1034" name="Picture 10" descr="https://1gr.cz/fotky/idnes/11/092/org/JOG3dc5ae_Dul_Michal.jp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3528" y="4725144"/>
            <a:ext cx="2944754" cy="1972985"/>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1036" name="Picture 12" descr="https://www.kamsevydat.cz/wp-content/uploads/2013/03/IMG_1411.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737"/>
          <a:stretch/>
        </p:blipFill>
        <p:spPr bwMode="auto">
          <a:xfrm>
            <a:off x="6228184" y="4798336"/>
            <a:ext cx="2611901" cy="1885063"/>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98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heel(1)">
                                      <p:cBhvr>
                                        <p:cTn id="29" dur="2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500" fill="hold"/>
                                        <p:tgtEl>
                                          <p:spTgt spid="1026"/>
                                        </p:tgtEl>
                                        <p:attrNameLst>
                                          <p:attrName>ppt_w</p:attrName>
                                        </p:attrNameLst>
                                      </p:cBhvr>
                                      <p:tavLst>
                                        <p:tav tm="0">
                                          <p:val>
                                            <p:fltVal val="0"/>
                                          </p:val>
                                        </p:tav>
                                        <p:tav tm="100000">
                                          <p:val>
                                            <p:strVal val="#ppt_w"/>
                                          </p:val>
                                        </p:tav>
                                      </p:tavLst>
                                    </p:anim>
                                    <p:anim calcmode="lin" valueType="num">
                                      <p:cBhvr>
                                        <p:cTn id="35" dur="500" fill="hold"/>
                                        <p:tgtEl>
                                          <p:spTgt spid="1026"/>
                                        </p:tgtEl>
                                        <p:attrNameLst>
                                          <p:attrName>ppt_h</p:attrName>
                                        </p:attrNameLst>
                                      </p:cBhvr>
                                      <p:tavLst>
                                        <p:tav tm="0">
                                          <p:val>
                                            <p:fltVal val="0"/>
                                          </p:val>
                                        </p:tav>
                                        <p:tav tm="100000">
                                          <p:val>
                                            <p:strVal val="#ppt_h"/>
                                          </p:val>
                                        </p:tav>
                                      </p:tavLst>
                                    </p:anim>
                                    <p:animEffect transition="in" filter="fade">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34"/>
                                        </p:tgtEl>
                                        <p:attrNameLst>
                                          <p:attrName>style.visibility</p:attrName>
                                        </p:attrNameLst>
                                      </p:cBhvr>
                                      <p:to>
                                        <p:strVal val="visible"/>
                                      </p:to>
                                    </p:set>
                                    <p:anim calcmode="lin" valueType="num">
                                      <p:cBhvr>
                                        <p:cTn id="41" dur="500" fill="hold"/>
                                        <p:tgtEl>
                                          <p:spTgt spid="1034"/>
                                        </p:tgtEl>
                                        <p:attrNameLst>
                                          <p:attrName>ppt_w</p:attrName>
                                        </p:attrNameLst>
                                      </p:cBhvr>
                                      <p:tavLst>
                                        <p:tav tm="0">
                                          <p:val>
                                            <p:fltVal val="0"/>
                                          </p:val>
                                        </p:tav>
                                        <p:tav tm="100000">
                                          <p:val>
                                            <p:strVal val="#ppt_w"/>
                                          </p:val>
                                        </p:tav>
                                      </p:tavLst>
                                    </p:anim>
                                    <p:anim calcmode="lin" valueType="num">
                                      <p:cBhvr>
                                        <p:cTn id="42" dur="500" fill="hold"/>
                                        <p:tgtEl>
                                          <p:spTgt spid="1034"/>
                                        </p:tgtEl>
                                        <p:attrNameLst>
                                          <p:attrName>ppt_h</p:attrName>
                                        </p:attrNameLst>
                                      </p:cBhvr>
                                      <p:tavLst>
                                        <p:tav tm="0">
                                          <p:val>
                                            <p:fltVal val="0"/>
                                          </p:val>
                                        </p:tav>
                                        <p:tav tm="100000">
                                          <p:val>
                                            <p:strVal val="#ppt_h"/>
                                          </p:val>
                                        </p:tav>
                                      </p:tavLst>
                                    </p:anim>
                                    <p:animEffect transition="in" filter="fade">
                                      <p:cBhvr>
                                        <p:cTn id="43" dur="500"/>
                                        <p:tgtEl>
                                          <p:spTgt spid="103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028"/>
                                        </p:tgtEl>
                                        <p:attrNameLst>
                                          <p:attrName>style.visibility</p:attrName>
                                        </p:attrNameLst>
                                      </p:cBhvr>
                                      <p:to>
                                        <p:strVal val="visible"/>
                                      </p:to>
                                    </p:set>
                                    <p:anim calcmode="lin" valueType="num">
                                      <p:cBhvr>
                                        <p:cTn id="48" dur="500" fill="hold"/>
                                        <p:tgtEl>
                                          <p:spTgt spid="1028"/>
                                        </p:tgtEl>
                                        <p:attrNameLst>
                                          <p:attrName>ppt_w</p:attrName>
                                        </p:attrNameLst>
                                      </p:cBhvr>
                                      <p:tavLst>
                                        <p:tav tm="0">
                                          <p:val>
                                            <p:fltVal val="0"/>
                                          </p:val>
                                        </p:tav>
                                        <p:tav tm="100000">
                                          <p:val>
                                            <p:strVal val="#ppt_w"/>
                                          </p:val>
                                        </p:tav>
                                      </p:tavLst>
                                    </p:anim>
                                    <p:anim calcmode="lin" valueType="num">
                                      <p:cBhvr>
                                        <p:cTn id="49" dur="500" fill="hold"/>
                                        <p:tgtEl>
                                          <p:spTgt spid="1028"/>
                                        </p:tgtEl>
                                        <p:attrNameLst>
                                          <p:attrName>ppt_h</p:attrName>
                                        </p:attrNameLst>
                                      </p:cBhvr>
                                      <p:tavLst>
                                        <p:tav tm="0">
                                          <p:val>
                                            <p:fltVal val="0"/>
                                          </p:val>
                                        </p:tav>
                                        <p:tav tm="100000">
                                          <p:val>
                                            <p:strVal val="#ppt_h"/>
                                          </p:val>
                                        </p:tav>
                                      </p:tavLst>
                                    </p:anim>
                                    <p:animEffect transition="in" filter="fade">
                                      <p:cBhvr>
                                        <p:cTn id="50" dur="500"/>
                                        <p:tgtEl>
                                          <p:spTgt spid="102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32"/>
                                        </p:tgtEl>
                                        <p:attrNameLst>
                                          <p:attrName>style.visibility</p:attrName>
                                        </p:attrNameLst>
                                      </p:cBhvr>
                                      <p:to>
                                        <p:strVal val="visible"/>
                                      </p:to>
                                    </p:set>
                                    <p:anim calcmode="lin" valueType="num">
                                      <p:cBhvr>
                                        <p:cTn id="55" dur="500" fill="hold"/>
                                        <p:tgtEl>
                                          <p:spTgt spid="1032"/>
                                        </p:tgtEl>
                                        <p:attrNameLst>
                                          <p:attrName>ppt_w</p:attrName>
                                        </p:attrNameLst>
                                      </p:cBhvr>
                                      <p:tavLst>
                                        <p:tav tm="0">
                                          <p:val>
                                            <p:fltVal val="0"/>
                                          </p:val>
                                        </p:tav>
                                        <p:tav tm="100000">
                                          <p:val>
                                            <p:strVal val="#ppt_w"/>
                                          </p:val>
                                        </p:tav>
                                      </p:tavLst>
                                    </p:anim>
                                    <p:anim calcmode="lin" valueType="num">
                                      <p:cBhvr>
                                        <p:cTn id="56" dur="500" fill="hold"/>
                                        <p:tgtEl>
                                          <p:spTgt spid="1032"/>
                                        </p:tgtEl>
                                        <p:attrNameLst>
                                          <p:attrName>ppt_h</p:attrName>
                                        </p:attrNameLst>
                                      </p:cBhvr>
                                      <p:tavLst>
                                        <p:tav tm="0">
                                          <p:val>
                                            <p:fltVal val="0"/>
                                          </p:val>
                                        </p:tav>
                                        <p:tav tm="100000">
                                          <p:val>
                                            <p:strVal val="#ppt_h"/>
                                          </p:val>
                                        </p:tav>
                                      </p:tavLst>
                                    </p:anim>
                                    <p:animEffect transition="in" filter="fade">
                                      <p:cBhvr>
                                        <p:cTn id="57" dur="500"/>
                                        <p:tgtEl>
                                          <p:spTgt spid="103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030"/>
                                        </p:tgtEl>
                                        <p:attrNameLst>
                                          <p:attrName>style.visibility</p:attrName>
                                        </p:attrNameLst>
                                      </p:cBhvr>
                                      <p:to>
                                        <p:strVal val="visible"/>
                                      </p:to>
                                    </p:set>
                                    <p:anim calcmode="lin" valueType="num">
                                      <p:cBhvr>
                                        <p:cTn id="62" dur="500" fill="hold"/>
                                        <p:tgtEl>
                                          <p:spTgt spid="1030"/>
                                        </p:tgtEl>
                                        <p:attrNameLst>
                                          <p:attrName>ppt_w</p:attrName>
                                        </p:attrNameLst>
                                      </p:cBhvr>
                                      <p:tavLst>
                                        <p:tav tm="0">
                                          <p:val>
                                            <p:fltVal val="0"/>
                                          </p:val>
                                        </p:tav>
                                        <p:tav tm="100000">
                                          <p:val>
                                            <p:strVal val="#ppt_w"/>
                                          </p:val>
                                        </p:tav>
                                      </p:tavLst>
                                    </p:anim>
                                    <p:anim calcmode="lin" valueType="num">
                                      <p:cBhvr>
                                        <p:cTn id="63" dur="500" fill="hold"/>
                                        <p:tgtEl>
                                          <p:spTgt spid="1030"/>
                                        </p:tgtEl>
                                        <p:attrNameLst>
                                          <p:attrName>ppt_h</p:attrName>
                                        </p:attrNameLst>
                                      </p:cBhvr>
                                      <p:tavLst>
                                        <p:tav tm="0">
                                          <p:val>
                                            <p:fltVal val="0"/>
                                          </p:val>
                                        </p:tav>
                                        <p:tav tm="100000">
                                          <p:val>
                                            <p:strVal val="#ppt_h"/>
                                          </p:val>
                                        </p:tav>
                                      </p:tavLst>
                                    </p:anim>
                                    <p:animEffect transition="in" filter="fade">
                                      <p:cBhvr>
                                        <p:cTn id="64" dur="500"/>
                                        <p:tgtEl>
                                          <p:spTgt spid="1030"/>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036"/>
                                        </p:tgtEl>
                                        <p:attrNameLst>
                                          <p:attrName>style.visibility</p:attrName>
                                        </p:attrNameLst>
                                      </p:cBhvr>
                                      <p:to>
                                        <p:strVal val="visible"/>
                                      </p:to>
                                    </p:set>
                                    <p:anim calcmode="lin" valueType="num">
                                      <p:cBhvr>
                                        <p:cTn id="69" dur="500" fill="hold"/>
                                        <p:tgtEl>
                                          <p:spTgt spid="1036"/>
                                        </p:tgtEl>
                                        <p:attrNameLst>
                                          <p:attrName>ppt_w</p:attrName>
                                        </p:attrNameLst>
                                      </p:cBhvr>
                                      <p:tavLst>
                                        <p:tav tm="0">
                                          <p:val>
                                            <p:fltVal val="0"/>
                                          </p:val>
                                        </p:tav>
                                        <p:tav tm="100000">
                                          <p:val>
                                            <p:strVal val="#ppt_w"/>
                                          </p:val>
                                        </p:tav>
                                      </p:tavLst>
                                    </p:anim>
                                    <p:anim calcmode="lin" valueType="num">
                                      <p:cBhvr>
                                        <p:cTn id="70" dur="500" fill="hold"/>
                                        <p:tgtEl>
                                          <p:spTgt spid="1036"/>
                                        </p:tgtEl>
                                        <p:attrNameLst>
                                          <p:attrName>ppt_h</p:attrName>
                                        </p:attrNameLst>
                                      </p:cBhvr>
                                      <p:tavLst>
                                        <p:tav tm="0">
                                          <p:val>
                                            <p:fltVal val="0"/>
                                          </p:val>
                                        </p:tav>
                                        <p:tav tm="100000">
                                          <p:val>
                                            <p:strVal val="#ppt_h"/>
                                          </p:val>
                                        </p:tav>
                                      </p:tavLst>
                                    </p:anim>
                                    <p:animEffect transition="in" filter="fade">
                                      <p:cBhvr>
                                        <p:cTn id="71"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9552" y="637247"/>
            <a:ext cx="7523143" cy="5801588"/>
          </a:xfrm>
          <a:prstGeom prst="rect">
            <a:avLst/>
          </a:prstGeom>
        </p:spPr>
        <p:txBody>
          <a:bodyPr wrap="square">
            <a:spAutoFit/>
          </a:bodyPr>
          <a:lstStyle/>
          <a:p>
            <a:r>
              <a:rPr lang="cs-CZ" sz="2400" b="1" dirty="0" smtClean="0">
                <a:solidFill>
                  <a:srgbClr val="C00000"/>
                </a:solidFill>
              </a:rPr>
              <a:t>SYSTÉM VHODNÝCH KRITÉRIÍ PRO VÝBĚR A HODNOCENÍ MONTÁNNÍCH OBJEKTŮ:</a:t>
            </a:r>
          </a:p>
          <a:p>
            <a:pPr marL="342900" indent="-342900">
              <a:spcBef>
                <a:spcPts val="1200"/>
              </a:spcBef>
              <a:buFont typeface="Arial" panose="020B0604020202020204" pitchFamily="34" charset="0"/>
              <a:buChar char="•"/>
            </a:pPr>
            <a:r>
              <a:rPr lang="cs-CZ" sz="2400" b="1" dirty="0" smtClean="0">
                <a:solidFill>
                  <a:srgbClr val="000099"/>
                </a:solidFill>
              </a:rPr>
              <a:t>UNIKÁTNÍ VÝTVOR, MISTROVSKÉ DÍLO TVŮRČÍHO GÉNIA</a:t>
            </a:r>
          </a:p>
          <a:p>
            <a:pPr marL="342900" indent="-342900">
              <a:spcBef>
                <a:spcPts val="600"/>
              </a:spcBef>
              <a:buFont typeface="Arial" panose="020B0604020202020204" pitchFamily="34" charset="0"/>
              <a:buChar char="•"/>
            </a:pPr>
            <a:r>
              <a:rPr lang="cs-CZ" sz="2400" b="1" dirty="0" smtClean="0">
                <a:solidFill>
                  <a:srgbClr val="000099"/>
                </a:solidFill>
              </a:rPr>
              <a:t>VELKÝ VLIV NA TECHNOLOGICKÝ VÝVOJ</a:t>
            </a:r>
          </a:p>
          <a:p>
            <a:pPr marL="342900" indent="-342900">
              <a:spcBef>
                <a:spcPts val="600"/>
              </a:spcBef>
              <a:buFont typeface="Arial" panose="020B0604020202020204" pitchFamily="34" charset="0"/>
              <a:buChar char="•"/>
            </a:pPr>
            <a:r>
              <a:rPr lang="cs-CZ" sz="2400" b="1" dirty="0" smtClean="0">
                <a:solidFill>
                  <a:srgbClr val="000099"/>
                </a:solidFill>
              </a:rPr>
              <a:t>VYNIKAJÍCÍ PŘÍKLAD TYPU STAVEB NEBO ZNAKŮ, KTERÉ ILUSTRUJÍ VÝZNAMNOU HISTORICKOU ETAPU </a:t>
            </a:r>
          </a:p>
          <a:p>
            <a:pPr marL="342900" indent="-342900">
              <a:spcBef>
                <a:spcPts val="600"/>
              </a:spcBef>
              <a:buFont typeface="Arial" panose="020B0604020202020204" pitchFamily="34" charset="0"/>
              <a:buChar char="•"/>
            </a:pPr>
            <a:r>
              <a:rPr lang="cs-CZ" sz="2400" b="1" dirty="0" smtClean="0">
                <a:solidFill>
                  <a:srgbClr val="000099"/>
                </a:solidFill>
              </a:rPr>
              <a:t>OBJEKTY PŘÍMO SPJATÉ S EKONOMICKÝM NEBO SOCIÁLNÍM ROZVOJEM VÝJIMEČNÉHO OBECNÉHO VÝZNAMU</a:t>
            </a:r>
          </a:p>
          <a:p>
            <a:pPr marL="342900" indent="-342900">
              <a:spcBef>
                <a:spcPts val="600"/>
              </a:spcBef>
              <a:buFont typeface="Arial" panose="020B0604020202020204" pitchFamily="34" charset="0"/>
              <a:buChar char="•"/>
            </a:pPr>
            <a:r>
              <a:rPr lang="cs-CZ" sz="2400" b="1" dirty="0" smtClean="0">
                <a:solidFill>
                  <a:srgbClr val="000099"/>
                </a:solidFill>
              </a:rPr>
              <a:t>AUTENTICITA PROVOZNÍCH STAVEB</a:t>
            </a:r>
          </a:p>
          <a:p>
            <a:pPr marL="342900" indent="-342900">
              <a:spcBef>
                <a:spcPts val="600"/>
              </a:spcBef>
              <a:buFont typeface="Arial" panose="020B0604020202020204" pitchFamily="34" charset="0"/>
              <a:buChar char="•"/>
            </a:pPr>
            <a:r>
              <a:rPr lang="cs-CZ" sz="2400" b="1" dirty="0" smtClean="0">
                <a:solidFill>
                  <a:srgbClr val="000099"/>
                </a:solidFill>
              </a:rPr>
              <a:t>ÚROVEŇ EXISTUJÍCÍ PRÁVNÍ OCHRANY A SPRÁVY. </a:t>
            </a:r>
          </a:p>
          <a:p>
            <a:pPr marL="342900" indent="-342900">
              <a:buFont typeface="Arial" panose="020B0604020202020204" pitchFamily="34" charset="0"/>
              <a:buChar char="•"/>
            </a:pPr>
            <a:endParaRPr lang="cs-CZ" sz="2400" b="1" dirty="0">
              <a:solidFill>
                <a:srgbClr val="C00000"/>
              </a:solidFill>
            </a:endParaRPr>
          </a:p>
        </p:txBody>
      </p:sp>
    </p:spTree>
    <p:extLst>
      <p:ext uri="{BB962C8B-B14F-4D97-AF65-F5344CB8AC3E}">
        <p14:creationId xmlns:p14="http://schemas.microsoft.com/office/powerpoint/2010/main" val="274903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99593" y="771481"/>
            <a:ext cx="7704856" cy="4909036"/>
          </a:xfrm>
          <a:prstGeom prst="rect">
            <a:avLst/>
          </a:prstGeom>
        </p:spPr>
        <p:txBody>
          <a:bodyPr wrap="square">
            <a:spAutoFit/>
          </a:bodyPr>
          <a:lstStyle/>
          <a:p>
            <a:r>
              <a:rPr lang="cs-CZ" sz="2400" b="1" dirty="0" smtClean="0"/>
              <a:t>ČLENĚNÍ MEZINÁRODNĚ VÝZNAMNÝCH UHELNÝCH DOLŮ:</a:t>
            </a:r>
          </a:p>
          <a:p>
            <a:pPr marL="342900" indent="-342900">
              <a:spcBef>
                <a:spcPts val="1200"/>
              </a:spcBef>
              <a:buFont typeface="Wingdings" panose="05000000000000000000" pitchFamily="2" charset="2"/>
              <a:buChar char="v"/>
            </a:pPr>
            <a:r>
              <a:rPr lang="cs-CZ" sz="2400" b="1" dirty="0" smtClean="0">
                <a:solidFill>
                  <a:srgbClr val="339933"/>
                </a:solidFill>
              </a:rPr>
              <a:t>VÝZNAMNÉ STAVBY NEBO SKUPINY STAVEB NA DOLECH A PŘILEHLÝCH HORNICKÝCH KOLONIÍCH;</a:t>
            </a:r>
          </a:p>
          <a:p>
            <a:pPr marL="342900" indent="-342900">
              <a:spcBef>
                <a:spcPts val="600"/>
              </a:spcBef>
              <a:buFont typeface="Wingdings" panose="05000000000000000000" pitchFamily="2" charset="2"/>
              <a:buChar char="v"/>
            </a:pPr>
            <a:r>
              <a:rPr lang="cs-CZ" sz="2400" b="1" dirty="0" smtClean="0">
                <a:solidFill>
                  <a:srgbClr val="339933"/>
                </a:solidFill>
              </a:rPr>
              <a:t>VELKÉ DŮLNÍ KOMPLEXY A PŘILEHLÉ HORNICKÉ KOLONIE; </a:t>
            </a:r>
          </a:p>
          <a:p>
            <a:pPr marL="342900" indent="-342900">
              <a:spcBef>
                <a:spcPts val="600"/>
              </a:spcBef>
              <a:buFont typeface="Wingdings" panose="05000000000000000000" pitchFamily="2" charset="2"/>
              <a:buChar char="v"/>
            </a:pPr>
            <a:r>
              <a:rPr lang="cs-CZ" sz="2400" b="1" dirty="0" smtClean="0">
                <a:solidFill>
                  <a:srgbClr val="339933"/>
                </a:solidFill>
              </a:rPr>
              <a:t>INTEGROVANÉ PRŮMYSLOVÉ OBLASTI, KTERÉ ZAHRNUJÍ DOLY JAKO VÝZNAMNOU SOUČÁST PRŮMYSLOVÉ KRAJINY;</a:t>
            </a:r>
          </a:p>
          <a:p>
            <a:pPr marL="342900" indent="-342900">
              <a:spcBef>
                <a:spcPts val="600"/>
              </a:spcBef>
              <a:buFont typeface="Wingdings" panose="05000000000000000000" pitchFamily="2" charset="2"/>
              <a:buChar char="v"/>
            </a:pPr>
            <a:r>
              <a:rPr lang="cs-CZ" sz="2400" b="1" dirty="0" smtClean="0">
                <a:solidFill>
                  <a:srgbClr val="339933"/>
                </a:solidFill>
              </a:rPr>
              <a:t>HORNICKÉ KRAJINY SE ZPRACOVÁNÍM DOPROVODNÝCH PRODUKTŮ, S BUDOVAMI A INSTITUCEMI DĚLNICKÉHO OSÍDLENÍ.</a:t>
            </a:r>
            <a:endParaRPr lang="cs-CZ" sz="2400" b="1" dirty="0">
              <a:solidFill>
                <a:srgbClr val="339933"/>
              </a:solidFill>
            </a:endParaRPr>
          </a:p>
        </p:txBody>
      </p:sp>
    </p:spTree>
    <p:extLst>
      <p:ext uri="{BB962C8B-B14F-4D97-AF65-F5344CB8AC3E}">
        <p14:creationId xmlns:p14="http://schemas.microsoft.com/office/powerpoint/2010/main" val="124557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9572" y="260648"/>
            <a:ext cx="7416824" cy="936104"/>
          </a:xfrm>
        </p:spPr>
        <p:txBody>
          <a:bodyPr/>
          <a:lstStyle/>
          <a:p>
            <a:pPr marL="0" indent="0" algn="ctr">
              <a:buNone/>
            </a:pPr>
            <a:r>
              <a:rPr lang="cs-CZ" sz="24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PŘÍSTUPY </a:t>
            </a:r>
            <a:r>
              <a:rPr lang="cs-CZ" sz="24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ZALOŽENÉ NA </a:t>
            </a:r>
            <a:r>
              <a:rPr lang="cs-CZ" sz="24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KVANTIFIKOVATELNÝCH UKAZATELÍCH</a:t>
            </a:r>
            <a:endParaRPr lang="cs-CZ" sz="24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4" name="Obdélník 3"/>
          <p:cNvSpPr/>
          <p:nvPr/>
        </p:nvSpPr>
        <p:spPr>
          <a:xfrm>
            <a:off x="835968" y="1325959"/>
            <a:ext cx="4391138" cy="461665"/>
          </a:xfrm>
          <a:prstGeom prst="rect">
            <a:avLst/>
          </a:prstGeom>
        </p:spPr>
        <p:txBody>
          <a:bodyPr wrap="none">
            <a:spAutoFit/>
          </a:bodyPr>
          <a:lstStyle/>
          <a:p>
            <a:r>
              <a:rPr lang="cs-CZ" sz="2400" b="1" dirty="0" smtClean="0"/>
              <a:t>MÍRA ATRAKTIVITY OBJEKTU </a:t>
            </a:r>
            <a:endParaRPr lang="cs-CZ" sz="24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787624"/>
            <a:ext cx="3312368" cy="602249"/>
          </a:xfrm>
          <a:prstGeom prst="rect">
            <a:avLst/>
          </a:prstGeom>
          <a:noFill/>
          <a:ln>
            <a:noFill/>
          </a:ln>
          <a:effectLst>
            <a:glow rad="228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858207" y="2422598"/>
            <a:ext cx="4563685" cy="461665"/>
          </a:xfrm>
          <a:prstGeom prst="rect">
            <a:avLst/>
          </a:prstGeom>
        </p:spPr>
        <p:txBody>
          <a:bodyPr wrap="none">
            <a:spAutoFit/>
          </a:bodyPr>
          <a:lstStyle/>
          <a:p>
            <a:r>
              <a:rPr lang="cs-CZ" sz="2400" b="1" dirty="0" smtClean="0"/>
              <a:t>HUSTOTA OBJEKTŮ  V OBLASTI</a:t>
            </a:r>
            <a:endParaRPr lang="cs-CZ" sz="2400" b="1" dirty="0"/>
          </a:p>
        </p:txBody>
      </p:sp>
      <mc:AlternateContent xmlns:mc="http://schemas.openxmlformats.org/markup-compatibility/2006" xmlns:a14="http://schemas.microsoft.com/office/drawing/2010/main">
        <mc:Choice Requires="a14">
          <p:sp>
            <p:nvSpPr>
              <p:cNvPr id="6" name="Obdélník 5"/>
              <p:cNvSpPr/>
              <p:nvPr/>
            </p:nvSpPr>
            <p:spPr>
              <a:xfrm>
                <a:off x="3560225" y="2884263"/>
                <a:ext cx="2232248" cy="981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Math"/>
                        </a:rPr>
                        <m:t>𝑯</m:t>
                      </m:r>
                      <m:r>
                        <a:rPr lang="en-US" sz="2800"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Math"/>
                        </a:rPr>
                        <m:t>=</m:t>
                      </m:r>
                      <m:f>
                        <m:fPr>
                          <m:ctrlPr>
                            <a:rPr lang="cs-CZ" sz="2800"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Math"/>
                            </a:rPr>
                          </m:ctrlPr>
                        </m:fPr>
                        <m:num>
                          <m:nary>
                            <m:naryPr>
                              <m:chr m:val="∑"/>
                              <m:limLoc m:val="undOvr"/>
                              <m:ctrlPr>
                                <a:rPr lang="cs-CZ" sz="2800"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Math"/>
                                </a:rPr>
                              </m:ctrlPr>
                            </m:naryPr>
                            <m:sub>
                              <m:r>
                                <a:rPr lang="en-US" sz="2800"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Math"/>
                                </a:rPr>
                                <m:t>𝒊</m:t>
                              </m:r>
                              <m:r>
                                <a:rPr lang="en-US" sz="2800"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Math"/>
                                </a:rPr>
                                <m:t>=</m:t>
                              </m:r>
                              <m:r>
                                <a:rPr lang="en-US" sz="2800"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Math"/>
                                </a:rPr>
                                <m:t>𝟏</m:t>
                              </m:r>
                            </m:sub>
                            <m:sup>
                              <m:r>
                                <a:rPr lang="en-US" sz="2800"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Math"/>
                                </a:rPr>
                                <m:t>𝟑</m:t>
                              </m:r>
                            </m:sup>
                            <m:e>
                              <m:sSub>
                                <m:sSubPr>
                                  <m:ctrlPr>
                                    <a:rPr lang="cs-CZ" sz="2800"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Math"/>
                                    </a:rPr>
                                  </m:ctrlPr>
                                </m:sSubPr>
                                <m:e>
                                  <m:r>
                                    <a:rPr lang="en-US" sz="2800"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Math"/>
                                    </a:rPr>
                                    <m:t>𝑻</m:t>
                                  </m:r>
                                </m:e>
                                <m:sub>
                                  <m:r>
                                    <a:rPr lang="en-US" sz="2800"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Math"/>
                                    </a:rPr>
                                    <m:t>𝒊</m:t>
                                  </m:r>
                                </m:sub>
                              </m:sSub>
                            </m:e>
                          </m:nary>
                        </m:num>
                        <m:den>
                          <m:r>
                            <a:rPr lang="en-US" sz="2800"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Math"/>
                            </a:rPr>
                            <m:t>𝑺</m:t>
                          </m:r>
                        </m:den>
                      </m:f>
                    </m:oMath>
                  </m:oMathPara>
                </a14:m>
                <a:endParaRPr lang="cs-CZ"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mc:Choice>
        <mc:Fallback xmlns="">
          <p:sp>
            <p:nvSpPr>
              <p:cNvPr id="6" name="Obdélník 5"/>
              <p:cNvSpPr>
                <a:spLocks noRot="1" noChangeAspect="1" noMove="1" noResize="1" noEditPoints="1" noAdjustHandles="1" noChangeArrowheads="1" noChangeShapeType="1" noTextEdit="1"/>
              </p:cNvSpPr>
              <p:nvPr/>
            </p:nvSpPr>
            <p:spPr>
              <a:xfrm>
                <a:off x="3560225" y="2884263"/>
                <a:ext cx="2232248" cy="981872"/>
              </a:xfrm>
              <a:prstGeom prst="rect">
                <a:avLst/>
              </a:prstGeom>
              <a:blipFill rotWithShape="1">
                <a:blip r:embed="rId3"/>
                <a:stretch>
                  <a:fillRect/>
                </a:stretch>
              </a:blipFill>
            </p:spPr>
            <p:txBody>
              <a:bodyPr/>
              <a:lstStyle/>
              <a:p>
                <a:r>
                  <a:rPr lang="cs-CZ">
                    <a:noFill/>
                  </a:rPr>
                  <a:t> </a:t>
                </a:r>
              </a:p>
            </p:txBody>
          </p:sp>
        </mc:Fallback>
      </mc:AlternateContent>
      <p:sp>
        <p:nvSpPr>
          <p:cNvPr id="7" name="Obdélník 6"/>
          <p:cNvSpPr/>
          <p:nvPr/>
        </p:nvSpPr>
        <p:spPr>
          <a:xfrm>
            <a:off x="872952" y="3635302"/>
            <a:ext cx="2741025" cy="461665"/>
          </a:xfrm>
          <a:prstGeom prst="rect">
            <a:avLst/>
          </a:prstGeom>
        </p:spPr>
        <p:txBody>
          <a:bodyPr wrap="square">
            <a:spAutoFit/>
          </a:bodyPr>
          <a:lstStyle/>
          <a:p>
            <a:r>
              <a:rPr lang="cs-CZ" sz="2400" b="1" dirty="0" smtClean="0"/>
              <a:t>HODNOTA TOPU</a:t>
            </a:r>
            <a:endParaRPr lang="cs-CZ" sz="2400" b="1" dirty="0"/>
          </a:p>
        </p:txBody>
      </p:sp>
      <mc:AlternateContent xmlns:mc="http://schemas.openxmlformats.org/markup-compatibility/2006" xmlns:a14="http://schemas.microsoft.com/office/drawing/2010/main">
        <mc:Choice Requires="a14">
          <p:sp>
            <p:nvSpPr>
              <p:cNvPr id="10" name="Obdélník 9"/>
              <p:cNvSpPr/>
              <p:nvPr/>
            </p:nvSpPr>
            <p:spPr>
              <a:xfrm>
                <a:off x="2669168" y="4096967"/>
                <a:ext cx="3960441" cy="99206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cs-CZ" sz="2800" b="1" i="1">
                              <a:latin typeface="Cambria Math"/>
                            </a:rPr>
                          </m:ctrlPr>
                        </m:sSubPr>
                        <m:e>
                          <m:r>
                            <a:rPr lang="en-US" sz="2800" b="1" i="1">
                              <a:latin typeface="Cambria Math"/>
                            </a:rPr>
                            <m:t>𝑻</m:t>
                          </m:r>
                        </m:e>
                        <m:sub>
                          <m:r>
                            <a:rPr lang="en-US" sz="2800" b="1" i="1">
                              <a:latin typeface="Cambria Math"/>
                            </a:rPr>
                            <m:t>𝒊</m:t>
                          </m:r>
                        </m:sub>
                      </m:sSub>
                      <m:r>
                        <a:rPr lang="en-US" sz="2800" b="1" i="1">
                          <a:latin typeface="Cambria Math"/>
                        </a:rPr>
                        <m:t>=</m:t>
                      </m:r>
                      <m:nary>
                        <m:naryPr>
                          <m:chr m:val="∑"/>
                          <m:limLoc m:val="subSup"/>
                          <m:ctrlPr>
                            <a:rPr lang="cs-CZ" sz="2800" b="1" i="1">
                              <a:latin typeface="Cambria Math"/>
                            </a:rPr>
                          </m:ctrlPr>
                        </m:naryPr>
                        <m:sub>
                          <m:r>
                            <a:rPr lang="en-US" sz="2800" b="1" i="1">
                              <a:latin typeface="Cambria Math"/>
                            </a:rPr>
                            <m:t>𝒋</m:t>
                          </m:r>
                          <m:r>
                            <a:rPr lang="en-US" sz="2800" b="1" i="1">
                              <a:latin typeface="Cambria Math"/>
                            </a:rPr>
                            <m:t>=</m:t>
                          </m:r>
                          <m:r>
                            <a:rPr lang="en-US" sz="2800" b="1" i="1">
                              <a:latin typeface="Cambria Math"/>
                            </a:rPr>
                            <m:t>𝟏</m:t>
                          </m:r>
                        </m:sub>
                        <m:sup>
                          <m:r>
                            <a:rPr lang="en-US" sz="2800" b="1" i="1">
                              <a:latin typeface="Cambria Math"/>
                            </a:rPr>
                            <m:t>𝒎</m:t>
                          </m:r>
                        </m:sup>
                        <m:e>
                          <m:sSub>
                            <m:sSubPr>
                              <m:ctrlPr>
                                <a:rPr lang="cs-CZ" sz="2800" b="1" i="1">
                                  <a:latin typeface="Cambria Math"/>
                                </a:rPr>
                              </m:ctrlPr>
                            </m:sSubPr>
                            <m:e>
                              <m:r>
                                <a:rPr lang="en-US" sz="2800" b="1" i="1">
                                  <a:latin typeface="Cambria Math"/>
                                </a:rPr>
                                <m:t>𝑵</m:t>
                              </m:r>
                            </m:e>
                            <m:sub>
                              <m:r>
                                <a:rPr lang="en-US" sz="2800" b="1" i="1">
                                  <a:latin typeface="Cambria Math"/>
                                </a:rPr>
                                <m:t>𝒊𝒋</m:t>
                              </m:r>
                            </m:sub>
                          </m:sSub>
                          <m:r>
                            <a:rPr lang="en-US" sz="2800" b="1" i="1">
                              <a:latin typeface="Cambria Math"/>
                            </a:rPr>
                            <m:t>×</m:t>
                          </m:r>
                          <m:sSub>
                            <m:sSubPr>
                              <m:ctrlPr>
                                <a:rPr lang="cs-CZ" sz="2800" b="1" i="1">
                                  <a:latin typeface="Cambria Math"/>
                                </a:rPr>
                              </m:ctrlPr>
                            </m:sSubPr>
                            <m:e>
                              <m:r>
                                <a:rPr lang="en-US" sz="2800" b="1" i="1">
                                  <a:latin typeface="Cambria Math"/>
                                </a:rPr>
                                <m:t>𝒘</m:t>
                              </m:r>
                            </m:e>
                            <m:sub>
                              <m:r>
                                <a:rPr lang="en-US" sz="2800" b="1" i="1">
                                  <a:latin typeface="Cambria Math"/>
                                </a:rPr>
                                <m:t>𝒊𝒋</m:t>
                              </m:r>
                            </m:sub>
                          </m:sSub>
                        </m:e>
                      </m:nary>
                    </m:oMath>
                  </m:oMathPara>
                </a14:m>
                <a:endParaRPr lang="cs-CZ" sz="2800" b="1" i="1" dirty="0"/>
              </a:p>
            </p:txBody>
          </p:sp>
        </mc:Choice>
        <mc:Fallback xmlns="">
          <p:sp>
            <p:nvSpPr>
              <p:cNvPr id="10" name="Obdélník 9"/>
              <p:cNvSpPr>
                <a:spLocks noRot="1" noChangeAspect="1" noMove="1" noResize="1" noEditPoints="1" noAdjustHandles="1" noChangeArrowheads="1" noChangeShapeType="1" noTextEdit="1"/>
              </p:cNvSpPr>
              <p:nvPr/>
            </p:nvSpPr>
            <p:spPr>
              <a:xfrm>
                <a:off x="2669168" y="4096967"/>
                <a:ext cx="3960441" cy="992066"/>
              </a:xfrm>
              <a:prstGeom prst="rect">
                <a:avLst/>
              </a:prstGeom>
              <a:blipFill rotWithShape="1">
                <a:blip r:embed="rId4"/>
                <a:stretch>
                  <a:fillRect/>
                </a:stretch>
              </a:blipFill>
            </p:spPr>
            <p:txBody>
              <a:bodyPr/>
              <a:lstStyle/>
              <a:p>
                <a:r>
                  <a:rPr lang="cs-CZ">
                    <a:noFill/>
                  </a:rPr>
                  <a:t> </a:t>
                </a:r>
              </a:p>
            </p:txBody>
          </p:sp>
        </mc:Fallback>
      </mc:AlternateContent>
      <p:sp>
        <p:nvSpPr>
          <p:cNvPr id="11" name="Obdélník 10"/>
          <p:cNvSpPr/>
          <p:nvPr/>
        </p:nvSpPr>
        <p:spPr>
          <a:xfrm>
            <a:off x="835968" y="5113642"/>
            <a:ext cx="2469587" cy="461665"/>
          </a:xfrm>
          <a:prstGeom prst="rect">
            <a:avLst/>
          </a:prstGeom>
        </p:spPr>
        <p:txBody>
          <a:bodyPr wrap="none">
            <a:spAutoFit/>
          </a:bodyPr>
          <a:lstStyle/>
          <a:p>
            <a:r>
              <a:rPr lang="cs-CZ" sz="2400" b="1" dirty="0" smtClean="0"/>
              <a:t>VÁHA OBJEKTŮ </a:t>
            </a:r>
            <a:endParaRPr lang="cs-CZ" sz="2400" b="1" dirty="0"/>
          </a:p>
        </p:txBody>
      </p:sp>
      <mc:AlternateContent xmlns:mc="http://schemas.openxmlformats.org/markup-compatibility/2006" xmlns:a14="http://schemas.microsoft.com/office/drawing/2010/main">
        <mc:Choice Requires="a14">
          <p:sp>
            <p:nvSpPr>
              <p:cNvPr id="13" name="Obdélník 12"/>
              <p:cNvSpPr/>
              <p:nvPr/>
            </p:nvSpPr>
            <p:spPr>
              <a:xfrm>
                <a:off x="3203848" y="5445224"/>
                <a:ext cx="2750334" cy="100925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cs-CZ" sz="2800" b="1" i="1">
                              <a:latin typeface="Cambria Math"/>
                            </a:rPr>
                          </m:ctrlPr>
                        </m:sSubPr>
                        <m:e>
                          <m:r>
                            <a:rPr lang="en-US" sz="2800" b="1" i="1">
                              <a:latin typeface="Cambria Math"/>
                            </a:rPr>
                            <m:t>𝒘</m:t>
                          </m:r>
                        </m:e>
                        <m:sub>
                          <m:r>
                            <a:rPr lang="en-US" sz="2800" b="1" i="1">
                              <a:latin typeface="Cambria Math"/>
                            </a:rPr>
                            <m:t>𝒊𝒋</m:t>
                          </m:r>
                        </m:sub>
                      </m:sSub>
                      <m:r>
                        <a:rPr lang="en-US" sz="2800" b="1" i="1">
                          <a:latin typeface="Cambria Math"/>
                        </a:rPr>
                        <m:t>=</m:t>
                      </m:r>
                      <m:f>
                        <m:fPr>
                          <m:ctrlPr>
                            <a:rPr lang="cs-CZ" sz="2800" b="1" i="1">
                              <a:latin typeface="Cambria Math"/>
                            </a:rPr>
                          </m:ctrlPr>
                        </m:fPr>
                        <m:num>
                          <m:nary>
                            <m:naryPr>
                              <m:chr m:val="∑"/>
                              <m:limLoc m:val="subSup"/>
                              <m:ctrlPr>
                                <a:rPr lang="cs-CZ" sz="2800" b="1" i="1">
                                  <a:latin typeface="Cambria Math"/>
                                </a:rPr>
                              </m:ctrlPr>
                            </m:naryPr>
                            <m:sub>
                              <m:r>
                                <a:rPr lang="en-US" sz="2800" b="1" i="1">
                                  <a:latin typeface="Cambria Math"/>
                                </a:rPr>
                                <m:t>𝒌</m:t>
                              </m:r>
                              <m:r>
                                <a:rPr lang="en-US" sz="2800" b="1" i="1">
                                  <a:latin typeface="Cambria Math"/>
                                </a:rPr>
                                <m:t>=</m:t>
                              </m:r>
                              <m:r>
                                <a:rPr lang="en-US" sz="2800" b="1" i="1">
                                  <a:latin typeface="Cambria Math"/>
                                </a:rPr>
                                <m:t>𝟏</m:t>
                              </m:r>
                            </m:sub>
                            <m:sup>
                              <m:r>
                                <a:rPr lang="en-US" sz="2800" b="1" i="1">
                                  <a:latin typeface="Cambria Math"/>
                                </a:rPr>
                                <m:t>𝒏</m:t>
                              </m:r>
                            </m:sup>
                            <m:e>
                              <m:sSub>
                                <m:sSubPr>
                                  <m:ctrlPr>
                                    <a:rPr lang="cs-CZ" sz="2800" b="1" i="1">
                                      <a:latin typeface="Cambria Math"/>
                                    </a:rPr>
                                  </m:ctrlPr>
                                </m:sSubPr>
                                <m:e>
                                  <m:r>
                                    <a:rPr lang="en-US" sz="2800" b="1" i="1">
                                      <a:latin typeface="Cambria Math"/>
                                    </a:rPr>
                                    <m:t>𝒃</m:t>
                                  </m:r>
                                </m:e>
                                <m:sub>
                                  <m:r>
                                    <a:rPr lang="en-US" sz="2800" b="1" i="1">
                                      <a:latin typeface="Cambria Math"/>
                                    </a:rPr>
                                    <m:t>𝒌</m:t>
                                  </m:r>
                                </m:sub>
                              </m:sSub>
                            </m:e>
                          </m:nary>
                        </m:num>
                        <m:den>
                          <m:sSub>
                            <m:sSubPr>
                              <m:ctrlPr>
                                <a:rPr lang="cs-CZ" sz="2800" b="1" i="1">
                                  <a:latin typeface="Cambria Math"/>
                                </a:rPr>
                              </m:ctrlPr>
                            </m:sSubPr>
                            <m:e>
                              <m:r>
                                <a:rPr lang="en-US" sz="2800" b="1" i="1">
                                  <a:latin typeface="Cambria Math"/>
                                </a:rPr>
                                <m:t>𝒃</m:t>
                              </m:r>
                            </m:e>
                            <m:sub>
                              <m:r>
                                <a:rPr lang="en-US" sz="2800" b="1" i="1">
                                  <a:latin typeface="Cambria Math"/>
                                </a:rPr>
                                <m:t>𝒎𝒂𝒙</m:t>
                              </m:r>
                            </m:sub>
                          </m:sSub>
                        </m:den>
                      </m:f>
                    </m:oMath>
                  </m:oMathPara>
                </a14:m>
                <a:endParaRPr lang="cs-CZ" sz="2800" b="1" dirty="0"/>
              </a:p>
            </p:txBody>
          </p:sp>
        </mc:Choice>
        <mc:Fallback xmlns="">
          <p:sp>
            <p:nvSpPr>
              <p:cNvPr id="13" name="Obdélník 12"/>
              <p:cNvSpPr>
                <a:spLocks noRot="1" noChangeAspect="1" noMove="1" noResize="1" noEditPoints="1" noAdjustHandles="1" noChangeArrowheads="1" noChangeShapeType="1" noTextEdit="1"/>
              </p:cNvSpPr>
              <p:nvPr/>
            </p:nvSpPr>
            <p:spPr>
              <a:xfrm>
                <a:off x="3203848" y="5445224"/>
                <a:ext cx="2750334" cy="1009251"/>
              </a:xfrm>
              <a:prstGeom prst="rect">
                <a:avLst/>
              </a:prstGeom>
              <a:blipFill rotWithShape="1">
                <a:blip r:embed="rId5"/>
                <a:stretch>
                  <a:fillRect/>
                </a:stretch>
              </a:blipFill>
            </p:spPr>
            <p:txBody>
              <a:bodyPr/>
              <a:lstStyle/>
              <a:p>
                <a:r>
                  <a:rPr lang="cs-CZ">
                    <a:noFill/>
                  </a:rPr>
                  <a:t> </a:t>
                </a:r>
              </a:p>
            </p:txBody>
          </p:sp>
        </mc:Fallback>
      </mc:AlternateContent>
    </p:spTree>
    <p:extLst>
      <p:ext uri="{BB962C8B-B14F-4D97-AF65-F5344CB8AC3E}">
        <p14:creationId xmlns:p14="http://schemas.microsoft.com/office/powerpoint/2010/main" val="33832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0"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403648" y="692694"/>
            <a:ext cx="6411242" cy="461665"/>
          </a:xfrm>
          <a:prstGeom prst="rect">
            <a:avLst/>
          </a:prstGeom>
        </p:spPr>
        <p:txBody>
          <a:bodyPr wrap="none">
            <a:spAutoFit/>
          </a:bodyPr>
          <a:lstStyle/>
          <a:p>
            <a:r>
              <a:rPr lang="cs-CZ" sz="2400" b="1" dirty="0" smtClean="0">
                <a:solidFill>
                  <a:srgbClr val="FF0000"/>
                </a:solidFill>
              </a:rPr>
              <a:t>HLEDISKA HODNOCENÍ GEOTOPŮ A BIOTOPŮ</a:t>
            </a:r>
            <a:endParaRPr lang="cs-CZ" sz="2400" b="1" dirty="0">
              <a:solidFill>
                <a:srgbClr val="FF0000"/>
              </a:solidFill>
            </a:endParaRPr>
          </a:p>
        </p:txBody>
      </p:sp>
      <p:graphicFrame>
        <p:nvGraphicFramePr>
          <p:cNvPr id="4" name="Tabulka 3"/>
          <p:cNvGraphicFramePr>
            <a:graphicFrameLocks noGrp="1"/>
          </p:cNvGraphicFramePr>
          <p:nvPr>
            <p:extLst>
              <p:ext uri="{D42A27DB-BD31-4B8C-83A1-F6EECF244321}">
                <p14:modId xmlns:p14="http://schemas.microsoft.com/office/powerpoint/2010/main" val="3886765956"/>
              </p:ext>
            </p:extLst>
          </p:nvPr>
        </p:nvGraphicFramePr>
        <p:xfrm>
          <a:off x="1187621" y="1556794"/>
          <a:ext cx="6840763" cy="3556992"/>
        </p:xfrm>
        <a:graphic>
          <a:graphicData uri="http://schemas.openxmlformats.org/drawingml/2006/table">
            <a:tbl>
              <a:tblPr firstRow="1" firstCol="1" bandRow="1">
                <a:tableStyleId>{5C22544A-7EE6-4342-B048-85BDC9FD1C3A}</a:tableStyleId>
              </a:tblPr>
              <a:tblGrid>
                <a:gridCol w="2699938"/>
                <a:gridCol w="1283578"/>
                <a:gridCol w="1489095"/>
                <a:gridCol w="1368152"/>
              </a:tblGrid>
              <a:tr h="432048">
                <a:tc rowSpan="2">
                  <a:txBody>
                    <a:bodyPr/>
                    <a:lstStyle/>
                    <a:p>
                      <a:pPr algn="ctr">
                        <a:spcBef>
                          <a:spcPts val="600"/>
                        </a:spcBef>
                        <a:spcAft>
                          <a:spcPts val="0"/>
                        </a:spcAft>
                      </a:pPr>
                      <a:r>
                        <a:rPr lang="en-US" sz="2000" dirty="0" smtClean="0">
                          <a:effectLst/>
                        </a:rPr>
                        <a:t>HLEDISKO</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spcBef>
                          <a:spcPts val="600"/>
                        </a:spcBef>
                        <a:spcAft>
                          <a:spcPts val="0"/>
                        </a:spcAft>
                      </a:pPr>
                      <a:r>
                        <a:rPr lang="cs-CZ" sz="2000" dirty="0" smtClean="0">
                          <a:effectLst/>
                        </a:rPr>
                        <a:t>HODNOTA – POČET BODŮ</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cs-CZ"/>
                    </a:p>
                  </a:txBody>
                  <a:tcPr/>
                </a:tc>
                <a:tc hMerge="1">
                  <a:txBody>
                    <a:bodyPr/>
                    <a:lstStyle/>
                    <a:p>
                      <a:endParaRPr lang="cs-CZ"/>
                    </a:p>
                  </a:txBody>
                  <a:tcPr/>
                </a:tc>
              </a:tr>
              <a:tr h="432048">
                <a:tc vMerge="1">
                  <a:txBody>
                    <a:bodyPr/>
                    <a:lstStyle/>
                    <a:p>
                      <a:endParaRPr lang="cs-CZ"/>
                    </a:p>
                  </a:txBody>
                  <a:tcPr/>
                </a:tc>
                <a:tc>
                  <a:txBody>
                    <a:bodyPr/>
                    <a:lstStyle/>
                    <a:p>
                      <a:pPr algn="ctr">
                        <a:spcBef>
                          <a:spcPts val="600"/>
                        </a:spcBef>
                        <a:spcAft>
                          <a:spcPts val="0"/>
                        </a:spcAft>
                      </a:pPr>
                      <a:r>
                        <a:rPr lang="en-US" sz="2000" dirty="0" smtClean="0">
                          <a:effectLst/>
                        </a:rPr>
                        <a:t>MALÁ</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0"/>
                        </a:spcAft>
                      </a:pPr>
                      <a:r>
                        <a:rPr lang="en-US" sz="2000" dirty="0" smtClean="0">
                          <a:effectLst/>
                        </a:rPr>
                        <a:t>PRŮMĚRNÁ</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0"/>
                        </a:spcAft>
                      </a:pPr>
                      <a:r>
                        <a:rPr lang="en-US" sz="2000" dirty="0" smtClean="0">
                          <a:effectLst/>
                        </a:rPr>
                        <a:t>VELKÁ</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32048">
                <a:tc>
                  <a:txBody>
                    <a:bodyPr/>
                    <a:lstStyle/>
                    <a:p>
                      <a:pPr algn="ctr">
                        <a:spcBef>
                          <a:spcPts val="600"/>
                        </a:spcBef>
                        <a:spcAft>
                          <a:spcPts val="0"/>
                        </a:spcAft>
                      </a:pPr>
                      <a:r>
                        <a:rPr lang="cs-CZ" sz="2000" dirty="0" smtClean="0">
                          <a:effectLst/>
                        </a:rPr>
                        <a:t>VZÁCNOST OBJEKTU</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0"/>
                        </a:spcAft>
                      </a:pPr>
                      <a:r>
                        <a:rPr lang="en-US" sz="2000" dirty="0" smtClean="0">
                          <a:effectLst/>
                        </a:rPr>
                        <a:t>1</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0"/>
                        </a:spcAft>
                      </a:pPr>
                      <a:r>
                        <a:rPr lang="en-US" sz="2000" dirty="0" smtClean="0">
                          <a:effectLst/>
                        </a:rPr>
                        <a:t>2</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0"/>
                        </a:spcAft>
                      </a:pPr>
                      <a:r>
                        <a:rPr lang="en-US" sz="2000" dirty="0" smtClean="0">
                          <a:effectLst/>
                        </a:rPr>
                        <a:t>3</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32048">
                <a:tc>
                  <a:txBody>
                    <a:bodyPr/>
                    <a:lstStyle/>
                    <a:p>
                      <a:pPr algn="ctr">
                        <a:spcBef>
                          <a:spcPts val="600"/>
                        </a:spcBef>
                        <a:spcAft>
                          <a:spcPts val="0"/>
                        </a:spcAft>
                      </a:pPr>
                      <a:r>
                        <a:rPr lang="en-US" sz="2000" dirty="0" smtClean="0">
                          <a:effectLst/>
                        </a:rPr>
                        <a:t>STUPEŇ ZACHOVÁNÍ</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0"/>
                        </a:spcAft>
                      </a:pPr>
                      <a:r>
                        <a:rPr lang="en-US" sz="2000" dirty="0" smtClean="0">
                          <a:effectLst/>
                        </a:rPr>
                        <a:t>1</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0"/>
                        </a:spcAft>
                      </a:pPr>
                      <a:r>
                        <a:rPr lang="en-US" sz="2000" dirty="0" smtClean="0">
                          <a:effectLst/>
                        </a:rPr>
                        <a:t>2</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0"/>
                        </a:spcAft>
                      </a:pPr>
                      <a:r>
                        <a:rPr lang="en-US" sz="2000" dirty="0" smtClean="0">
                          <a:effectLst/>
                        </a:rPr>
                        <a:t>3</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32048">
                <a:tc>
                  <a:txBody>
                    <a:bodyPr/>
                    <a:lstStyle/>
                    <a:p>
                      <a:pPr algn="ctr">
                        <a:spcBef>
                          <a:spcPts val="600"/>
                        </a:spcBef>
                        <a:spcAft>
                          <a:spcPts val="0"/>
                        </a:spcAft>
                      </a:pPr>
                      <a:r>
                        <a:rPr lang="cs-CZ" sz="2000" dirty="0" smtClean="0">
                          <a:effectLst/>
                        </a:rPr>
                        <a:t>STUPEŇ OCHRANY OBJEKTU</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0"/>
                        </a:spcAft>
                      </a:pPr>
                      <a:r>
                        <a:rPr lang="en-US" sz="2000" dirty="0" smtClean="0">
                          <a:effectLst/>
                        </a:rPr>
                        <a:t>1</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0"/>
                        </a:spcAft>
                      </a:pPr>
                      <a:r>
                        <a:rPr lang="en-US" sz="2000" dirty="0" smtClean="0">
                          <a:effectLst/>
                        </a:rPr>
                        <a:t>2</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0"/>
                        </a:spcAft>
                      </a:pPr>
                      <a:r>
                        <a:rPr lang="en-US" sz="2000" dirty="0" smtClean="0">
                          <a:effectLst/>
                        </a:rPr>
                        <a:t>3</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32048">
                <a:tc>
                  <a:txBody>
                    <a:bodyPr/>
                    <a:lstStyle/>
                    <a:p>
                      <a:pPr algn="ctr">
                        <a:spcBef>
                          <a:spcPts val="600"/>
                        </a:spcBef>
                        <a:spcAft>
                          <a:spcPts val="0"/>
                        </a:spcAft>
                      </a:pPr>
                      <a:r>
                        <a:rPr lang="cs-CZ" sz="2000" dirty="0" smtClean="0">
                          <a:effectLst/>
                        </a:rPr>
                        <a:t>OHROŽENÍ LIDSKOU ČINNOSTÍ</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0"/>
                        </a:spcAft>
                      </a:pPr>
                      <a:r>
                        <a:rPr lang="en-US" sz="2000" dirty="0" smtClean="0">
                          <a:effectLst/>
                        </a:rPr>
                        <a:t>1</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0"/>
                        </a:spcAft>
                      </a:pPr>
                      <a:r>
                        <a:rPr lang="en-US" sz="2000" dirty="0" smtClean="0">
                          <a:effectLst/>
                        </a:rPr>
                        <a:t>2</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0"/>
                        </a:spcAft>
                      </a:pPr>
                      <a:r>
                        <a:rPr lang="en-US" sz="2000" dirty="0" smtClean="0">
                          <a:effectLst/>
                        </a:rPr>
                        <a:t>3</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32048">
                <a:tc>
                  <a:txBody>
                    <a:bodyPr/>
                    <a:lstStyle/>
                    <a:p>
                      <a:pPr algn="ctr">
                        <a:spcBef>
                          <a:spcPts val="600"/>
                        </a:spcBef>
                        <a:spcAft>
                          <a:spcPts val="0"/>
                        </a:spcAft>
                      </a:pPr>
                      <a:r>
                        <a:rPr lang="cs-CZ" sz="2000" dirty="0" smtClean="0">
                          <a:effectLst/>
                        </a:rPr>
                        <a:t>VÝZNAM PRO TURISMUS</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0"/>
                        </a:spcAft>
                      </a:pPr>
                      <a:r>
                        <a:rPr lang="en-US" sz="2000" dirty="0" smtClean="0">
                          <a:effectLst/>
                        </a:rPr>
                        <a:t>1</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0"/>
                        </a:spcAft>
                      </a:pPr>
                      <a:r>
                        <a:rPr lang="en-US" sz="2000" dirty="0" smtClean="0">
                          <a:effectLst/>
                        </a:rPr>
                        <a:t>2</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0"/>
                        </a:spcAft>
                      </a:pPr>
                      <a:r>
                        <a:rPr lang="en-US" sz="2000" dirty="0" smtClean="0">
                          <a:effectLst/>
                        </a:rPr>
                        <a:t>3</a:t>
                      </a:r>
                      <a:endParaRPr lang="cs-CZ" sz="20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58485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Aerodynamika">
  <a:themeElements>
    <a:clrScheme name="Aerodynamik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erodynamika">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erodynamik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924</TotalTime>
  <Words>1375</Words>
  <Application>Microsoft Office PowerPoint</Application>
  <PresentationFormat>Předvádění na obrazovce (4:3)</PresentationFormat>
  <Paragraphs>378</Paragraphs>
  <Slides>31</Slides>
  <Notes>2</Notes>
  <HiddenSlides>0</HiddenSlides>
  <MMClips>0</MMClips>
  <ScaleCrop>false</ScaleCrop>
  <HeadingPairs>
    <vt:vector size="4" baseType="variant">
      <vt:variant>
        <vt:lpstr>Motiv</vt:lpstr>
      </vt:variant>
      <vt:variant>
        <vt:i4>1</vt:i4>
      </vt:variant>
      <vt:variant>
        <vt:lpstr>Nadpisy snímků</vt:lpstr>
      </vt:variant>
      <vt:variant>
        <vt:i4>31</vt:i4>
      </vt:variant>
    </vt:vector>
  </HeadingPairs>
  <TitlesOfParts>
    <vt:vector size="32" baseType="lpstr">
      <vt:lpstr>Aerodynamika</vt:lpstr>
      <vt:lpstr>HODNOCENÍ MONTÁNNÍ KRAJINY A OBJEKTŮ PRO TURISMUS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PŘÍSTUPY ZALOŽENÉ NA KVANTIFIKOVATELNÝCH UKAZATELÍCH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HODNOCENÍ MONTÁNNÍ KRAJINY A OBJEKTŮ PRO TURISMUS</dc:title>
  <dc:creator>Boss</dc:creator>
  <cp:lastModifiedBy>Boss</cp:lastModifiedBy>
  <cp:revision>49</cp:revision>
  <dcterms:created xsi:type="dcterms:W3CDTF">2017-09-23T07:03:53Z</dcterms:created>
  <dcterms:modified xsi:type="dcterms:W3CDTF">2017-09-27T10:39:16Z</dcterms:modified>
</cp:coreProperties>
</file>