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60" r:id="rId5"/>
    <p:sldId id="261" r:id="rId6"/>
    <p:sldId id="262" r:id="rId7"/>
    <p:sldId id="263" r:id="rId8"/>
    <p:sldId id="264" r:id="rId9"/>
    <p:sldId id="265" r:id="rId10"/>
    <p:sldId id="266" r:id="rId11"/>
    <p:sldId id="267" r:id="rId12"/>
    <p:sldId id="259" r:id="rId13"/>
    <p:sldId id="269" r:id="rId14"/>
    <p:sldId id="268" r:id="rId15"/>
    <p:sldId id="270" r:id="rId16"/>
    <p:sldId id="271" r:id="rId17"/>
    <p:sldId id="272" r:id="rId18"/>
    <p:sldId id="273" r:id="rId19"/>
    <p:sldId id="277" r:id="rId20"/>
    <p:sldId id="274" r:id="rId21"/>
    <p:sldId id="278" r:id="rId22"/>
    <p:sldId id="275" r:id="rId23"/>
    <p:sldId id="276"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B33AE-2769-47CF-80DC-7BC4DF10319B}" type="datetimeFigureOut">
              <a:rPr lang="cs-CZ" smtClean="0"/>
              <a:t>24.9.2017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EB25D-AE1B-46C2-BED7-C0350E30B64A}" type="slidenum">
              <a:rPr lang="cs-CZ" smtClean="0"/>
              <a:t>‹#›</a:t>
            </a:fld>
            <a:endParaRPr lang="cs-CZ"/>
          </a:p>
        </p:txBody>
      </p:sp>
    </p:spTree>
    <p:extLst>
      <p:ext uri="{BB962C8B-B14F-4D97-AF65-F5344CB8AC3E}">
        <p14:creationId xmlns:p14="http://schemas.microsoft.com/office/powerpoint/2010/main" val="394497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3EB25D-AE1B-46C2-BED7-C0350E30B64A}" type="slidenum">
              <a:rPr lang="cs-CZ" smtClean="0"/>
              <a:t>12</a:t>
            </a:fld>
            <a:endParaRPr lang="cs-CZ"/>
          </a:p>
        </p:txBody>
      </p:sp>
    </p:spTree>
    <p:extLst>
      <p:ext uri="{BB962C8B-B14F-4D97-AF65-F5344CB8AC3E}">
        <p14:creationId xmlns:p14="http://schemas.microsoft.com/office/powerpoint/2010/main" val="63294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3EB25D-AE1B-46C2-BED7-C0350E30B64A}" type="slidenum">
              <a:rPr lang="cs-CZ" smtClean="0"/>
              <a:t>15</a:t>
            </a:fld>
            <a:endParaRPr lang="cs-CZ"/>
          </a:p>
        </p:txBody>
      </p:sp>
    </p:spTree>
    <p:extLst>
      <p:ext uri="{BB962C8B-B14F-4D97-AF65-F5344CB8AC3E}">
        <p14:creationId xmlns:p14="http://schemas.microsoft.com/office/powerpoint/2010/main" val="195489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90ED73D6-66E0-47F4-868C-F73E45EC22A2}" type="datetimeFigureOut">
              <a:rPr lang="cs-CZ" smtClean="0"/>
              <a:t>24.9.2017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B71106-01FE-4349-8036-D36B57A61C49}"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0ED73D6-66E0-47F4-868C-F73E45EC22A2}" type="datetimeFigureOut">
              <a:rPr lang="cs-CZ" smtClean="0"/>
              <a:t>24.9.2017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B71106-01FE-4349-8036-D36B57A61C49}"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0ED73D6-66E0-47F4-868C-F73E45EC22A2}" type="datetimeFigureOut">
              <a:rPr lang="cs-CZ" smtClean="0"/>
              <a:t>24.9.2017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B71106-01FE-4349-8036-D36B57A61C49}"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ED73D6-66E0-47F4-868C-F73E45EC22A2}" type="datetimeFigureOut">
              <a:rPr lang="cs-CZ" smtClean="0"/>
              <a:t>24.9.2017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B71106-01FE-4349-8036-D36B57A61C49}"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0ED73D6-66E0-47F4-868C-F73E45EC22A2}" type="datetimeFigureOut">
              <a:rPr lang="cs-CZ" smtClean="0"/>
              <a:t>24.9.2017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B71106-01FE-4349-8036-D36B57A61C49}"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0ED73D6-66E0-47F4-868C-F73E45EC22A2}" type="datetimeFigureOut">
              <a:rPr lang="cs-CZ" smtClean="0"/>
              <a:t>24.9.2017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B71106-01FE-4349-8036-D36B57A61C49}"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0ED73D6-66E0-47F4-868C-F73E45EC22A2}" type="datetimeFigureOut">
              <a:rPr lang="cs-CZ" smtClean="0"/>
              <a:t>24.9.2017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1B71106-01FE-4349-8036-D36B57A61C49}"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0ED73D6-66E0-47F4-868C-F73E45EC22A2}" type="datetimeFigureOut">
              <a:rPr lang="cs-CZ" smtClean="0"/>
              <a:t>24.9.2017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1B71106-01FE-4349-8036-D36B57A61C49}"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D73D6-66E0-47F4-868C-F73E45EC22A2}" type="datetimeFigureOut">
              <a:rPr lang="cs-CZ" smtClean="0"/>
              <a:t>24.9.2017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1B71106-01FE-4349-8036-D36B57A61C49}"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0ED73D6-66E0-47F4-868C-F73E45EC22A2}" type="datetimeFigureOut">
              <a:rPr lang="cs-CZ" smtClean="0"/>
              <a:t>24.9.2017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B71106-01FE-4349-8036-D36B57A61C49}"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0ED73D6-66E0-47F4-868C-F73E45EC22A2}" type="datetimeFigureOut">
              <a:rPr lang="cs-CZ" smtClean="0"/>
              <a:t>24.9.2017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B71106-01FE-4349-8036-D36B57A61C49}"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0ED73D6-66E0-47F4-868C-F73E45EC22A2}" type="datetimeFigureOut">
              <a:rPr lang="cs-CZ" smtClean="0"/>
              <a:t>24.9.2017</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1B71106-01FE-4349-8036-D36B57A61C49}"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611560" y="2420888"/>
            <a:ext cx="7704856" cy="2664296"/>
          </a:xfrm>
        </p:spPr>
        <p:txBody>
          <a:bodyPr>
            <a:noAutofit/>
          </a:bodyPr>
          <a:lstStyle/>
          <a:p>
            <a:r>
              <a:rPr lang="cs-CZ" sz="2400" b="1" dirty="0" smtClean="0"/>
              <a:t>EMPIRICKY STANOVENÁ KLASIFIKAČNÍ SCHÉMATA </a:t>
            </a:r>
          </a:p>
          <a:p>
            <a:pPr marL="342900" indent="-342900">
              <a:buFont typeface="Wingdings 3"/>
              <a:buChar char="ª"/>
            </a:pPr>
            <a:r>
              <a:rPr lang="cs-CZ" sz="2400" b="1" dirty="0" smtClean="0">
                <a:solidFill>
                  <a:srgbClr val="003399"/>
                </a:solidFill>
              </a:rPr>
              <a:t>EXPERTNÍ VYJÁDŘENÍ SUBJEKTIVNÍCH PRAVDĚPODOBNOSTÍ KATEGORIZOVANÝCH VELIČIN</a:t>
            </a:r>
          </a:p>
          <a:p>
            <a:pPr marL="342900" indent="-342900">
              <a:buFont typeface="Wingdings 3"/>
              <a:buChar char="ª"/>
            </a:pPr>
            <a:r>
              <a:rPr lang="cs-CZ" sz="2400" b="1" dirty="0" smtClean="0">
                <a:solidFill>
                  <a:srgbClr val="003399"/>
                </a:solidFill>
              </a:rPr>
              <a:t>POSTUPY HODNOCENÍ ATRAKTIVITY VYCHÁZEJÍCÍ Z RŮZNÝCH EKONOMICKÝCH ČI GEOGRAFICKÝCH VELIČIN</a:t>
            </a:r>
          </a:p>
          <a:p>
            <a:pPr marL="342900" indent="-342900">
              <a:buFont typeface="Wingdings 3"/>
              <a:buChar char="ª"/>
            </a:pPr>
            <a:endParaRPr lang="cs-CZ" sz="2400" b="1" dirty="0" smtClean="0">
              <a:solidFill>
                <a:srgbClr val="003399"/>
              </a:solidFill>
            </a:endParaRPr>
          </a:p>
          <a:p>
            <a:pPr marL="342900" indent="-342900">
              <a:buFont typeface="Wingdings 3"/>
              <a:buChar char="ª"/>
            </a:pPr>
            <a:endParaRPr lang="cs-CZ" sz="2400" b="1" dirty="0">
              <a:solidFill>
                <a:srgbClr val="003399"/>
              </a:solidFill>
            </a:endParaRPr>
          </a:p>
        </p:txBody>
      </p:sp>
      <p:sp>
        <p:nvSpPr>
          <p:cNvPr id="2" name="Nadpis 1"/>
          <p:cNvSpPr>
            <a:spLocks noGrp="1"/>
          </p:cNvSpPr>
          <p:nvPr>
            <p:ph type="ctrTitle"/>
          </p:nvPr>
        </p:nvSpPr>
        <p:spPr>
          <a:xfrm>
            <a:off x="894121" y="750849"/>
            <a:ext cx="7175351" cy="1237991"/>
          </a:xfrm>
          <a:solidFill>
            <a:srgbClr val="FFFF00"/>
          </a:solidFill>
          <a:ln w="19050">
            <a:solidFill>
              <a:schemeClr val="tx1">
                <a:lumMod val="95000"/>
                <a:lumOff val="5000"/>
              </a:schemeClr>
            </a:solidFill>
          </a:ln>
        </p:spPr>
        <p:txBody>
          <a:bodyPr/>
          <a:lstStyle/>
          <a:p>
            <a:pPr marL="182880" indent="0" algn="ctr">
              <a:buNone/>
            </a:pPr>
            <a:r>
              <a:rPr lang="cs-CZ"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HODNOCENÍ </a:t>
            </a:r>
            <a:r>
              <a:rPr lang="cs-CZ"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MONTÁNNÍ KRAJINY A OBJEKTŮ PRO TURISMUS</a:t>
            </a:r>
          </a:p>
        </p:txBody>
      </p:sp>
    </p:spTree>
    <p:extLst>
      <p:ext uri="{BB962C8B-B14F-4D97-AF65-F5344CB8AC3E}">
        <p14:creationId xmlns:p14="http://schemas.microsoft.com/office/powerpoint/2010/main" val="3775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691680" y="692695"/>
            <a:ext cx="5382371" cy="461665"/>
          </a:xfrm>
          <a:prstGeom prst="rect">
            <a:avLst/>
          </a:prstGeom>
        </p:spPr>
        <p:txBody>
          <a:bodyPr wrap="none">
            <a:spAutoFit/>
          </a:bodyPr>
          <a:lstStyle/>
          <a:p>
            <a:r>
              <a:rPr lang="cs-CZ" sz="2400" b="1" dirty="0" smtClean="0">
                <a:solidFill>
                  <a:srgbClr val="FF0000"/>
                </a:solidFill>
              </a:rPr>
              <a:t>HLEDISKA HODNOCENÍ TECHNOTOPŮ</a:t>
            </a:r>
            <a:endParaRPr lang="cs-CZ" sz="2400" b="1" dirty="0">
              <a:solidFill>
                <a:srgbClr val="FF0000"/>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3076452054"/>
              </p:ext>
            </p:extLst>
          </p:nvPr>
        </p:nvGraphicFramePr>
        <p:xfrm>
          <a:off x="1142505" y="1484784"/>
          <a:ext cx="6480720" cy="4505784"/>
        </p:xfrm>
        <a:graphic>
          <a:graphicData uri="http://schemas.openxmlformats.org/drawingml/2006/table">
            <a:tbl>
              <a:tblPr firstRow="1" firstCol="1" bandRow="1">
                <a:tableStyleId>{5C22544A-7EE6-4342-B048-85BDC9FD1C3A}</a:tableStyleId>
              </a:tblPr>
              <a:tblGrid>
                <a:gridCol w="2496663"/>
                <a:gridCol w="1331483"/>
                <a:gridCol w="1326287"/>
                <a:gridCol w="1326287"/>
              </a:tblGrid>
              <a:tr h="344564">
                <a:tc rowSpan="2">
                  <a:txBody>
                    <a:bodyPr/>
                    <a:lstStyle/>
                    <a:p>
                      <a:pPr algn="ctr">
                        <a:spcBef>
                          <a:spcPts val="600"/>
                        </a:spcBef>
                        <a:spcAft>
                          <a:spcPts val="0"/>
                        </a:spcAft>
                      </a:pPr>
                      <a:r>
                        <a:rPr lang="cs-CZ" sz="2000" dirty="0" smtClean="0">
                          <a:effectLst/>
                        </a:rPr>
                        <a:t>HLEDISKO</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Bef>
                          <a:spcPts val="600"/>
                        </a:spcBef>
                        <a:spcAft>
                          <a:spcPts val="0"/>
                        </a:spcAft>
                      </a:pPr>
                      <a:r>
                        <a:rPr lang="cs-CZ" sz="2000" dirty="0" smtClean="0">
                          <a:effectLst/>
                        </a:rPr>
                        <a:t>HODNOTA – POČET BODŮ</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r h="344564">
                <a:tc vMerge="1">
                  <a:txBody>
                    <a:bodyPr/>
                    <a:lstStyle/>
                    <a:p>
                      <a:endParaRPr lang="cs-CZ"/>
                    </a:p>
                  </a:txBody>
                  <a:tcPr/>
                </a:tc>
                <a:tc>
                  <a:txBody>
                    <a:bodyPr/>
                    <a:lstStyle/>
                    <a:p>
                      <a:pPr algn="ctr">
                        <a:spcBef>
                          <a:spcPts val="600"/>
                        </a:spcBef>
                        <a:spcAft>
                          <a:spcPts val="0"/>
                        </a:spcAft>
                      </a:pPr>
                      <a:r>
                        <a:rPr lang="cs-CZ" sz="2000" dirty="0" smtClean="0">
                          <a:effectLst/>
                        </a:rPr>
                        <a:t>MALÁ</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PRŮMĚRNÁ</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VELKÁ</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UNIKÁTNOST</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HISTORICKÉ ZAŘAZENÍ</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TYP OBJEKTU</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AUTENTICITA</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ÚROVEŇ ZACHOVÁNÍ</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TECHNICKÁ PŘÍSTUPNOST</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DOSTUPNOST</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64">
                <a:tc>
                  <a:txBody>
                    <a:bodyPr/>
                    <a:lstStyle/>
                    <a:p>
                      <a:pPr algn="ctr">
                        <a:spcBef>
                          <a:spcPts val="600"/>
                        </a:spcBef>
                        <a:spcAft>
                          <a:spcPts val="0"/>
                        </a:spcAft>
                      </a:pPr>
                      <a:r>
                        <a:rPr lang="cs-CZ" sz="2000" dirty="0" smtClean="0">
                          <a:effectLst/>
                        </a:rPr>
                        <a:t>JEDINEČNOST</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cs-CZ"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35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415274" y="1405522"/>
            <a:ext cx="8200231" cy="4722052"/>
            <a:chOff x="-1" y="0"/>
            <a:chExt cx="3581401" cy="2175979"/>
          </a:xfrm>
        </p:grpSpPr>
        <p:sp>
          <p:nvSpPr>
            <p:cNvPr id="29" name="AutoShape 25"/>
            <p:cNvSpPr>
              <a:spLocks/>
            </p:cNvSpPr>
            <p:nvPr/>
          </p:nvSpPr>
          <p:spPr bwMode="auto">
            <a:xfrm>
              <a:off x="2239695" y="1107796"/>
              <a:ext cx="676275" cy="143510"/>
            </a:xfrm>
            <a:prstGeom prst="callout1">
              <a:avLst>
                <a:gd name="adj1" fmla="val 50000"/>
                <a:gd name="adj2" fmla="val -5352"/>
                <a:gd name="adj3" fmla="val 50000"/>
                <a:gd name="adj4" fmla="val -56056"/>
              </a:avLst>
            </a:prstGeom>
            <a:noFill/>
            <a:ln w="9525">
              <a:solidFill>
                <a:srgbClr val="000000"/>
              </a:solidFill>
              <a:miter lim="800000"/>
              <a:headEnd type="triangle" w="med" len="med"/>
              <a:tailEnd/>
            </a:ln>
          </p:spPr>
          <p:txBody>
            <a:bodyPr rot="0" vert="horz" wrap="square" lIns="18000" tIns="0" rIns="0" bIns="0" anchor="t" anchorCtr="0" upright="1">
              <a:noAutofit/>
            </a:bodyPr>
            <a:lstStyle/>
            <a:p>
              <a:pPr algn="ctr" fontAlgn="t">
                <a:spcBef>
                  <a:spcPts val="600"/>
                </a:spcBef>
                <a:spcAft>
                  <a:spcPts val="0"/>
                </a:spcAft>
              </a:pPr>
              <a:r>
                <a:rPr lang="cs-CZ" sz="1600" b="1" dirty="0" smtClean="0">
                  <a:solidFill>
                    <a:srgbClr val="333333"/>
                  </a:solidFill>
                  <a:effectLst/>
                  <a:latin typeface="Arial"/>
                  <a:ea typeface="Calibri"/>
                  <a:cs typeface="Times New Roman"/>
                </a:rPr>
                <a:t>NEVHODNÉ</a:t>
              </a:r>
              <a:endParaRPr lang="cs-CZ" sz="1600"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grpSp>
          <p:nvGrpSpPr>
            <p:cNvPr id="30" name="Skupina 29"/>
            <p:cNvGrpSpPr/>
            <p:nvPr/>
          </p:nvGrpSpPr>
          <p:grpSpPr>
            <a:xfrm>
              <a:off x="-1" y="0"/>
              <a:ext cx="3581401" cy="2175979"/>
              <a:chOff x="0" y="0"/>
              <a:chExt cx="3622675" cy="2175979"/>
            </a:xfrm>
          </p:grpSpPr>
          <p:grpSp>
            <p:nvGrpSpPr>
              <p:cNvPr id="31" name="Skupina 30"/>
              <p:cNvGrpSpPr/>
              <p:nvPr/>
            </p:nvGrpSpPr>
            <p:grpSpPr>
              <a:xfrm>
                <a:off x="0" y="0"/>
                <a:ext cx="2952750" cy="2175979"/>
                <a:chOff x="0" y="0"/>
                <a:chExt cx="2952750" cy="2175979"/>
              </a:xfrm>
            </p:grpSpPr>
            <p:sp>
              <p:nvSpPr>
                <p:cNvPr id="34" name="Text Box 30"/>
                <p:cNvSpPr txBox="1">
                  <a:spLocks noChangeArrowheads="1"/>
                </p:cNvSpPr>
                <p:nvPr/>
              </p:nvSpPr>
              <p:spPr bwMode="auto">
                <a:xfrm>
                  <a:off x="177800" y="438150"/>
                  <a:ext cx="1543050" cy="422275"/>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600"/>
                    </a:spcBef>
                    <a:spcAft>
                      <a:spcPts val="0"/>
                    </a:spcAft>
                  </a:pPr>
                  <a:r>
                    <a:rPr lang="cs-CZ" b="1" dirty="0" smtClean="0">
                      <a:solidFill>
                        <a:srgbClr val="0000CC"/>
                      </a:solidFill>
                      <a:effectLst/>
                      <a:latin typeface="Arial"/>
                      <a:ea typeface="Calibri"/>
                      <a:cs typeface="Times New Roman"/>
                    </a:rPr>
                    <a:t>TECHNICKÁ KRITÉRIA</a:t>
                  </a:r>
                  <a:br>
                    <a:rPr lang="cs-CZ" b="1" dirty="0" smtClean="0">
                      <a:solidFill>
                        <a:srgbClr val="0000CC"/>
                      </a:solidFill>
                      <a:effectLst/>
                      <a:latin typeface="Arial"/>
                      <a:ea typeface="Calibri"/>
                      <a:cs typeface="Times New Roman"/>
                    </a:rPr>
                  </a:br>
                  <a:r>
                    <a:rPr lang="cs-CZ" b="1" dirty="0" smtClean="0">
                      <a:solidFill>
                        <a:srgbClr val="0000CC"/>
                      </a:solidFill>
                      <a:effectLst/>
                      <a:latin typeface="Arial"/>
                      <a:ea typeface="Calibri"/>
                      <a:cs typeface="Times New Roman"/>
                    </a:rPr>
                    <a:t>ZHODNOCENÍ MÍSTA</a:t>
                  </a:r>
                  <a:endParaRPr lang="cs-CZ" dirty="0">
                    <a:effectLst/>
                    <a:latin typeface="Calibri"/>
                    <a:ea typeface="Calibri"/>
                    <a:cs typeface="Times New Roman"/>
                  </a:endParaRPr>
                </a:p>
              </p:txBody>
            </p:sp>
            <p:grpSp>
              <p:nvGrpSpPr>
                <p:cNvPr id="35" name="Skupina 34"/>
                <p:cNvGrpSpPr/>
                <p:nvPr/>
              </p:nvGrpSpPr>
              <p:grpSpPr>
                <a:xfrm>
                  <a:off x="44450" y="1085850"/>
                  <a:ext cx="1838325" cy="1090129"/>
                  <a:chOff x="0" y="0"/>
                  <a:chExt cx="1838325" cy="1090347"/>
                </a:xfrm>
              </p:grpSpPr>
              <p:sp>
                <p:nvSpPr>
                  <p:cNvPr id="45" name="Text Box 29"/>
                  <p:cNvSpPr txBox="1">
                    <a:spLocks noChangeArrowheads="1"/>
                  </p:cNvSpPr>
                  <p:nvPr/>
                </p:nvSpPr>
                <p:spPr bwMode="auto">
                  <a:xfrm>
                    <a:off x="0" y="0"/>
                    <a:ext cx="1838325" cy="209592"/>
                  </a:xfrm>
                  <a:prstGeom prst="rect">
                    <a:avLst/>
                  </a:prstGeom>
                  <a:solidFill>
                    <a:srgbClr val="FFFFCC"/>
                  </a:solidFill>
                  <a:ln w="9525">
                    <a:solidFill>
                      <a:srgbClr val="000000"/>
                    </a:solidFill>
                    <a:miter lim="800000"/>
                    <a:headEnd/>
                    <a:tailEnd/>
                  </a:ln>
                </p:spPr>
                <p:txBody>
                  <a:bodyPr rot="0" vert="horz" wrap="square" lIns="91440" tIns="10800" rIns="91440" bIns="45720" anchor="t" anchorCtr="0" upright="1">
                    <a:noAutofit/>
                  </a:bodyPr>
                  <a:lstStyle/>
                  <a:p>
                    <a:pPr algn="ctr">
                      <a:lnSpc>
                        <a:spcPct val="150000"/>
                      </a:lnSpc>
                      <a:spcBef>
                        <a:spcPts val="600"/>
                      </a:spcBef>
                      <a:spcAft>
                        <a:spcPts val="0"/>
                      </a:spcAft>
                    </a:pPr>
                    <a:r>
                      <a:rPr lang="cs-CZ" b="1" dirty="0" smtClean="0">
                        <a:solidFill>
                          <a:srgbClr val="0000CC"/>
                        </a:solidFill>
                        <a:effectLst/>
                        <a:latin typeface="Arial"/>
                        <a:ea typeface="Calibri"/>
                        <a:cs typeface="Times New Roman"/>
                      </a:rPr>
                      <a:t>MOŽNOST REALIZACI PROJEKTU</a:t>
                    </a:r>
                    <a:endParaRPr lang="cs-CZ" dirty="0">
                      <a:effectLst/>
                      <a:latin typeface="Calibri"/>
                      <a:ea typeface="Calibri"/>
                      <a:cs typeface="Times New Roman"/>
                    </a:endParaRPr>
                  </a:p>
                </p:txBody>
              </p:sp>
              <p:grpSp>
                <p:nvGrpSpPr>
                  <p:cNvPr id="46" name="Group 34"/>
                  <p:cNvGrpSpPr>
                    <a:grpSpLocks/>
                  </p:cNvGrpSpPr>
                  <p:nvPr/>
                </p:nvGrpSpPr>
                <p:grpSpPr bwMode="auto">
                  <a:xfrm>
                    <a:off x="165100" y="204955"/>
                    <a:ext cx="1590675" cy="885392"/>
                    <a:chOff x="260" y="2549"/>
                    <a:chExt cx="2505" cy="1247"/>
                  </a:xfrm>
                </p:grpSpPr>
                <p:sp>
                  <p:nvSpPr>
                    <p:cNvPr id="47" name="Text Box 35"/>
                    <p:cNvSpPr txBox="1">
                      <a:spLocks noChangeArrowheads="1"/>
                    </p:cNvSpPr>
                    <p:nvPr/>
                  </p:nvSpPr>
                  <p:spPr bwMode="auto">
                    <a:xfrm>
                      <a:off x="260" y="3519"/>
                      <a:ext cx="2505" cy="277"/>
                    </a:xfrm>
                    <a:prstGeom prst="rect">
                      <a:avLst/>
                    </a:prstGeom>
                    <a:solidFill>
                      <a:srgbClr val="FFFFCC"/>
                    </a:solidFill>
                    <a:ln w="9525">
                      <a:solidFill>
                        <a:srgbClr val="000000"/>
                      </a:solidFill>
                      <a:miter lim="800000"/>
                      <a:headEnd/>
                      <a:tailEnd/>
                    </a:ln>
                  </p:spPr>
                  <p:txBody>
                    <a:bodyPr rot="0" vert="horz" wrap="square" lIns="91440" tIns="10800" rIns="91440" bIns="45720" anchor="t" anchorCtr="0" upright="1">
                      <a:noAutofit/>
                    </a:bodyPr>
                    <a:lstStyle/>
                    <a:p>
                      <a:pPr algn="ctr" fontAlgn="t">
                        <a:lnSpc>
                          <a:spcPct val="150000"/>
                        </a:lnSpc>
                        <a:spcBef>
                          <a:spcPts val="600"/>
                        </a:spcBef>
                        <a:spcAft>
                          <a:spcPts val="0"/>
                        </a:spcAft>
                      </a:pPr>
                      <a:r>
                        <a:rPr lang="cs-CZ" sz="1600" b="1" dirty="0" smtClean="0">
                          <a:solidFill>
                            <a:srgbClr val="0000CC"/>
                          </a:solidFill>
                          <a:effectLst/>
                          <a:latin typeface="Arial"/>
                          <a:ea typeface="Calibri"/>
                          <a:cs typeface="Times New Roman"/>
                        </a:rPr>
                        <a:t>REALIZACE ÚPRAV</a:t>
                      </a:r>
                      <a:endParaRPr lang="cs-CZ" sz="1600"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sp>
                  <p:nvSpPr>
                    <p:cNvPr id="48" name="Text Box 36"/>
                    <p:cNvSpPr txBox="1">
                      <a:spLocks noChangeArrowheads="1"/>
                    </p:cNvSpPr>
                    <p:nvPr/>
                  </p:nvSpPr>
                  <p:spPr bwMode="auto">
                    <a:xfrm>
                      <a:off x="260" y="2845"/>
                      <a:ext cx="2430" cy="315"/>
                    </a:xfrm>
                    <a:prstGeom prst="rect">
                      <a:avLst/>
                    </a:prstGeom>
                    <a:solidFill>
                      <a:srgbClr val="FFFFCC"/>
                    </a:solidFill>
                    <a:ln w="9525">
                      <a:solidFill>
                        <a:srgbClr val="000000"/>
                      </a:solidFill>
                      <a:miter lim="800000"/>
                      <a:headEnd/>
                      <a:tailEnd/>
                    </a:ln>
                  </p:spPr>
                  <p:txBody>
                    <a:bodyPr rot="0" vert="horz" wrap="square" lIns="18000" tIns="10800" rIns="18000" bIns="45720" anchor="t" anchorCtr="0" upright="1">
                      <a:noAutofit/>
                    </a:bodyPr>
                    <a:lstStyle/>
                    <a:p>
                      <a:pPr algn="ctr" fontAlgn="t">
                        <a:lnSpc>
                          <a:spcPct val="150000"/>
                        </a:lnSpc>
                        <a:spcBef>
                          <a:spcPts val="600"/>
                        </a:spcBef>
                        <a:spcAft>
                          <a:spcPts val="0"/>
                        </a:spcAft>
                      </a:pPr>
                      <a:r>
                        <a:rPr lang="cs-CZ" sz="1600" b="1" dirty="0" smtClean="0">
                          <a:solidFill>
                            <a:srgbClr val="0000CC"/>
                          </a:solidFill>
                          <a:effectLst/>
                          <a:latin typeface="Arial"/>
                          <a:ea typeface="Calibri"/>
                          <a:cs typeface="Times New Roman"/>
                        </a:rPr>
                        <a:t>PLÁNOVÁNÍ ÚPRAV</a:t>
                      </a:r>
                      <a:endParaRPr lang="cs-CZ" sz="1600"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sp>
                  <p:nvSpPr>
                    <p:cNvPr id="49" name="Text Box 37"/>
                    <p:cNvSpPr txBox="1">
                      <a:spLocks noChangeArrowheads="1"/>
                    </p:cNvSpPr>
                    <p:nvPr/>
                  </p:nvSpPr>
                  <p:spPr bwMode="auto">
                    <a:xfrm>
                      <a:off x="1610" y="2562"/>
                      <a:ext cx="795" cy="2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fontAlgn="t">
                        <a:spcBef>
                          <a:spcPts val="600"/>
                        </a:spcBef>
                        <a:spcAft>
                          <a:spcPts val="0"/>
                        </a:spcAft>
                      </a:pPr>
                      <a:r>
                        <a:rPr lang="cs-CZ" sz="1600" b="1" dirty="0" smtClean="0">
                          <a:solidFill>
                            <a:srgbClr val="333333"/>
                          </a:solidFill>
                          <a:effectLst/>
                          <a:latin typeface="Arial"/>
                          <a:ea typeface="Calibri"/>
                          <a:cs typeface="Times New Roman"/>
                        </a:rPr>
                        <a:t>VHODNÉ</a:t>
                      </a:r>
                      <a:endParaRPr lang="cs-CZ" sz="1600"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cxnSp>
                  <p:nvCxnSpPr>
                    <p:cNvPr id="50" name="Line 38"/>
                    <p:cNvCxnSpPr/>
                    <p:nvPr/>
                  </p:nvCxnSpPr>
                  <p:spPr bwMode="auto">
                    <a:xfrm>
                      <a:off x="1481" y="3160"/>
                      <a:ext cx="0"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Line 39"/>
                    <p:cNvCxnSpPr/>
                    <p:nvPr/>
                  </p:nvCxnSpPr>
                  <p:spPr bwMode="auto">
                    <a:xfrm>
                      <a:off x="1475" y="2549"/>
                      <a:ext cx="0" cy="3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grpSp>
              <p:nvGrpSpPr>
                <p:cNvPr id="36" name="Skupina 35"/>
                <p:cNvGrpSpPr/>
                <p:nvPr/>
              </p:nvGrpSpPr>
              <p:grpSpPr>
                <a:xfrm>
                  <a:off x="0" y="0"/>
                  <a:ext cx="2949575" cy="429260"/>
                  <a:chOff x="0" y="0"/>
                  <a:chExt cx="2949575" cy="429260"/>
                </a:xfrm>
              </p:grpSpPr>
              <p:sp>
                <p:nvSpPr>
                  <p:cNvPr id="41" name="AutoShape 24"/>
                  <p:cNvSpPr>
                    <a:spLocks/>
                  </p:cNvSpPr>
                  <p:nvPr/>
                </p:nvSpPr>
                <p:spPr bwMode="auto">
                  <a:xfrm>
                    <a:off x="2273300" y="31750"/>
                    <a:ext cx="676275" cy="144145"/>
                  </a:xfrm>
                  <a:prstGeom prst="callout1">
                    <a:avLst>
                      <a:gd name="adj1" fmla="val 50000"/>
                      <a:gd name="adj2" fmla="val -5352"/>
                      <a:gd name="adj3" fmla="val 50000"/>
                      <a:gd name="adj4" fmla="val -68731"/>
                    </a:avLst>
                  </a:prstGeom>
                  <a:noFill/>
                  <a:ln w="9525">
                    <a:solidFill>
                      <a:srgbClr val="000000"/>
                    </a:solidFill>
                    <a:miter lim="800000"/>
                    <a:headEnd type="triangle" w="med" len="med"/>
                    <a:tailEnd/>
                  </a:ln>
                </p:spPr>
                <p:txBody>
                  <a:bodyPr rot="0" vert="horz" wrap="square" lIns="18000" tIns="0" rIns="0" bIns="0" anchor="t" anchorCtr="0" upright="1">
                    <a:noAutofit/>
                  </a:bodyPr>
                  <a:lstStyle/>
                  <a:p>
                    <a:pPr algn="ctr" fontAlgn="t">
                      <a:spcBef>
                        <a:spcPts val="600"/>
                      </a:spcBef>
                      <a:spcAft>
                        <a:spcPts val="0"/>
                      </a:spcAft>
                    </a:pPr>
                    <a:r>
                      <a:rPr lang="cs-CZ" sz="1600" b="1" dirty="0" smtClean="0">
                        <a:solidFill>
                          <a:srgbClr val="333333"/>
                        </a:solidFill>
                        <a:effectLst/>
                        <a:latin typeface="Arial"/>
                        <a:ea typeface="Calibri"/>
                        <a:cs typeface="Times New Roman"/>
                      </a:rPr>
                      <a:t>NEVHODNÉ</a:t>
                    </a:r>
                    <a:endParaRPr lang="cs-CZ" sz="1600"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sp>
                <p:nvSpPr>
                  <p:cNvPr id="42" name="Text Box 28"/>
                  <p:cNvSpPr txBox="1">
                    <a:spLocks noChangeArrowheads="1"/>
                  </p:cNvSpPr>
                  <p:nvPr/>
                </p:nvSpPr>
                <p:spPr bwMode="auto">
                  <a:xfrm>
                    <a:off x="0" y="0"/>
                    <a:ext cx="1917700" cy="224790"/>
                  </a:xfrm>
                  <a:prstGeom prst="rect">
                    <a:avLst/>
                  </a:prstGeom>
                  <a:solidFill>
                    <a:srgbClr val="FFFFCC"/>
                  </a:solidFill>
                  <a:ln w="9525">
                    <a:solidFill>
                      <a:srgbClr val="000000"/>
                    </a:solidFill>
                    <a:miter lim="800000"/>
                    <a:headEnd/>
                    <a:tailEnd/>
                  </a:ln>
                </p:spPr>
                <p:txBody>
                  <a:bodyPr rot="0" vert="horz" wrap="square" lIns="91440" tIns="28800" rIns="91440" bIns="45720" anchor="t" anchorCtr="0" upright="1">
                    <a:noAutofit/>
                  </a:bodyPr>
                  <a:lstStyle/>
                  <a:p>
                    <a:pPr algn="ctr" fontAlgn="t">
                      <a:lnSpc>
                        <a:spcPct val="150000"/>
                      </a:lnSpc>
                      <a:spcAft>
                        <a:spcPts val="0"/>
                      </a:spcAft>
                    </a:pPr>
                    <a:r>
                      <a:rPr lang="cs-CZ" b="1" dirty="0" smtClean="0">
                        <a:solidFill>
                          <a:srgbClr val="0000CC"/>
                        </a:solidFill>
                        <a:effectLst/>
                        <a:latin typeface="Arial"/>
                        <a:ea typeface="Calibri"/>
                        <a:cs typeface="Times New Roman"/>
                      </a:rPr>
                      <a:t>SEZNAM HODNOCENÝCH ATRAKCÍ</a:t>
                    </a:r>
                    <a:endParaRPr lang="cs-CZ"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sp>
                <p:nvSpPr>
                  <p:cNvPr id="43" name="Text Box 31"/>
                  <p:cNvSpPr txBox="1">
                    <a:spLocks noChangeArrowheads="1"/>
                  </p:cNvSpPr>
                  <p:nvPr/>
                </p:nvSpPr>
                <p:spPr bwMode="auto">
                  <a:xfrm>
                    <a:off x="1047750" y="252719"/>
                    <a:ext cx="504825" cy="1619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fontAlgn="t">
                      <a:spcBef>
                        <a:spcPts val="600"/>
                      </a:spcBef>
                      <a:spcAft>
                        <a:spcPts val="0"/>
                      </a:spcAft>
                    </a:pPr>
                    <a:r>
                      <a:rPr lang="cs-CZ" sz="1600" b="1" dirty="0" smtClean="0">
                        <a:solidFill>
                          <a:srgbClr val="333333"/>
                        </a:solidFill>
                        <a:effectLst/>
                        <a:latin typeface="Arial"/>
                        <a:ea typeface="Calibri"/>
                        <a:cs typeface="Times New Roman"/>
                      </a:rPr>
                      <a:t>VHODNÉ</a:t>
                    </a:r>
                    <a:endParaRPr lang="cs-CZ" sz="1600"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cxnSp>
                <p:nvCxnSpPr>
                  <p:cNvPr id="44" name="Line 40"/>
                  <p:cNvCxnSpPr/>
                  <p:nvPr/>
                </p:nvCxnSpPr>
                <p:spPr bwMode="auto">
                  <a:xfrm>
                    <a:off x="958850" y="222250"/>
                    <a:ext cx="0" cy="2070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37" name="Skupina 36"/>
                <p:cNvGrpSpPr/>
                <p:nvPr/>
              </p:nvGrpSpPr>
              <p:grpSpPr>
                <a:xfrm>
                  <a:off x="971550" y="571500"/>
                  <a:ext cx="1981200" cy="518160"/>
                  <a:chOff x="0" y="0"/>
                  <a:chExt cx="1981200" cy="518160"/>
                </a:xfrm>
              </p:grpSpPr>
              <p:sp>
                <p:nvSpPr>
                  <p:cNvPr id="38" name="AutoShape 26"/>
                  <p:cNvSpPr>
                    <a:spLocks/>
                  </p:cNvSpPr>
                  <p:nvPr/>
                </p:nvSpPr>
                <p:spPr bwMode="auto">
                  <a:xfrm>
                    <a:off x="1276350" y="0"/>
                    <a:ext cx="704850" cy="144145"/>
                  </a:xfrm>
                  <a:prstGeom prst="callout1">
                    <a:avLst>
                      <a:gd name="adj1" fmla="val 50000"/>
                      <a:gd name="adj2" fmla="val -5134"/>
                      <a:gd name="adj3" fmla="val 50000"/>
                      <a:gd name="adj4" fmla="val -75856"/>
                    </a:avLst>
                  </a:prstGeom>
                  <a:noFill/>
                  <a:ln w="9525">
                    <a:solidFill>
                      <a:srgbClr val="000000"/>
                    </a:solidFill>
                    <a:miter lim="800000"/>
                    <a:headEnd type="triangle" w="med" len="med"/>
                    <a:tailEnd/>
                  </a:ln>
                </p:spPr>
                <p:txBody>
                  <a:bodyPr rot="0" vert="horz" wrap="square" lIns="18000" tIns="0" rIns="0" bIns="0" anchor="t" anchorCtr="0" upright="1">
                    <a:noAutofit/>
                  </a:bodyPr>
                  <a:lstStyle/>
                  <a:p>
                    <a:pPr algn="ctr" fontAlgn="t">
                      <a:spcBef>
                        <a:spcPts val="600"/>
                      </a:spcBef>
                      <a:spcAft>
                        <a:spcPts val="0"/>
                      </a:spcAft>
                    </a:pPr>
                    <a:r>
                      <a:rPr lang="cs-CZ" sz="1600" b="1" dirty="0" smtClean="0">
                        <a:solidFill>
                          <a:srgbClr val="333333"/>
                        </a:solidFill>
                        <a:effectLst/>
                        <a:latin typeface="Arial"/>
                        <a:ea typeface="Calibri"/>
                        <a:cs typeface="Times New Roman"/>
                      </a:rPr>
                      <a:t>NEVHODNÉ</a:t>
                    </a:r>
                    <a:endParaRPr lang="cs-CZ" sz="1600"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sp>
                <p:nvSpPr>
                  <p:cNvPr id="39" name="Text Box 32"/>
                  <p:cNvSpPr txBox="1">
                    <a:spLocks noChangeArrowheads="1"/>
                  </p:cNvSpPr>
                  <p:nvPr/>
                </p:nvSpPr>
                <p:spPr bwMode="auto">
                  <a:xfrm>
                    <a:off x="114300" y="311150"/>
                    <a:ext cx="504825" cy="1619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fontAlgn="t">
                      <a:spcBef>
                        <a:spcPts val="600"/>
                      </a:spcBef>
                      <a:spcAft>
                        <a:spcPts val="0"/>
                      </a:spcAft>
                    </a:pPr>
                    <a:r>
                      <a:rPr lang="cs-CZ" sz="1600" b="1" dirty="0" smtClean="0">
                        <a:solidFill>
                          <a:srgbClr val="333333"/>
                        </a:solidFill>
                        <a:effectLst/>
                        <a:latin typeface="Arial"/>
                        <a:ea typeface="Calibri"/>
                        <a:cs typeface="Times New Roman"/>
                      </a:rPr>
                      <a:t>VHODNÉ</a:t>
                    </a:r>
                    <a:endParaRPr lang="cs-CZ" sz="1600"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cxnSp>
                <p:nvCxnSpPr>
                  <p:cNvPr id="40" name="Line 41"/>
                  <p:cNvCxnSpPr/>
                  <p:nvPr/>
                </p:nvCxnSpPr>
                <p:spPr bwMode="auto">
                  <a:xfrm>
                    <a:off x="0" y="311150"/>
                    <a:ext cx="0" cy="2070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32" name="AutoShape 42"/>
              <p:cNvSpPr>
                <a:spLocks/>
              </p:cNvSpPr>
              <p:nvPr/>
            </p:nvSpPr>
            <p:spPr bwMode="auto">
              <a:xfrm>
                <a:off x="2952750" y="101600"/>
                <a:ext cx="119380" cy="1149706"/>
              </a:xfrm>
              <a:prstGeom prst="rightBrace">
                <a:avLst>
                  <a:gd name="adj1" fmla="val 7464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3" name="Text Box 43"/>
              <p:cNvSpPr txBox="1">
                <a:spLocks noChangeArrowheads="1"/>
              </p:cNvSpPr>
              <p:nvPr/>
            </p:nvSpPr>
            <p:spPr bwMode="auto">
              <a:xfrm>
                <a:off x="3072130" y="635000"/>
                <a:ext cx="550545" cy="1797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10800" rIns="0" bIns="10800" anchor="t" anchorCtr="0" upright="1">
                <a:noAutofit/>
              </a:bodyPr>
              <a:lstStyle/>
              <a:p>
                <a:pPr algn="ctr" fontAlgn="t">
                  <a:spcBef>
                    <a:spcPts val="600"/>
                  </a:spcBef>
                  <a:spcAft>
                    <a:spcPts val="0"/>
                  </a:spcAft>
                </a:pPr>
                <a:r>
                  <a:rPr lang="cs-CZ" b="1" dirty="0" smtClean="0">
                    <a:solidFill>
                      <a:srgbClr val="333333"/>
                    </a:solidFill>
                    <a:effectLst/>
                    <a:latin typeface="Arial"/>
                    <a:ea typeface="Calibri"/>
                    <a:cs typeface="Times New Roman"/>
                  </a:rPr>
                  <a:t>VYLOUČIT</a:t>
                </a:r>
                <a:endParaRPr lang="cs-CZ" b="1" dirty="0" smtClean="0">
                  <a:effectLst/>
                  <a:latin typeface="Calibri"/>
                  <a:ea typeface="Calibri"/>
                  <a:cs typeface="Times New Roman"/>
                </a:endParaRPr>
              </a:p>
              <a:p>
                <a:pPr algn="ctr">
                  <a:spcBef>
                    <a:spcPts val="600"/>
                  </a:spcBef>
                  <a:spcAft>
                    <a:spcPts val="0"/>
                  </a:spcAft>
                </a:pPr>
                <a:r>
                  <a:rPr lang="cs-CZ" sz="1100" dirty="0">
                    <a:effectLst/>
                    <a:latin typeface="Calibri"/>
                    <a:ea typeface="Calibri"/>
                    <a:cs typeface="Times New Roman"/>
                  </a:rPr>
                  <a:t> </a:t>
                </a:r>
              </a:p>
            </p:txBody>
          </p:sp>
        </p:grpSp>
      </p:grpSp>
      <p:sp>
        <p:nvSpPr>
          <p:cNvPr id="26" name="Obdélník 25"/>
          <p:cNvSpPr/>
          <p:nvPr/>
        </p:nvSpPr>
        <p:spPr>
          <a:xfrm>
            <a:off x="817739" y="526536"/>
            <a:ext cx="7797766" cy="461665"/>
          </a:xfrm>
          <a:prstGeom prst="rect">
            <a:avLst/>
          </a:prstGeom>
        </p:spPr>
        <p:txBody>
          <a:bodyPr wrap="square">
            <a:spAutoFit/>
          </a:bodyPr>
          <a:lstStyle/>
          <a:p>
            <a:r>
              <a:rPr lang="cs-CZ" sz="2400" b="1" dirty="0" smtClean="0">
                <a:solidFill>
                  <a:srgbClr val="FF0000"/>
                </a:solidFill>
              </a:rPr>
              <a:t>SCHÉMA VÝBĚRU OBJEKTŮ ZA TURISTICKÝM ÚČELEM</a:t>
            </a:r>
            <a:endParaRPr lang="cs-CZ" sz="2400" b="1" dirty="0">
              <a:solidFill>
                <a:srgbClr val="FF0000"/>
              </a:solidFill>
            </a:endParaRPr>
          </a:p>
        </p:txBody>
      </p:sp>
    </p:spTree>
    <p:extLst>
      <p:ext uri="{BB962C8B-B14F-4D97-AF65-F5344CB8AC3E}">
        <p14:creationId xmlns:p14="http://schemas.microsoft.com/office/powerpoint/2010/main" val="36948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42004" y="214358"/>
            <a:ext cx="7704856" cy="461665"/>
          </a:xfrm>
          <a:prstGeom prst="rect">
            <a:avLst/>
          </a:prstGeom>
        </p:spPr>
        <p:txBody>
          <a:bodyPr wrap="square">
            <a:spAutoFit/>
          </a:bodyPr>
          <a:lstStyle/>
          <a:p>
            <a:pPr algn="ctr"/>
            <a:r>
              <a:rPr lang="cs-CZ"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EXPERTNÍ BODOVACÍ KLASIFIKAČNÍ PŘÍSTUPY</a:t>
            </a:r>
          </a:p>
        </p:txBody>
      </p:sp>
      <p:sp>
        <p:nvSpPr>
          <p:cNvPr id="3" name="Obdélník 2"/>
          <p:cNvSpPr/>
          <p:nvPr/>
        </p:nvSpPr>
        <p:spPr>
          <a:xfrm>
            <a:off x="611560" y="725249"/>
            <a:ext cx="7704856" cy="1077218"/>
          </a:xfrm>
          <a:prstGeom prst="rect">
            <a:avLst/>
          </a:prstGeom>
        </p:spPr>
        <p:txBody>
          <a:bodyPr wrap="square">
            <a:spAutoFit/>
          </a:bodyPr>
          <a:lstStyle/>
          <a:p>
            <a:r>
              <a:rPr lang="cs-CZ" sz="2400" b="1" dirty="0" smtClean="0">
                <a:solidFill>
                  <a:srgbClr val="000099"/>
                </a:solidFill>
              </a:rPr>
              <a:t>PRINCIP SKÓROVÁNÍ </a:t>
            </a:r>
          </a:p>
          <a:p>
            <a:pPr marL="360000"/>
            <a:r>
              <a:rPr lang="cs-CZ" sz="2000" b="1" dirty="0" smtClean="0"/>
              <a:t>SUBJEKTIVNÍ POVAHA </a:t>
            </a:r>
            <a:r>
              <a:rPr lang="cs-CZ" sz="2000" b="1" dirty="0" smtClean="0">
                <a:sym typeface="Wingdings 3"/>
              </a:rPr>
              <a:t></a:t>
            </a:r>
            <a:r>
              <a:rPr lang="cs-CZ" sz="2000" b="1" dirty="0" smtClean="0"/>
              <a:t> VYCHÁZÍ Z POZNATKŮ, ZKUŠENOSTÍ A SENZITIVITY HODNOTITELE. </a:t>
            </a:r>
            <a:endParaRPr lang="cs-CZ" sz="2000" b="1" dirty="0"/>
          </a:p>
        </p:txBody>
      </p:sp>
      <p:sp>
        <p:nvSpPr>
          <p:cNvPr id="4" name="Obdélník 3"/>
          <p:cNvSpPr/>
          <p:nvPr/>
        </p:nvSpPr>
        <p:spPr>
          <a:xfrm>
            <a:off x="611560" y="1802467"/>
            <a:ext cx="7704856" cy="707886"/>
          </a:xfrm>
          <a:prstGeom prst="rect">
            <a:avLst/>
          </a:prstGeom>
        </p:spPr>
        <p:txBody>
          <a:bodyPr wrap="square">
            <a:spAutoFit/>
          </a:bodyPr>
          <a:lstStyle/>
          <a:p>
            <a:pPr algn="ctr"/>
            <a:r>
              <a:rPr lang="cs-CZ" sz="2000" b="1" dirty="0" smtClean="0">
                <a:solidFill>
                  <a:srgbClr val="C00000"/>
                </a:solidFill>
              </a:rPr>
              <a:t>BODOVÉ HODNOCENÍ ATRAKTIVITY GEOTURISTICKÝCH OBJEKTŮ PODLE KRITÉRIA - ANTROPOGENNÍ OBJEKT (RYBÁR, 2010)</a:t>
            </a:r>
            <a:endParaRPr lang="cs-CZ" sz="2000" b="1" dirty="0">
              <a:solidFill>
                <a:srgbClr val="C00000"/>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3557016866"/>
              </p:ext>
            </p:extLst>
          </p:nvPr>
        </p:nvGraphicFramePr>
        <p:xfrm>
          <a:off x="758401" y="2636912"/>
          <a:ext cx="7632848" cy="4079240"/>
        </p:xfrm>
        <a:graphic>
          <a:graphicData uri="http://schemas.openxmlformats.org/drawingml/2006/table">
            <a:tbl>
              <a:tblPr firstRow="1" bandRow="1">
                <a:tableStyleId>{5C22544A-7EE6-4342-B048-85BDC9FD1C3A}</a:tableStyleId>
              </a:tblPr>
              <a:tblGrid>
                <a:gridCol w="6045847"/>
                <a:gridCol w="1587001"/>
              </a:tblGrid>
              <a:tr h="370840">
                <a:tc>
                  <a:txBody>
                    <a:bodyPr/>
                    <a:lstStyle/>
                    <a:p>
                      <a:pPr algn="ctr"/>
                      <a:r>
                        <a:rPr lang="cs-CZ" dirty="0" smtClean="0"/>
                        <a:t>ZNAK</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BODY MAX.</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b="1" dirty="0" smtClean="0"/>
                        <a:t>STÁŘÍ</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b="1" dirty="0" smtClean="0"/>
                        <a:t>HISTORICKÁ HODNOTA </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b="1" dirty="0" smtClean="0"/>
                        <a:t>ESTETICKÁ HODNOTA</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b="1" dirty="0" smtClean="0"/>
                        <a:t>AUTENTICITA</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b="1" dirty="0" smtClean="0"/>
                        <a:t>HODNOTA REKONSTRUOVANÝCH MUNICIPALIT A CEST</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dirty="0" smtClean="0"/>
                        <a:t>EXCELENCE</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dirty="0" smtClean="0"/>
                        <a:t>EMOCIONÁLNÍ HODNOTA </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dirty="0" smtClean="0"/>
                        <a:t>UŽITNÁ HODNOTA </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b="1" dirty="0" smtClean="0"/>
                        <a:t>HODNOTA POSKYTOVANÝCH SLUŽEB</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cs-CZ" dirty="0" smtClean="0"/>
                        <a:t>BEZPEČNOSTNÍ KRITÉRIA</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069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34648" y="32697"/>
            <a:ext cx="7514749" cy="461665"/>
          </a:xfrm>
          <a:prstGeom prst="rect">
            <a:avLst/>
          </a:prstGeom>
        </p:spPr>
        <p:txBody>
          <a:bodyPr wrap="none">
            <a:spAutoFit/>
          </a:bodyPr>
          <a:lstStyle/>
          <a:p>
            <a:r>
              <a:rPr lang="cs-CZ" sz="2400" b="1" dirty="0" smtClean="0">
                <a:solidFill>
                  <a:srgbClr val="FF0000"/>
                </a:solidFill>
                <a:latin typeface="Arial Black" panose="020B0A04020102020204" pitchFamily="34" charset="0"/>
              </a:rPr>
              <a:t>PŘÍKLAD HODNOCENÍ OPUŠTĚNÝCH LOMŮ</a:t>
            </a:r>
            <a:endParaRPr lang="cs-CZ" sz="2400" b="1" dirty="0">
              <a:solidFill>
                <a:srgbClr val="FF0000"/>
              </a:solidFill>
              <a:latin typeface="Arial Black" panose="020B0A0402010202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370024571"/>
              </p:ext>
            </p:extLst>
          </p:nvPr>
        </p:nvGraphicFramePr>
        <p:xfrm>
          <a:off x="785922" y="563488"/>
          <a:ext cx="7488832" cy="6016026"/>
        </p:xfrm>
        <a:graphic>
          <a:graphicData uri="http://schemas.openxmlformats.org/drawingml/2006/table">
            <a:tbl>
              <a:tblPr firstRow="1" firstCol="1" lastRow="1" lastCol="1" bandRow="1" bandCol="1">
                <a:tableStyleId>{5C22544A-7EE6-4342-B048-85BDC9FD1C3A}</a:tableStyleId>
              </a:tblPr>
              <a:tblGrid>
                <a:gridCol w="2520280"/>
                <a:gridCol w="1224136"/>
                <a:gridCol w="3744416"/>
              </a:tblGrid>
              <a:tr h="160424">
                <a:tc>
                  <a:txBody>
                    <a:bodyPr/>
                    <a:lstStyle/>
                    <a:p>
                      <a:pPr algn="ctr" fontAlgn="base" hangingPunct="0">
                        <a:spcBef>
                          <a:spcPts val="100"/>
                        </a:spcBef>
                        <a:spcAft>
                          <a:spcPts val="100"/>
                        </a:spcAft>
                      </a:pPr>
                      <a:r>
                        <a:rPr lang="cs-CZ" sz="1600" dirty="0">
                          <a:effectLst/>
                        </a:rPr>
                        <a:t>FAKTOR</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100"/>
                        </a:spcBef>
                        <a:spcAft>
                          <a:spcPts val="100"/>
                        </a:spcAft>
                      </a:pPr>
                      <a:r>
                        <a:rPr lang="cs-CZ" sz="1600">
                          <a:effectLst/>
                        </a:rPr>
                        <a:t>BODY</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100"/>
                        </a:spcBef>
                        <a:spcAft>
                          <a:spcPts val="100"/>
                        </a:spcAft>
                      </a:pPr>
                      <a:r>
                        <a:rPr lang="cs-CZ" sz="1600">
                          <a:effectLst/>
                        </a:rPr>
                        <a:t>HLEDISKO</a:t>
                      </a:r>
                      <a:endParaRPr lang="cs-CZ" sz="1600">
                        <a:effectLst/>
                        <a:latin typeface="Calibri"/>
                        <a:ea typeface="Calibri"/>
                        <a:cs typeface="Times New Roman"/>
                      </a:endParaRPr>
                    </a:p>
                  </a:txBody>
                  <a:tcPr marL="43079" marR="43079" marT="0" marB="0" anchor="ctr"/>
                </a:tc>
              </a:tr>
              <a:tr h="169750">
                <a:tc rowSpan="3">
                  <a:txBody>
                    <a:bodyPr/>
                    <a:lstStyle/>
                    <a:p>
                      <a:pPr algn="ctr" fontAlgn="base" hangingPunct="0">
                        <a:spcBef>
                          <a:spcPts val="600"/>
                        </a:spcBef>
                        <a:spcAft>
                          <a:spcPts val="0"/>
                        </a:spcAft>
                      </a:pPr>
                      <a:r>
                        <a:rPr lang="cs-CZ" sz="1600" dirty="0">
                          <a:effectLst/>
                        </a:rPr>
                        <a:t>vzdálenost od velkého</a:t>
                      </a:r>
                    </a:p>
                    <a:p>
                      <a:pPr algn="ctr" fontAlgn="base" hangingPunct="0">
                        <a:spcBef>
                          <a:spcPts val="600"/>
                        </a:spcBef>
                        <a:spcAft>
                          <a:spcPts val="0"/>
                        </a:spcAft>
                      </a:pPr>
                      <a:r>
                        <a:rPr lang="cs-CZ" sz="1600" dirty="0">
                          <a:effectLst/>
                        </a:rPr>
                        <a:t>sídliště</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3</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sym typeface="Symbol"/>
                        </a:rPr>
                        <a:t></a:t>
                      </a:r>
                      <a:r>
                        <a:rPr lang="cs-CZ" sz="1600">
                          <a:effectLst/>
                        </a:rPr>
                        <a:t> 10 km</a:t>
                      </a:r>
                      <a:endParaRPr lang="cs-CZ" sz="160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dirty="0">
                          <a:effectLst/>
                        </a:rPr>
                        <a:t>2</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10 – 20 km</a:t>
                      </a:r>
                      <a:endParaRPr lang="cs-CZ" sz="1600">
                        <a:effectLst/>
                        <a:latin typeface="Calibri"/>
                        <a:ea typeface="Calibri"/>
                        <a:cs typeface="Times New Roman"/>
                      </a:endParaRPr>
                    </a:p>
                  </a:txBody>
                  <a:tcPr marL="43079" marR="43079" marT="0" marB="0" anchor="ctr"/>
                </a:tc>
              </a:tr>
              <a:tr h="227430">
                <a:tc vMerge="1">
                  <a:txBody>
                    <a:bodyPr/>
                    <a:lstStyle/>
                    <a:p>
                      <a:endParaRPr lang="cs-CZ"/>
                    </a:p>
                  </a:txBody>
                  <a:tcPr/>
                </a:tc>
                <a:tc>
                  <a:txBody>
                    <a:bodyPr/>
                    <a:lstStyle/>
                    <a:p>
                      <a:pPr algn="ctr" fontAlgn="base" hangingPunct="0">
                        <a:spcBef>
                          <a:spcPts val="600"/>
                        </a:spcBef>
                        <a:spcAft>
                          <a:spcPts val="0"/>
                        </a:spcAft>
                      </a:pPr>
                      <a:r>
                        <a:rPr lang="cs-CZ" sz="1600" dirty="0">
                          <a:effectLst/>
                        </a:rPr>
                        <a:t>1</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sym typeface="Symbol"/>
                        </a:rPr>
                        <a:t></a:t>
                      </a:r>
                      <a:r>
                        <a:rPr lang="cs-CZ" sz="1600">
                          <a:effectLst/>
                        </a:rPr>
                        <a:t> 20 km</a:t>
                      </a:r>
                      <a:endParaRPr lang="cs-CZ" sz="1600">
                        <a:effectLst/>
                        <a:latin typeface="Calibri"/>
                        <a:ea typeface="Calibri"/>
                        <a:cs typeface="Times New Roman"/>
                      </a:endParaRPr>
                    </a:p>
                  </a:txBody>
                  <a:tcPr marL="43079" marR="43079" marT="0" marB="0" anchor="ctr"/>
                </a:tc>
              </a:tr>
              <a:tr h="169750">
                <a:tc rowSpan="3">
                  <a:txBody>
                    <a:bodyPr/>
                    <a:lstStyle/>
                    <a:p>
                      <a:pPr algn="ctr" fontAlgn="base" hangingPunct="0">
                        <a:spcBef>
                          <a:spcPts val="600"/>
                        </a:spcBef>
                        <a:spcAft>
                          <a:spcPts val="0"/>
                        </a:spcAft>
                      </a:pPr>
                      <a:r>
                        <a:rPr lang="cs-CZ" sz="1600">
                          <a:effectLst/>
                        </a:rPr>
                        <a:t>dostupnost</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3</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zpevněná cesta</a:t>
                      </a:r>
                      <a:endParaRPr lang="cs-CZ" sz="160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dirty="0">
                          <a:effectLst/>
                        </a:rPr>
                        <a:t>2</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nezpevněná cesta</a:t>
                      </a:r>
                      <a:endParaRPr lang="cs-CZ" sz="160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dirty="0">
                          <a:effectLst/>
                        </a:rPr>
                        <a:t>1</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pěšky</a:t>
                      </a:r>
                      <a:endParaRPr lang="cs-CZ" sz="1600">
                        <a:effectLst/>
                        <a:latin typeface="Calibri"/>
                        <a:ea typeface="Calibri"/>
                        <a:cs typeface="Times New Roman"/>
                      </a:endParaRPr>
                    </a:p>
                  </a:txBody>
                  <a:tcPr marL="43079" marR="43079" marT="0" marB="0" anchor="ctr"/>
                </a:tc>
              </a:tr>
              <a:tr h="169750">
                <a:tc rowSpan="2">
                  <a:txBody>
                    <a:bodyPr/>
                    <a:lstStyle/>
                    <a:p>
                      <a:pPr algn="ctr" fontAlgn="base" hangingPunct="0">
                        <a:spcBef>
                          <a:spcPts val="600"/>
                        </a:spcBef>
                        <a:spcAft>
                          <a:spcPts val="0"/>
                        </a:spcAft>
                      </a:pPr>
                      <a:r>
                        <a:rPr lang="cs-CZ" sz="1600">
                          <a:effectLst/>
                        </a:rPr>
                        <a:t>vlastnictví pozemku</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3</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veřejné</a:t>
                      </a:r>
                      <a:endParaRPr lang="cs-CZ" sz="160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dirty="0">
                          <a:effectLst/>
                        </a:rPr>
                        <a:t>1</a:t>
                      </a:r>
                      <a:endParaRPr lang="cs-CZ" sz="1600" dirty="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soukromé</a:t>
                      </a:r>
                      <a:endParaRPr lang="cs-CZ" sz="1600" dirty="0">
                        <a:effectLst/>
                        <a:latin typeface="Calibri"/>
                        <a:ea typeface="Calibri"/>
                        <a:cs typeface="Times New Roman"/>
                      </a:endParaRPr>
                    </a:p>
                  </a:txBody>
                  <a:tcPr marL="43079" marR="43079" marT="0" marB="0" anchor="ctr"/>
                </a:tc>
              </a:tr>
              <a:tr h="298462">
                <a:tc rowSpan="3">
                  <a:txBody>
                    <a:bodyPr/>
                    <a:lstStyle/>
                    <a:p>
                      <a:pPr algn="ctr" fontAlgn="base" hangingPunct="0">
                        <a:spcBef>
                          <a:spcPts val="600"/>
                        </a:spcBef>
                        <a:spcAft>
                          <a:spcPts val="0"/>
                        </a:spcAft>
                      </a:pPr>
                      <a:r>
                        <a:rPr lang="cs-CZ" sz="1600">
                          <a:effectLst/>
                        </a:rPr>
                        <a:t>hodnota pozemku</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3</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rezervace či památka</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2</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velká</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1</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malá</a:t>
                      </a:r>
                      <a:endParaRPr lang="cs-CZ" sz="1600" dirty="0">
                        <a:effectLst/>
                        <a:latin typeface="Calibri"/>
                        <a:ea typeface="Calibri"/>
                        <a:cs typeface="Times New Roman"/>
                      </a:endParaRPr>
                    </a:p>
                  </a:txBody>
                  <a:tcPr marL="43079" marR="43079" marT="0" marB="0" anchor="ctr"/>
                </a:tc>
              </a:tr>
              <a:tr h="160424">
                <a:tc rowSpan="3">
                  <a:txBody>
                    <a:bodyPr/>
                    <a:lstStyle/>
                    <a:p>
                      <a:pPr algn="ctr" fontAlgn="base" hangingPunct="0">
                        <a:spcBef>
                          <a:spcPts val="600"/>
                        </a:spcBef>
                        <a:spcAft>
                          <a:spcPts val="0"/>
                        </a:spcAft>
                      </a:pPr>
                      <a:r>
                        <a:rPr lang="cs-CZ" sz="1600">
                          <a:effectLst/>
                        </a:rPr>
                        <a:t>vodní plocha</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3</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rozsáhlá</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2</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středně velká</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1</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malá</a:t>
                      </a:r>
                      <a:endParaRPr lang="cs-CZ" sz="1600" dirty="0">
                        <a:effectLst/>
                        <a:latin typeface="Calibri"/>
                        <a:ea typeface="Calibri"/>
                        <a:cs typeface="Times New Roman"/>
                      </a:endParaRPr>
                    </a:p>
                  </a:txBody>
                  <a:tcPr marL="43079" marR="43079" marT="0" marB="0" anchor="ctr"/>
                </a:tc>
              </a:tr>
              <a:tr h="160424">
                <a:tc rowSpan="3">
                  <a:txBody>
                    <a:bodyPr/>
                    <a:lstStyle/>
                    <a:p>
                      <a:pPr algn="ctr" fontAlgn="base" hangingPunct="0">
                        <a:spcBef>
                          <a:spcPts val="600"/>
                        </a:spcBef>
                        <a:spcAft>
                          <a:spcPts val="0"/>
                        </a:spcAft>
                      </a:pPr>
                      <a:r>
                        <a:rPr lang="cs-CZ" sz="1600">
                          <a:effectLst/>
                        </a:rPr>
                        <a:t>hloubka</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3</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velká</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2</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střední</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1</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malá</a:t>
                      </a:r>
                      <a:endParaRPr lang="cs-CZ" sz="1600" dirty="0">
                        <a:effectLst/>
                        <a:latin typeface="Calibri"/>
                        <a:ea typeface="Calibri"/>
                        <a:cs typeface="Times New Roman"/>
                      </a:endParaRPr>
                    </a:p>
                  </a:txBody>
                  <a:tcPr marL="43079" marR="43079" marT="0" marB="0" anchor="ctr"/>
                </a:tc>
              </a:tr>
              <a:tr h="160424">
                <a:tc rowSpan="3">
                  <a:txBody>
                    <a:bodyPr/>
                    <a:lstStyle/>
                    <a:p>
                      <a:pPr algn="ctr" fontAlgn="base" hangingPunct="0">
                        <a:spcBef>
                          <a:spcPts val="600"/>
                        </a:spcBef>
                        <a:spcAft>
                          <a:spcPts val="0"/>
                        </a:spcAft>
                      </a:pPr>
                      <a:r>
                        <a:rPr lang="cs-CZ" sz="1600">
                          <a:effectLst/>
                        </a:rPr>
                        <a:t>typ dna</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3</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skalnaté</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2</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err="1">
                          <a:effectLst/>
                        </a:rPr>
                        <a:t>štěrkovito</a:t>
                      </a:r>
                      <a:r>
                        <a:rPr lang="cs-CZ" sz="1600" dirty="0">
                          <a:effectLst/>
                        </a:rPr>
                        <a:t>-písčité</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1</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bahnité</a:t>
                      </a:r>
                      <a:endParaRPr lang="cs-CZ" sz="1600" dirty="0">
                        <a:effectLst/>
                        <a:latin typeface="Calibri"/>
                        <a:ea typeface="Calibri"/>
                        <a:cs typeface="Times New Roman"/>
                      </a:endParaRPr>
                    </a:p>
                  </a:txBody>
                  <a:tcPr marL="43079" marR="43079" marT="0" marB="0" anchor="ctr"/>
                </a:tc>
              </a:tr>
              <a:tr h="298462">
                <a:tc rowSpan="3">
                  <a:txBody>
                    <a:bodyPr/>
                    <a:lstStyle/>
                    <a:p>
                      <a:pPr algn="ctr" fontAlgn="base" hangingPunct="0">
                        <a:spcBef>
                          <a:spcPts val="600"/>
                        </a:spcBef>
                        <a:spcAft>
                          <a:spcPts val="0"/>
                        </a:spcAft>
                      </a:pPr>
                      <a:r>
                        <a:rPr lang="cs-CZ" sz="1600">
                          <a:effectLst/>
                        </a:rPr>
                        <a:t>charakter břehů</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a:effectLst/>
                        </a:rPr>
                        <a:t>3</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plochý, písčitý či travnatý</a:t>
                      </a:r>
                      <a:endParaRPr lang="cs-CZ" sz="1600" dirty="0">
                        <a:effectLst/>
                        <a:latin typeface="Calibri"/>
                        <a:ea typeface="Calibri"/>
                        <a:cs typeface="Times New Roman"/>
                      </a:endParaRPr>
                    </a:p>
                  </a:txBody>
                  <a:tcPr marL="43079" marR="43079" marT="0" marB="0" anchor="ctr"/>
                </a:tc>
              </a:tr>
              <a:tr h="298462">
                <a:tc vMerge="1">
                  <a:txBody>
                    <a:bodyPr/>
                    <a:lstStyle/>
                    <a:p>
                      <a:endParaRPr lang="cs-CZ"/>
                    </a:p>
                  </a:txBody>
                  <a:tcPr/>
                </a:tc>
                <a:tc>
                  <a:txBody>
                    <a:bodyPr/>
                    <a:lstStyle/>
                    <a:p>
                      <a:pPr algn="ctr" fontAlgn="base" hangingPunct="0">
                        <a:spcBef>
                          <a:spcPts val="600"/>
                        </a:spcBef>
                        <a:spcAft>
                          <a:spcPts val="0"/>
                        </a:spcAft>
                      </a:pPr>
                      <a:r>
                        <a:rPr lang="cs-CZ" sz="1600">
                          <a:effectLst/>
                        </a:rPr>
                        <a:t>2</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mírný, travnatý a lesnatý</a:t>
                      </a:r>
                      <a:endParaRPr lang="cs-CZ" sz="1600" dirty="0">
                        <a:effectLst/>
                        <a:latin typeface="Calibri"/>
                        <a:ea typeface="Calibri"/>
                        <a:cs typeface="Times New Roman"/>
                      </a:endParaRPr>
                    </a:p>
                  </a:txBody>
                  <a:tcPr marL="43079" marR="43079" marT="0" marB="0" anchor="ctr"/>
                </a:tc>
              </a:tr>
              <a:tr h="149231">
                <a:tc vMerge="1">
                  <a:txBody>
                    <a:bodyPr/>
                    <a:lstStyle/>
                    <a:p>
                      <a:endParaRPr lang="cs-CZ"/>
                    </a:p>
                  </a:txBody>
                  <a:tcPr/>
                </a:tc>
                <a:tc>
                  <a:txBody>
                    <a:bodyPr/>
                    <a:lstStyle/>
                    <a:p>
                      <a:pPr algn="ctr" fontAlgn="base" hangingPunct="0">
                        <a:spcBef>
                          <a:spcPts val="600"/>
                        </a:spcBef>
                        <a:spcAft>
                          <a:spcPts val="0"/>
                        </a:spcAft>
                      </a:pPr>
                      <a:r>
                        <a:rPr lang="cs-CZ" sz="1600">
                          <a:effectLst/>
                        </a:rPr>
                        <a:t>1</a:t>
                      </a:r>
                      <a:endParaRPr lang="cs-CZ" sz="1600">
                        <a:effectLst/>
                        <a:latin typeface="Calibri"/>
                        <a:ea typeface="Calibri"/>
                        <a:cs typeface="Times New Roman"/>
                      </a:endParaRPr>
                    </a:p>
                  </a:txBody>
                  <a:tcPr marL="43079" marR="43079" marT="0" marB="0" anchor="ctr"/>
                </a:tc>
                <a:tc>
                  <a:txBody>
                    <a:bodyPr/>
                    <a:lstStyle/>
                    <a:p>
                      <a:pPr algn="ctr" fontAlgn="base" hangingPunct="0">
                        <a:spcBef>
                          <a:spcPts val="600"/>
                        </a:spcBef>
                        <a:spcAft>
                          <a:spcPts val="0"/>
                        </a:spcAft>
                      </a:pPr>
                      <a:r>
                        <a:rPr lang="cs-CZ" sz="1600" dirty="0">
                          <a:effectLst/>
                        </a:rPr>
                        <a:t>strmý, kamenitý</a:t>
                      </a:r>
                      <a:endParaRPr lang="cs-CZ" sz="1600" dirty="0">
                        <a:effectLst/>
                        <a:latin typeface="Calibri"/>
                        <a:ea typeface="Calibri"/>
                        <a:cs typeface="Times New Roman"/>
                      </a:endParaRPr>
                    </a:p>
                  </a:txBody>
                  <a:tcPr marL="43079" marR="43079" marT="0" marB="0" anchor="ctr"/>
                </a:tc>
              </a:tr>
            </a:tbl>
          </a:graphicData>
        </a:graphic>
      </p:graphicFrame>
    </p:spTree>
    <p:extLst>
      <p:ext uri="{BB962C8B-B14F-4D97-AF65-F5344CB8AC3E}">
        <p14:creationId xmlns:p14="http://schemas.microsoft.com/office/powerpoint/2010/main" val="29588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867929891"/>
              </p:ext>
            </p:extLst>
          </p:nvPr>
        </p:nvGraphicFramePr>
        <p:xfrm>
          <a:off x="395536" y="1052736"/>
          <a:ext cx="8568952" cy="5445279"/>
        </p:xfrm>
        <a:graphic>
          <a:graphicData uri="http://schemas.openxmlformats.org/drawingml/2006/table">
            <a:tbl>
              <a:tblPr firstRow="1" firstCol="1" lastRow="1" lastCol="1" bandRow="1" bandCol="1">
                <a:tableStyleId>{5C22544A-7EE6-4342-B048-85BDC9FD1C3A}</a:tableStyleId>
              </a:tblPr>
              <a:tblGrid>
                <a:gridCol w="3744416"/>
                <a:gridCol w="3744416"/>
                <a:gridCol w="1080120"/>
              </a:tblGrid>
              <a:tr h="200418">
                <a:tc>
                  <a:txBody>
                    <a:bodyPr/>
                    <a:lstStyle/>
                    <a:p>
                      <a:pPr algn="ctr">
                        <a:lnSpc>
                          <a:spcPct val="150000"/>
                        </a:lnSpc>
                        <a:spcBef>
                          <a:spcPts val="200"/>
                        </a:spcBef>
                        <a:spcAft>
                          <a:spcPts val="200"/>
                        </a:spcAft>
                      </a:pPr>
                      <a:r>
                        <a:rPr lang="cs-CZ" sz="1600" b="1" dirty="0" smtClean="0">
                          <a:effectLst/>
                        </a:rPr>
                        <a:t>ASPEKT</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00"/>
                        </a:spcBef>
                        <a:spcAft>
                          <a:spcPts val="200"/>
                        </a:spcAft>
                      </a:pPr>
                      <a:r>
                        <a:rPr lang="cs-CZ" sz="1600" b="1" dirty="0" smtClean="0">
                          <a:solidFill>
                            <a:schemeClr val="tx1"/>
                          </a:solidFill>
                          <a:effectLst/>
                        </a:rPr>
                        <a:t>KATEGORIE</a:t>
                      </a:r>
                      <a:endParaRPr lang="cs-CZ" sz="1600" b="1" dirty="0">
                        <a:solidFill>
                          <a:schemeClr val="tx1"/>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200"/>
                        </a:spcBef>
                        <a:spcAft>
                          <a:spcPts val="200"/>
                        </a:spcAft>
                      </a:pPr>
                      <a:r>
                        <a:rPr lang="cs-CZ" sz="1600" b="1" dirty="0" smtClean="0">
                          <a:solidFill>
                            <a:srgbClr val="C00000"/>
                          </a:solidFill>
                          <a:effectLst/>
                        </a:rPr>
                        <a:t>BODY</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8336">
                <a:tc>
                  <a:txBody>
                    <a:bodyPr/>
                    <a:lstStyle/>
                    <a:p>
                      <a:pPr algn="ctr">
                        <a:lnSpc>
                          <a:spcPct val="150000"/>
                        </a:lnSpc>
                        <a:spcBef>
                          <a:spcPts val="600"/>
                        </a:spcBef>
                        <a:spcAft>
                          <a:spcPts val="600"/>
                        </a:spcAft>
                      </a:pPr>
                      <a:r>
                        <a:rPr lang="cs-CZ" sz="1600" b="1" dirty="0" smtClean="0">
                          <a:effectLst/>
                        </a:rPr>
                        <a:t>VZDÁLENOST</a:t>
                      </a:r>
                      <a:r>
                        <a:rPr lang="cs-CZ" sz="1600" b="1" baseline="0" dirty="0" smtClean="0">
                          <a:effectLst/>
                        </a:rPr>
                        <a:t> OD  RESORTU</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00"/>
                        </a:spcBef>
                        <a:spcAft>
                          <a:spcPts val="200"/>
                        </a:spcAft>
                      </a:pPr>
                      <a:r>
                        <a:rPr lang="cs-CZ" sz="1600" b="1" dirty="0" smtClean="0">
                          <a:effectLst/>
                        </a:rPr>
                        <a:t>0 – 90 KM (PO 10 KM)</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200"/>
                        </a:spcBef>
                        <a:spcAft>
                          <a:spcPts val="200"/>
                        </a:spcAft>
                      </a:pPr>
                      <a:r>
                        <a:rPr lang="cs-CZ" sz="1600" b="1" dirty="0" smtClean="0">
                          <a:solidFill>
                            <a:srgbClr val="C00000"/>
                          </a:solidFill>
                          <a:effectLst/>
                        </a:rPr>
                        <a:t>1 - 9</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4136">
                <a:tc>
                  <a:txBody>
                    <a:bodyPr/>
                    <a:lstStyle/>
                    <a:p>
                      <a:pPr algn="ctr">
                        <a:lnSpc>
                          <a:spcPct val="150000"/>
                        </a:lnSpc>
                        <a:spcBef>
                          <a:spcPts val="200"/>
                        </a:spcBef>
                        <a:spcAft>
                          <a:spcPts val="200"/>
                        </a:spcAft>
                      </a:pPr>
                      <a:r>
                        <a:rPr lang="cs-CZ" sz="1600" b="1" dirty="0" smtClean="0">
                          <a:effectLst/>
                        </a:rPr>
                        <a:t>CHRÁNĚNÝ PŘÍRODNÍ OBJEKT</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s-CZ" sz="1600" b="1" dirty="0" smtClean="0">
                          <a:effectLst/>
                        </a:rPr>
                        <a:t>PŘÍRODNÍ PAMÁTKA</a:t>
                      </a:r>
                    </a:p>
                    <a:p>
                      <a:pPr algn="ctr">
                        <a:lnSpc>
                          <a:spcPct val="100000"/>
                        </a:lnSpc>
                        <a:spcAft>
                          <a:spcPts val="0"/>
                        </a:spcAft>
                      </a:pPr>
                      <a:r>
                        <a:rPr lang="cs-CZ" sz="1600" b="1" dirty="0" smtClean="0">
                          <a:effectLst/>
                        </a:rPr>
                        <a:t>PŘÍRODNÍ REZERVACE</a:t>
                      </a:r>
                    </a:p>
                    <a:p>
                      <a:pPr algn="ctr">
                        <a:lnSpc>
                          <a:spcPct val="100000"/>
                        </a:lnSpc>
                        <a:spcAft>
                          <a:spcPts val="0"/>
                        </a:spcAft>
                      </a:pPr>
                      <a:r>
                        <a:rPr lang="cs-CZ" sz="1600" b="1" dirty="0" smtClean="0">
                          <a:effectLst/>
                        </a:rPr>
                        <a:t>PROGRAM MODRÁ VLAJKA</a:t>
                      </a:r>
                    </a:p>
                    <a:p>
                      <a:pPr algn="ctr">
                        <a:lnSpc>
                          <a:spcPct val="100000"/>
                        </a:lnSpc>
                        <a:spcAft>
                          <a:spcPts val="0"/>
                        </a:spcAft>
                      </a:pPr>
                      <a:r>
                        <a:rPr lang="cs-CZ" sz="1600" b="1" dirty="0" smtClean="0">
                          <a:effectLst/>
                        </a:rPr>
                        <a:t>SPECIÁLNÍ PŘÍRODNÍ REZERVACE</a:t>
                      </a:r>
                    </a:p>
                    <a:p>
                      <a:pPr algn="ctr">
                        <a:lnSpc>
                          <a:spcPct val="100000"/>
                        </a:lnSpc>
                        <a:spcAft>
                          <a:spcPts val="0"/>
                        </a:spcAft>
                      </a:pPr>
                      <a:r>
                        <a:rPr lang="cs-CZ" sz="1600" b="1" dirty="0" smtClean="0">
                          <a:effectLst/>
                        </a:rPr>
                        <a:t>VENKOVSKÝ PARK</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cs-CZ" sz="1600" b="1" dirty="0" smtClean="0">
                          <a:solidFill>
                            <a:srgbClr val="C00000"/>
                          </a:solidFill>
                          <a:effectLst/>
                        </a:rPr>
                        <a:t>5</a:t>
                      </a:r>
                    </a:p>
                    <a:p>
                      <a:pPr algn="ctr">
                        <a:lnSpc>
                          <a:spcPct val="100000"/>
                        </a:lnSpc>
                        <a:spcAft>
                          <a:spcPts val="0"/>
                        </a:spcAft>
                      </a:pPr>
                      <a:r>
                        <a:rPr lang="cs-CZ" sz="1600" b="1" dirty="0" smtClean="0">
                          <a:solidFill>
                            <a:srgbClr val="C00000"/>
                          </a:solidFill>
                          <a:effectLst/>
                        </a:rPr>
                        <a:t>4</a:t>
                      </a:r>
                    </a:p>
                    <a:p>
                      <a:pPr algn="ctr">
                        <a:lnSpc>
                          <a:spcPct val="100000"/>
                        </a:lnSpc>
                        <a:spcAft>
                          <a:spcPts val="0"/>
                        </a:spcAft>
                      </a:pPr>
                      <a:r>
                        <a:rPr lang="cs-CZ" sz="1600" b="1" dirty="0" smtClean="0">
                          <a:solidFill>
                            <a:srgbClr val="C00000"/>
                          </a:solidFill>
                          <a:effectLst/>
                        </a:rPr>
                        <a:t>4</a:t>
                      </a:r>
                    </a:p>
                    <a:p>
                      <a:pPr algn="ctr">
                        <a:lnSpc>
                          <a:spcPct val="100000"/>
                        </a:lnSpc>
                        <a:spcAft>
                          <a:spcPts val="0"/>
                        </a:spcAft>
                      </a:pPr>
                      <a:r>
                        <a:rPr lang="cs-CZ" sz="1600" b="1" dirty="0" smtClean="0">
                          <a:solidFill>
                            <a:srgbClr val="C00000"/>
                          </a:solidFill>
                          <a:effectLst/>
                        </a:rPr>
                        <a:t>3</a:t>
                      </a:r>
                    </a:p>
                    <a:p>
                      <a:pPr algn="ctr">
                        <a:lnSpc>
                          <a:spcPct val="100000"/>
                        </a:lnSpc>
                        <a:spcAft>
                          <a:spcPts val="0"/>
                        </a:spcAft>
                      </a:pPr>
                      <a:r>
                        <a:rPr lang="cs-CZ" sz="1600" b="1" dirty="0" smtClean="0">
                          <a:solidFill>
                            <a:srgbClr val="C00000"/>
                          </a:solidFill>
                          <a:effectLst/>
                        </a:rPr>
                        <a:t>2</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480">
                <a:tc>
                  <a:txBody>
                    <a:bodyPr/>
                    <a:lstStyle/>
                    <a:p>
                      <a:pPr algn="ctr">
                        <a:lnSpc>
                          <a:spcPct val="150000"/>
                        </a:lnSpc>
                        <a:spcBef>
                          <a:spcPts val="200"/>
                        </a:spcBef>
                        <a:spcAft>
                          <a:spcPts val="200"/>
                        </a:spcAft>
                      </a:pPr>
                      <a:r>
                        <a:rPr lang="cs-CZ" sz="1600" b="1" dirty="0" smtClean="0">
                          <a:effectLst/>
                        </a:rPr>
                        <a:t>SLUŽBY</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s-CZ" sz="1600" b="1" dirty="0" smtClean="0">
                          <a:effectLst/>
                        </a:rPr>
                        <a:t>PARKOVIŠTĚ</a:t>
                      </a:r>
                    </a:p>
                    <a:p>
                      <a:pPr algn="ctr">
                        <a:lnSpc>
                          <a:spcPct val="100000"/>
                        </a:lnSpc>
                        <a:spcAft>
                          <a:spcPts val="0"/>
                        </a:spcAft>
                      </a:pPr>
                      <a:r>
                        <a:rPr lang="cs-CZ" sz="1600" b="1" dirty="0" smtClean="0">
                          <a:effectLst/>
                        </a:rPr>
                        <a:t>RESTAURACE, KIOSKY, ODPOČÍVADLA</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cs-CZ" sz="1600" b="1" dirty="0" smtClean="0">
                          <a:solidFill>
                            <a:srgbClr val="C00000"/>
                          </a:solidFill>
                          <a:effectLst/>
                        </a:rPr>
                        <a:t>2</a:t>
                      </a:r>
                    </a:p>
                    <a:p>
                      <a:pPr algn="ctr">
                        <a:lnSpc>
                          <a:spcPct val="100000"/>
                        </a:lnSpc>
                        <a:spcAft>
                          <a:spcPts val="0"/>
                        </a:spcAft>
                      </a:pPr>
                      <a:r>
                        <a:rPr lang="cs-CZ" sz="1600" b="1" dirty="0" smtClean="0">
                          <a:solidFill>
                            <a:srgbClr val="C00000"/>
                          </a:solidFill>
                          <a:effectLst/>
                        </a:rPr>
                        <a:t>1</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58926">
                <a:tc>
                  <a:txBody>
                    <a:bodyPr/>
                    <a:lstStyle/>
                    <a:p>
                      <a:pPr algn="ctr">
                        <a:lnSpc>
                          <a:spcPct val="150000"/>
                        </a:lnSpc>
                        <a:spcBef>
                          <a:spcPts val="200"/>
                        </a:spcBef>
                        <a:spcAft>
                          <a:spcPts val="200"/>
                        </a:spcAft>
                      </a:pPr>
                      <a:r>
                        <a:rPr lang="cs-CZ" sz="1600" b="1" dirty="0" smtClean="0">
                          <a:effectLst/>
                        </a:rPr>
                        <a:t>VÝŠKA, VELIKOST, DÉLKA</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cs-CZ" sz="1600" b="1" dirty="0" smtClean="0">
                          <a:effectLst/>
                        </a:rPr>
                        <a:t>HORY</a:t>
                      </a:r>
                    </a:p>
                    <a:p>
                      <a:pPr algn="ctr">
                        <a:lnSpc>
                          <a:spcPct val="100000"/>
                        </a:lnSpc>
                        <a:spcAft>
                          <a:spcPts val="0"/>
                        </a:spcAft>
                      </a:pPr>
                      <a:r>
                        <a:rPr lang="cs-CZ" sz="1600" b="1" dirty="0" smtClean="0">
                          <a:effectLst/>
                        </a:rPr>
                        <a:t>KALDEDRA</a:t>
                      </a:r>
                    </a:p>
                    <a:p>
                      <a:pPr algn="ctr">
                        <a:lnSpc>
                          <a:spcPct val="100000"/>
                        </a:lnSpc>
                        <a:spcAft>
                          <a:spcPts val="0"/>
                        </a:spcAft>
                      </a:pPr>
                      <a:r>
                        <a:rPr lang="cs-CZ" sz="1600" b="1" dirty="0" smtClean="0">
                          <a:effectLst/>
                        </a:rPr>
                        <a:t>SKALNÍ FORMACE</a:t>
                      </a:r>
                    </a:p>
                    <a:p>
                      <a:pPr algn="ctr">
                        <a:lnSpc>
                          <a:spcPct val="100000"/>
                        </a:lnSpc>
                        <a:spcAft>
                          <a:spcPts val="0"/>
                        </a:spcAft>
                      </a:pPr>
                      <a:r>
                        <a:rPr lang="cs-CZ" sz="1600" b="1" dirty="0" smtClean="0">
                          <a:effectLst/>
                        </a:rPr>
                        <a:t>ROKLE</a:t>
                      </a:r>
                    </a:p>
                    <a:p>
                      <a:pPr algn="ctr">
                        <a:lnSpc>
                          <a:spcPct val="100000"/>
                        </a:lnSpc>
                        <a:spcAft>
                          <a:spcPts val="0"/>
                        </a:spcAft>
                      </a:pPr>
                      <a:r>
                        <a:rPr lang="cs-CZ" sz="1600" b="1" dirty="0" smtClean="0">
                          <a:effectLst/>
                        </a:rPr>
                        <a:t>PLÁŽE</a:t>
                      </a:r>
                    </a:p>
                    <a:p>
                      <a:pPr algn="ctr">
                        <a:lnSpc>
                          <a:spcPct val="100000"/>
                        </a:lnSpc>
                        <a:spcAft>
                          <a:spcPts val="0"/>
                        </a:spcAft>
                      </a:pPr>
                      <a:r>
                        <a:rPr lang="cs-CZ" sz="1600" b="1" dirty="0" smtClean="0">
                          <a:effectLst/>
                        </a:rPr>
                        <a:t>PÍSEČNÉ DUNY</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cs-CZ" sz="1600" b="1" dirty="0" smtClean="0">
                          <a:solidFill>
                            <a:srgbClr val="C00000"/>
                          </a:solidFill>
                          <a:effectLst/>
                        </a:rPr>
                        <a:t>1 - 5</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480">
                <a:tc>
                  <a:txBody>
                    <a:bodyPr/>
                    <a:lstStyle/>
                    <a:p>
                      <a:pPr algn="ctr">
                        <a:lnSpc>
                          <a:spcPct val="150000"/>
                        </a:lnSpc>
                        <a:spcBef>
                          <a:spcPts val="200"/>
                        </a:spcBef>
                        <a:spcAft>
                          <a:spcPts val="200"/>
                        </a:spcAft>
                      </a:pPr>
                      <a:r>
                        <a:rPr lang="cs-CZ" sz="1600" b="1" dirty="0" smtClean="0">
                          <a:effectLst/>
                        </a:rPr>
                        <a:t>DOSTUPNOST PO SILNICI</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00"/>
                        </a:spcBef>
                        <a:spcAft>
                          <a:spcPts val="200"/>
                        </a:spcAft>
                      </a:pPr>
                      <a:r>
                        <a:rPr lang="cs-CZ" sz="1600" b="1" dirty="0" smtClean="0">
                          <a:effectLst/>
                        </a:rPr>
                        <a:t> </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200"/>
                        </a:spcBef>
                        <a:spcAft>
                          <a:spcPts val="200"/>
                        </a:spcAft>
                      </a:pPr>
                      <a:r>
                        <a:rPr lang="cs-CZ" sz="1600" b="1" dirty="0" smtClean="0">
                          <a:solidFill>
                            <a:srgbClr val="C00000"/>
                          </a:solidFill>
                          <a:effectLst/>
                        </a:rPr>
                        <a:t>0 - 7</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256">
                <a:tc>
                  <a:txBody>
                    <a:bodyPr/>
                    <a:lstStyle/>
                    <a:p>
                      <a:pPr algn="ctr">
                        <a:lnSpc>
                          <a:spcPct val="150000"/>
                        </a:lnSpc>
                        <a:spcBef>
                          <a:spcPts val="200"/>
                        </a:spcBef>
                        <a:spcAft>
                          <a:spcPts val="200"/>
                        </a:spcAft>
                      </a:pPr>
                      <a:r>
                        <a:rPr lang="cs-CZ" sz="1600" b="1" dirty="0" smtClean="0">
                          <a:effectLst/>
                        </a:rPr>
                        <a:t>DOSTUPNOST OD SILNICE</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00"/>
                        </a:spcBef>
                        <a:spcAft>
                          <a:spcPts val="200"/>
                        </a:spcAft>
                      </a:pPr>
                      <a:r>
                        <a:rPr lang="cs-CZ" sz="1600" b="1" dirty="0" smtClean="0">
                          <a:effectLst/>
                        </a:rPr>
                        <a:t> </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200"/>
                        </a:spcBef>
                        <a:spcAft>
                          <a:spcPts val="200"/>
                        </a:spcAft>
                      </a:pPr>
                      <a:r>
                        <a:rPr lang="cs-CZ" sz="1600" b="1" dirty="0" smtClean="0">
                          <a:solidFill>
                            <a:srgbClr val="C00000"/>
                          </a:solidFill>
                          <a:effectLst/>
                        </a:rPr>
                        <a:t>0 - 3</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591">
                <a:tc>
                  <a:txBody>
                    <a:bodyPr/>
                    <a:lstStyle/>
                    <a:p>
                      <a:pPr algn="ctr">
                        <a:lnSpc>
                          <a:spcPct val="150000"/>
                        </a:lnSpc>
                        <a:spcBef>
                          <a:spcPts val="200"/>
                        </a:spcBef>
                        <a:spcAft>
                          <a:spcPts val="200"/>
                        </a:spcAft>
                      </a:pPr>
                      <a:r>
                        <a:rPr lang="cs-CZ" sz="1600" b="1" dirty="0" smtClean="0">
                          <a:effectLst/>
                        </a:rPr>
                        <a:t>UNIKÁTNOST MÍSTA</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00"/>
                        </a:spcBef>
                        <a:spcAft>
                          <a:spcPts val="200"/>
                        </a:spcAft>
                      </a:pPr>
                      <a:r>
                        <a:rPr lang="cs-CZ" sz="1600" b="1" dirty="0" smtClean="0">
                          <a:effectLst/>
                        </a:rPr>
                        <a:t> </a:t>
                      </a:r>
                      <a:endParaRPr lang="cs-CZ" sz="1600" b="1" dirty="0">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200"/>
                        </a:spcBef>
                        <a:spcAft>
                          <a:spcPts val="200"/>
                        </a:spcAft>
                      </a:pPr>
                      <a:r>
                        <a:rPr lang="cs-CZ" sz="1600" b="1" dirty="0" smtClean="0">
                          <a:solidFill>
                            <a:srgbClr val="C00000"/>
                          </a:solidFill>
                          <a:effectLst/>
                        </a:rPr>
                        <a:t>1 - 5</a:t>
                      </a:r>
                      <a:endParaRPr lang="cs-CZ" sz="1600" b="1" dirty="0">
                        <a:solidFill>
                          <a:srgbClr val="C00000"/>
                        </a:solidFill>
                        <a:effectLst/>
                        <a:latin typeface="Times New Roman"/>
                        <a:ea typeface="Times New Roman"/>
                      </a:endParaRPr>
                    </a:p>
                  </a:txBody>
                  <a:tcPr marL="44936" marR="44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ovéPole 2"/>
          <p:cNvSpPr txBox="1"/>
          <p:nvPr/>
        </p:nvSpPr>
        <p:spPr>
          <a:xfrm>
            <a:off x="611560" y="332656"/>
            <a:ext cx="7776864" cy="461665"/>
          </a:xfrm>
          <a:prstGeom prst="rect">
            <a:avLst/>
          </a:prstGeom>
          <a:noFill/>
        </p:spPr>
        <p:txBody>
          <a:bodyPr wrap="square" rtlCol="0">
            <a:spAutoFit/>
          </a:bodyPr>
          <a:lstStyle/>
          <a:p>
            <a:r>
              <a:rPr lang="cs-CZ" sz="2400" b="1" dirty="0" smtClean="0">
                <a:solidFill>
                  <a:schemeClr val="accent6">
                    <a:lumMod val="50000"/>
                  </a:schemeClr>
                </a:solidFill>
              </a:rPr>
              <a:t>GRAN CANARIA -  HODNOCENÍ TURISTICKÝCH ATRAKCÍ</a:t>
            </a:r>
            <a:endParaRPr lang="cs-CZ" sz="2400" b="1" dirty="0">
              <a:solidFill>
                <a:schemeClr val="accent6">
                  <a:lumMod val="50000"/>
                </a:schemeClr>
              </a:solidFill>
            </a:endParaRPr>
          </a:p>
        </p:txBody>
      </p:sp>
    </p:spTree>
    <p:extLst>
      <p:ext uri="{BB962C8B-B14F-4D97-AF65-F5344CB8AC3E}">
        <p14:creationId xmlns:p14="http://schemas.microsoft.com/office/powerpoint/2010/main" val="30285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501434834"/>
              </p:ext>
            </p:extLst>
          </p:nvPr>
        </p:nvGraphicFramePr>
        <p:xfrm>
          <a:off x="395536" y="260648"/>
          <a:ext cx="8064896" cy="6035040"/>
        </p:xfrm>
        <a:graphic>
          <a:graphicData uri="http://schemas.openxmlformats.org/drawingml/2006/table">
            <a:tbl>
              <a:tblPr firstRow="1" firstCol="1" bandRow="1">
                <a:tableStyleId>{5C22544A-7EE6-4342-B048-85BDC9FD1C3A}</a:tableStyleId>
              </a:tblPr>
              <a:tblGrid>
                <a:gridCol w="3786606"/>
                <a:gridCol w="1830018"/>
                <a:gridCol w="864096"/>
                <a:gridCol w="1584176"/>
              </a:tblGrid>
              <a:tr h="223136">
                <a:tc>
                  <a:txBody>
                    <a:bodyPr/>
                    <a:lstStyle/>
                    <a:p>
                      <a:pPr algn="ctr">
                        <a:spcAft>
                          <a:spcPts val="0"/>
                        </a:spcAft>
                      </a:pPr>
                      <a:r>
                        <a:rPr lang="cs-CZ" sz="1800" b="1" dirty="0" smtClean="0">
                          <a:effectLst/>
                        </a:rPr>
                        <a:t>ATRAKTIVITA</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spcAft>
                          <a:spcPts val="0"/>
                        </a:spcAft>
                      </a:pPr>
                      <a:r>
                        <a:rPr lang="cs-CZ" sz="1800" b="1" dirty="0" smtClean="0">
                          <a:effectLst/>
                        </a:rPr>
                        <a:t>TYP</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spcAft>
                          <a:spcPts val="0"/>
                        </a:spcAft>
                      </a:pPr>
                      <a:r>
                        <a:rPr lang="cs-CZ" sz="1800" b="1" dirty="0" smtClean="0">
                          <a:effectLst/>
                          <a:latin typeface="Times New Roman"/>
                          <a:ea typeface="Times New Roman"/>
                        </a:rPr>
                        <a:t>BODY</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spcAft>
                          <a:spcPts val="0"/>
                        </a:spcAft>
                      </a:pPr>
                      <a:r>
                        <a:rPr lang="cs-CZ" sz="1800" b="1" dirty="0" smtClean="0">
                          <a:effectLst/>
                        </a:rPr>
                        <a:t>POZICE</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dirty="0" err="1">
                          <a:effectLst/>
                        </a:rPr>
                        <a:t>Barranco</a:t>
                      </a:r>
                      <a:r>
                        <a:rPr lang="cs-CZ" sz="1800" b="1" dirty="0">
                          <a:effectLst/>
                        </a:rPr>
                        <a:t> de </a:t>
                      </a:r>
                      <a:r>
                        <a:rPr lang="cs-CZ" sz="1800" b="1" dirty="0" err="1">
                          <a:effectLst/>
                        </a:rPr>
                        <a:t>Guayadeque</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cs-CZ" sz="1800" b="1" dirty="0" smtClean="0">
                          <a:effectLst/>
                        </a:rPr>
                        <a:t>rokle</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33</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1.</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Playa de Maspalomas</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pláž</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31</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 – 3.</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Playa del Inglés</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pláž</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31</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 – 3.</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Dunas de Maspalomas</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písečné duny</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30</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4.</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Caldera de Bandama</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kaldera</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29</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5.</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Pico de las Nieves</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hora</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27</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6.</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388756">
                <a:tc>
                  <a:txBody>
                    <a:bodyPr/>
                    <a:lstStyle/>
                    <a:p>
                      <a:pPr algn="ctr">
                        <a:lnSpc>
                          <a:spcPct val="150000"/>
                        </a:lnSpc>
                        <a:spcAft>
                          <a:spcPts val="0"/>
                        </a:spcAft>
                      </a:pPr>
                      <a:r>
                        <a:rPr lang="cs-CZ" sz="1800" b="1">
                          <a:effectLst/>
                        </a:rPr>
                        <a:t>Roque Nublo</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skalní formace</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26</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7.</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388756">
                <a:tc>
                  <a:txBody>
                    <a:bodyPr/>
                    <a:lstStyle/>
                    <a:p>
                      <a:pPr algn="ctr">
                        <a:lnSpc>
                          <a:spcPct val="150000"/>
                        </a:lnSpc>
                        <a:spcAft>
                          <a:spcPts val="0"/>
                        </a:spcAft>
                      </a:pPr>
                      <a:r>
                        <a:rPr lang="cs-CZ" sz="1800" b="1">
                          <a:effectLst/>
                        </a:rPr>
                        <a:t>Riscos de Tirajana</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skalní formace</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25</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8. – 9.</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Playa de las Canteras</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pláž</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25</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8. – 9.</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Playa de San Agustín</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pláž</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24</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10. – 11.</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Playa de Amadores</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pláž</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24</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10. – 11.</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Playa de Mogán</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pláž</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23</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12.</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93098">
                <a:tc>
                  <a:txBody>
                    <a:bodyPr/>
                    <a:lstStyle/>
                    <a:p>
                      <a:pPr algn="ctr">
                        <a:lnSpc>
                          <a:spcPct val="150000"/>
                        </a:lnSpc>
                        <a:spcAft>
                          <a:spcPts val="0"/>
                        </a:spcAft>
                      </a:pPr>
                      <a:r>
                        <a:rPr lang="cs-CZ" sz="1800" b="1">
                          <a:effectLst/>
                        </a:rPr>
                        <a:t>Arinaga</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hora</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22</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13.</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388756">
                <a:tc>
                  <a:txBody>
                    <a:bodyPr/>
                    <a:lstStyle/>
                    <a:p>
                      <a:pPr algn="ctr">
                        <a:lnSpc>
                          <a:spcPct val="150000"/>
                        </a:lnSpc>
                        <a:spcAft>
                          <a:spcPts val="0"/>
                        </a:spcAft>
                      </a:pPr>
                      <a:r>
                        <a:rPr lang="cs-CZ" sz="1800" b="1" dirty="0" err="1">
                          <a:effectLst/>
                        </a:rPr>
                        <a:t>Roque</a:t>
                      </a:r>
                      <a:r>
                        <a:rPr lang="cs-CZ" sz="1800" b="1" dirty="0">
                          <a:effectLst/>
                        </a:rPr>
                        <a:t> </a:t>
                      </a:r>
                      <a:r>
                        <a:rPr lang="cs-CZ" sz="1800" b="1" dirty="0" err="1">
                          <a:effectLst/>
                        </a:rPr>
                        <a:t>Bentayga</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smtClean="0">
                          <a:effectLst/>
                        </a:rPr>
                        <a:t>skalní formace</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a:effectLst/>
                        </a:rPr>
                        <a:t>21</a:t>
                      </a:r>
                      <a:endParaRPr lang="cs-CZ" sz="1800" b="1">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algn="ctr">
                        <a:lnSpc>
                          <a:spcPct val="150000"/>
                        </a:lnSpc>
                        <a:spcAft>
                          <a:spcPts val="0"/>
                        </a:spcAft>
                      </a:pPr>
                      <a:r>
                        <a:rPr lang="cs-CZ" sz="1800" b="1" dirty="0">
                          <a:effectLst/>
                        </a:rPr>
                        <a:t>14. – 16.</a:t>
                      </a:r>
                      <a:endParaRPr lang="cs-CZ" sz="1800" b="1" dirty="0">
                        <a:effectLst/>
                        <a:latin typeface="Times New Roman"/>
                        <a:ea typeface="Times New Roman"/>
                      </a:endParaRPr>
                    </a:p>
                  </a:txBody>
                  <a:tcPr marL="29052" marR="29052"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77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57274" y="476672"/>
            <a:ext cx="6899102" cy="5688632"/>
            <a:chOff x="1585" y="1741"/>
            <a:chExt cx="9060" cy="7008"/>
          </a:xfrm>
        </p:grpSpPr>
        <p:grpSp>
          <p:nvGrpSpPr>
            <p:cNvPr id="3" name="Group 3"/>
            <p:cNvGrpSpPr>
              <a:grpSpLocks/>
            </p:cNvGrpSpPr>
            <p:nvPr/>
          </p:nvGrpSpPr>
          <p:grpSpPr bwMode="auto">
            <a:xfrm>
              <a:off x="1585" y="1741"/>
              <a:ext cx="9060" cy="7008"/>
              <a:chOff x="1545" y="2558"/>
              <a:chExt cx="9060" cy="7008"/>
            </a:xfrm>
          </p:grpSpPr>
          <p:grpSp>
            <p:nvGrpSpPr>
              <p:cNvPr id="4" name="Group 4"/>
              <p:cNvGrpSpPr>
                <a:grpSpLocks/>
              </p:cNvGrpSpPr>
              <p:nvPr/>
            </p:nvGrpSpPr>
            <p:grpSpPr bwMode="auto">
              <a:xfrm>
                <a:off x="1545" y="2558"/>
                <a:ext cx="9060" cy="7008"/>
                <a:chOff x="1435" y="1225"/>
                <a:chExt cx="9060" cy="7008"/>
              </a:xfrm>
            </p:grpSpPr>
            <p:grpSp>
              <p:nvGrpSpPr>
                <p:cNvPr id="5" name="Group 5"/>
                <p:cNvGrpSpPr>
                  <a:grpSpLocks/>
                </p:cNvGrpSpPr>
                <p:nvPr/>
              </p:nvGrpSpPr>
              <p:grpSpPr bwMode="auto">
                <a:xfrm>
                  <a:off x="1435" y="1225"/>
                  <a:ext cx="9060" cy="7008"/>
                  <a:chOff x="1435" y="1225"/>
                  <a:chExt cx="9060" cy="7008"/>
                </a:xfrm>
              </p:grpSpPr>
              <p:grpSp>
                <p:nvGrpSpPr>
                  <p:cNvPr id="6" name="Group 6"/>
                  <p:cNvGrpSpPr>
                    <a:grpSpLocks/>
                  </p:cNvGrpSpPr>
                  <p:nvPr/>
                </p:nvGrpSpPr>
                <p:grpSpPr bwMode="auto">
                  <a:xfrm>
                    <a:off x="1435" y="1225"/>
                    <a:ext cx="9060" cy="7008"/>
                    <a:chOff x="1435" y="1225"/>
                    <a:chExt cx="9060" cy="7008"/>
                  </a:xfrm>
                </p:grpSpPr>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 y="1225"/>
                      <a:ext cx="9060" cy="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9252" y="2424"/>
                      <a:ext cx="1116" cy="3420"/>
                    </a:xfrm>
                    <a:prstGeom prst="rect">
                      <a:avLst/>
                    </a:prstGeom>
                    <a:solidFill>
                      <a:srgbClr val="E8F2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mountains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2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calderas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200"/>
                        </a:spcBef>
                        <a:spcAft>
                          <a:spcPts val="1000"/>
                        </a:spcAft>
                        <a:buClrTx/>
                        <a:buSzTx/>
                        <a:buFontTx/>
                        <a:buNone/>
                        <a:tabLst/>
                      </a:pP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rock </a:t>
                      </a: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formations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2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beaches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15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sand</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a:t>
                      </a: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dunes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15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town</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a:t>
                      </a: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areas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15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ravines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15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water</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a:t>
                      </a: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areas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2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cadasters</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1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route</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1</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route</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2</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route</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3</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route</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4</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route</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5</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route</a:t>
                      </a:r>
                      <a:r>
                        <a:rPr kumimoji="0" lang="cs-CZ" altLang="cs-CZ" sz="800" b="0" i="0" u="none" strike="noStrike" cap="none" normalizeH="0" baseline="0" dirty="0" smtClean="0">
                          <a:ln>
                            <a:noFill/>
                          </a:ln>
                          <a:solidFill>
                            <a:schemeClr val="tx1"/>
                          </a:solidFill>
                          <a:effectLst/>
                          <a:latin typeface="Arial Narrow" pitchFamily="34" charset="0"/>
                          <a:cs typeface="Arial" pitchFamily="34" charset="0"/>
                        </a:rPr>
                        <a:t> 6</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cs-CZ" altLang="cs-CZ" sz="800" b="0" i="0" u="none" strike="noStrike" cap="none" normalizeH="0" baseline="0" dirty="0" err="1" smtClean="0">
                          <a:ln>
                            <a:noFill/>
                          </a:ln>
                          <a:solidFill>
                            <a:schemeClr val="tx1"/>
                          </a:solidFill>
                          <a:effectLst/>
                          <a:latin typeface="Arial Narrow" pitchFamily="34" charset="0"/>
                          <a:cs typeface="Arial" pitchFamily="34" charset="0"/>
                        </a:rPr>
                        <a:t>cave</a:t>
                      </a: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ts val="100"/>
                        </a:spcBef>
                        <a:spcAft>
                          <a:spcPts val="1000"/>
                        </a:spcAft>
                        <a:buClrTx/>
                        <a:buSzTx/>
                        <a:buFontTx/>
                        <a:buNone/>
                        <a:tabLst/>
                      </a:pPr>
                      <a:endParaRPr kumimoji="0" lang="cs-CZ" altLang="cs-CZ" sz="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grpSp>
      </p:grpSp>
    </p:spTree>
    <p:extLst>
      <p:ext uri="{BB962C8B-B14F-4D97-AF65-F5344CB8AC3E}">
        <p14:creationId xmlns:p14="http://schemas.microsoft.com/office/powerpoint/2010/main" val="87626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9592" y="476672"/>
            <a:ext cx="7200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TYPY MONTÁNNÍCH OBJEKTŮ</a:t>
            </a:r>
            <a:endParaRPr lang="cs-CZ"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Obdélník 4"/>
          <p:cNvSpPr/>
          <p:nvPr/>
        </p:nvSpPr>
        <p:spPr>
          <a:xfrm>
            <a:off x="1385453" y="1418366"/>
            <a:ext cx="5925763" cy="2308324"/>
          </a:xfrm>
          <a:prstGeom prst="rect">
            <a:avLst/>
          </a:prstGeom>
        </p:spPr>
        <p:txBody>
          <a:bodyPr wrap="square">
            <a:spAutoFit/>
          </a:bodyPr>
          <a:lstStyle/>
          <a:p>
            <a:pPr marL="342900" lvl="0" indent="-342900">
              <a:buFont typeface="Arial" panose="020B0604020202020204" pitchFamily="34" charset="0"/>
              <a:buChar char="•"/>
            </a:pPr>
            <a:r>
              <a:rPr lang="cs-CZ" sz="2400" b="1" dirty="0" smtClean="0"/>
              <a:t>HORNICKÉ PRŮZKUMNÉ A TĚŽEBNÍ,</a:t>
            </a:r>
          </a:p>
          <a:p>
            <a:pPr marL="342900" lvl="0" indent="-342900">
              <a:buFont typeface="Arial" panose="020B0604020202020204" pitchFamily="34" charset="0"/>
              <a:buChar char="•"/>
            </a:pPr>
            <a:r>
              <a:rPr lang="cs-CZ" sz="2400" b="1" dirty="0" smtClean="0"/>
              <a:t>ÚPRAVNICKÉ A HUTNÍ,</a:t>
            </a:r>
          </a:p>
          <a:p>
            <a:pPr marL="342900" lvl="0" indent="-342900">
              <a:buFont typeface="Arial" panose="020B0604020202020204" pitchFamily="34" charset="0"/>
              <a:buChar char="•"/>
            </a:pPr>
            <a:r>
              <a:rPr lang="cs-CZ" sz="2400" b="1" dirty="0" smtClean="0"/>
              <a:t>VODNÍ DÍLA POVRCHOVÁ A PODZEMNÍ,</a:t>
            </a:r>
          </a:p>
          <a:p>
            <a:pPr marL="342900" lvl="0" indent="-342900">
              <a:buFont typeface="Arial" panose="020B0604020202020204" pitchFamily="34" charset="0"/>
              <a:buChar char="•"/>
            </a:pPr>
            <a:r>
              <a:rPr lang="cs-CZ" sz="2400" b="1" dirty="0" smtClean="0"/>
              <a:t>TRASY DOPRAVY NEROSTNÝCH SUROVIN A PRODUKTŮ,</a:t>
            </a:r>
          </a:p>
          <a:p>
            <a:pPr marL="342900" indent="-342900">
              <a:buFont typeface="Arial" panose="020B0604020202020204" pitchFamily="34" charset="0"/>
              <a:buChar char="•"/>
            </a:pPr>
            <a:r>
              <a:rPr lang="cs-CZ" sz="2400" b="1" dirty="0" smtClean="0"/>
              <a:t>DOPROVODNÁ INFRASTRUKTURA</a:t>
            </a:r>
            <a:endParaRPr lang="cs-CZ" sz="2400" b="1" dirty="0"/>
          </a:p>
        </p:txBody>
      </p:sp>
    </p:spTree>
    <p:extLst>
      <p:ext uri="{BB962C8B-B14F-4D97-AF65-F5344CB8AC3E}">
        <p14:creationId xmlns:p14="http://schemas.microsoft.com/office/powerpoint/2010/main" val="535576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303039"/>
            <a:ext cx="7992888" cy="461665"/>
          </a:xfrm>
          <a:prstGeom prst="rect">
            <a:avLst/>
          </a:prstGeom>
        </p:spPr>
        <p:txBody>
          <a:bodyPr wrap="square">
            <a:spAutoFit/>
          </a:bodyPr>
          <a:lstStyle/>
          <a:p>
            <a:r>
              <a:rPr lang="cs-CZ" sz="2400" b="1" cap="all" dirty="0">
                <a:solidFill>
                  <a:srgbClr val="339933"/>
                </a:solidFill>
                <a:latin typeface="Arial Black" panose="020B0A04020102020204" pitchFamily="34" charset="0"/>
              </a:rPr>
              <a:t>Hornické průzkumné a těžební objekty</a:t>
            </a:r>
            <a:endParaRPr lang="cs-CZ" sz="2400" dirty="0">
              <a:solidFill>
                <a:srgbClr val="339933"/>
              </a:solidFill>
              <a:latin typeface="Arial Black" panose="020B0A04020102020204" pitchFamily="34" charset="0"/>
            </a:endParaRPr>
          </a:p>
        </p:txBody>
      </p:sp>
      <p:pic>
        <p:nvPicPr>
          <p:cNvPr id="3" name="Obrázek 2"/>
          <p:cNvPicPr/>
          <p:nvPr/>
        </p:nvPicPr>
        <p:blipFill>
          <a:blip r:embed="rId2"/>
          <a:stretch>
            <a:fillRect/>
          </a:stretch>
        </p:blipFill>
        <p:spPr>
          <a:xfrm>
            <a:off x="3039040" y="764704"/>
            <a:ext cx="5764098" cy="3643407"/>
          </a:xfrm>
          <a:prstGeom prst="rect">
            <a:avLst/>
          </a:prstGeom>
        </p:spPr>
      </p:pic>
      <p:sp>
        <p:nvSpPr>
          <p:cNvPr id="4" name="Obdélník 3"/>
          <p:cNvSpPr/>
          <p:nvPr/>
        </p:nvSpPr>
        <p:spPr>
          <a:xfrm>
            <a:off x="230618" y="1550389"/>
            <a:ext cx="2670034" cy="1200329"/>
          </a:xfrm>
          <a:prstGeom prst="rect">
            <a:avLst/>
          </a:prstGeom>
        </p:spPr>
        <p:txBody>
          <a:bodyPr wrap="square">
            <a:spAutoFit/>
          </a:bodyPr>
          <a:lstStyle/>
          <a:p>
            <a:r>
              <a:rPr lang="cs-CZ" sz="2400" b="1" dirty="0" smtClean="0"/>
              <a:t>DŮLNÍ DÍLA NA ČERNOUHELNÉM DOLE </a:t>
            </a:r>
            <a:endParaRPr lang="cs-CZ" sz="2400" b="1" dirty="0"/>
          </a:p>
        </p:txBody>
      </p:sp>
      <p:sp>
        <p:nvSpPr>
          <p:cNvPr id="5" name="Obdélník 4"/>
          <p:cNvSpPr/>
          <p:nvPr/>
        </p:nvSpPr>
        <p:spPr>
          <a:xfrm>
            <a:off x="215516" y="4581128"/>
            <a:ext cx="8352928" cy="2308324"/>
          </a:xfrm>
          <a:prstGeom prst="rect">
            <a:avLst/>
          </a:prstGeom>
        </p:spPr>
        <p:txBody>
          <a:bodyPr wrap="square">
            <a:spAutoFit/>
          </a:bodyPr>
          <a:lstStyle/>
          <a:p>
            <a:r>
              <a:rPr lang="cs-CZ" dirty="0" smtClean="0"/>
              <a:t>1 – TĚŽNÍ JÁMA; 2 – VÝDUŠNÁ (VĚTRNÍ) JÁMA; 3 – JÁMOVÁ TŮŇ; 4 – NÁRAŽÍ; 5 – HLAVNÍ VÝDUŠNÝ PŘEKOP NA I. PATŘE; 6 – HLAVNÍ PŘEKOP NA II. PATŘE; 7 – SMĚRNÝ VĚTRNÍ PŘEKOP NA I. PATŘE; 8 – SMĚRNÝ PŘEKOP NA II. PATŘE; 9 – ODDÍLOVÝ PŘEKOP NA I. PATŘE; 10 – ODDÍLOVÝ PŘEKOP NA II. PATŘE; 11 – ŠIBÍK; 12 – OCHOZ K ŠIBÍKU; 13 – SLOJ; 14 – PATROVÁ CHODBA NA I. PATŘE; 15 – PATROVÁ CHODBA NA II. PATŘE; 16 – MEZIPATROVÉ DĚLICÍ (PÁSOVÉ) CHODBY; 17 – PRORÁŽKA; 18 – DOVRCHNÍ PÁSOVÁ CHODBA; 19 – SVÁŽNÁ; 20 – STĚNOVÝ PORUB</a:t>
            </a:r>
            <a:endParaRPr lang="cs-CZ" dirty="0">
              <a:effectLst/>
            </a:endParaRPr>
          </a:p>
        </p:txBody>
      </p:sp>
    </p:spTree>
    <p:extLst>
      <p:ext uri="{BB962C8B-B14F-4D97-AF65-F5344CB8AC3E}">
        <p14:creationId xmlns:p14="http://schemas.microsoft.com/office/powerpoint/2010/main" val="2808330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z.cz/edee/content/file/static/encyklopedie/images/02/21_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474" y="548680"/>
            <a:ext cx="5805830" cy="583264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1935" y="345770"/>
            <a:ext cx="7416824" cy="954107"/>
          </a:xfrm>
          <a:prstGeom prst="rect">
            <a:avLst/>
          </a:prstGeom>
        </p:spPr>
        <p:txBody>
          <a:bodyPr wrap="square">
            <a:spAutoFit/>
          </a:bodyPr>
          <a:lstStyle/>
          <a:p>
            <a:pPr algn="ctr"/>
            <a:r>
              <a:rPr lang="cs-CZ" sz="2800" b="1" dirty="0" smtClean="0">
                <a:solidFill>
                  <a:srgbClr val="C00000"/>
                </a:solidFill>
              </a:rPr>
              <a:t>POSTUPY POPISU A ANALÝZY TURISTICKÉHO POTENCIÁLU (ATRAKTIVITY ÚZEMÍ) </a:t>
            </a:r>
            <a:endParaRPr lang="cs-CZ" sz="2800" b="1" dirty="0">
              <a:solidFill>
                <a:srgbClr val="C00000"/>
              </a:solidFill>
            </a:endParaRPr>
          </a:p>
        </p:txBody>
      </p:sp>
      <p:sp>
        <p:nvSpPr>
          <p:cNvPr id="3" name="Obdélník 2"/>
          <p:cNvSpPr/>
          <p:nvPr/>
        </p:nvSpPr>
        <p:spPr>
          <a:xfrm>
            <a:off x="641915" y="1519518"/>
            <a:ext cx="7776864" cy="1200329"/>
          </a:xfrm>
          <a:prstGeom prst="rect">
            <a:avLst/>
          </a:prstGeom>
        </p:spPr>
        <p:txBody>
          <a:bodyPr wrap="square">
            <a:spAutoFit/>
          </a:bodyPr>
          <a:lstStyle/>
          <a:p>
            <a:r>
              <a:rPr lang="cs-CZ" sz="2400" b="1" dirty="0" smtClean="0">
                <a:solidFill>
                  <a:srgbClr val="000099"/>
                </a:solidFill>
              </a:rPr>
              <a:t>PROBLÉM VYMEZENÍ A CHÁPÁNÍ POJMU POTENCIÁL</a:t>
            </a:r>
          </a:p>
          <a:p>
            <a:r>
              <a:rPr lang="cs-CZ" sz="2400" b="1" dirty="0" smtClean="0">
                <a:sym typeface="Wingdings 3"/>
              </a:rPr>
              <a:t></a:t>
            </a:r>
            <a:r>
              <a:rPr lang="cs-CZ" sz="2400" b="1" dirty="0">
                <a:sym typeface="Wingdings 3"/>
              </a:rPr>
              <a:t> </a:t>
            </a:r>
            <a:r>
              <a:rPr lang="cs-CZ" sz="2400" b="1" dirty="0" smtClean="0"/>
              <a:t>SOUHRNNÁ HODNOTA PŘEDPOKLADŮ CESTOVNÍHO RUCHU, OCENĚNÝCH NA ZÁKLADĚ BODOVACÍ ŠKÁLY,</a:t>
            </a:r>
            <a:endParaRPr lang="cs-CZ" sz="2400" b="1" dirty="0"/>
          </a:p>
        </p:txBody>
      </p:sp>
      <p:sp>
        <p:nvSpPr>
          <p:cNvPr id="4" name="Obdélník 3"/>
          <p:cNvSpPr/>
          <p:nvPr/>
        </p:nvSpPr>
        <p:spPr>
          <a:xfrm>
            <a:off x="481398" y="3013502"/>
            <a:ext cx="8267244" cy="1938992"/>
          </a:xfrm>
          <a:prstGeom prst="rect">
            <a:avLst/>
          </a:prstGeom>
        </p:spPr>
        <p:txBody>
          <a:bodyPr wrap="square">
            <a:spAutoFit/>
          </a:bodyPr>
          <a:lstStyle/>
          <a:p>
            <a:r>
              <a:rPr lang="cs-CZ" sz="2400" b="1" dirty="0" smtClean="0">
                <a:solidFill>
                  <a:srgbClr val="339933"/>
                </a:solidFill>
              </a:rPr>
              <a:t>ČTYŘI STUPNĚ VHODNOSTI LOKALIZAČNÍCH PODMÍNEK</a:t>
            </a:r>
            <a:r>
              <a:rPr lang="cs-CZ" sz="2400" b="1" dirty="0" smtClean="0"/>
              <a:t>:</a:t>
            </a:r>
          </a:p>
          <a:p>
            <a:pPr marL="342900" indent="-342900">
              <a:buFont typeface="+mj-lt"/>
              <a:buAutoNum type="arabicPeriod"/>
            </a:pPr>
            <a:r>
              <a:rPr lang="cs-CZ" sz="2400" dirty="0" smtClean="0"/>
              <a:t>STUPEŇ 3 - PODMÍNKY JSOU VE VYSOKÉ ÚROVNI</a:t>
            </a:r>
          </a:p>
          <a:p>
            <a:pPr marL="342900" indent="-342900">
              <a:buFont typeface="+mj-lt"/>
              <a:buAutoNum type="arabicPeriod"/>
            </a:pPr>
            <a:r>
              <a:rPr lang="cs-CZ" sz="2400" dirty="0" smtClean="0"/>
              <a:t>STUPEŇ 2 - PODMÍNKY JSOU VE ZVÝŠENÉ ÚROVNI</a:t>
            </a:r>
          </a:p>
          <a:p>
            <a:pPr marL="342900" indent="-342900">
              <a:buFont typeface="+mj-lt"/>
              <a:buAutoNum type="arabicPeriod"/>
            </a:pPr>
            <a:r>
              <a:rPr lang="cs-CZ" sz="2400" dirty="0" smtClean="0"/>
              <a:t>STUPEŇ 1 - PODMÍNKY JSOU V ZÁKLADNÍ ÚROVNI</a:t>
            </a:r>
          </a:p>
          <a:p>
            <a:pPr marL="342900" indent="-342900">
              <a:buFont typeface="+mj-lt"/>
              <a:buAutoNum type="arabicPeriod"/>
            </a:pPr>
            <a:r>
              <a:rPr lang="cs-CZ" sz="2400" dirty="0" smtClean="0"/>
              <a:t>STUPEŇ 0 – PODMÍNKY NEEXISTUJÍ</a:t>
            </a:r>
            <a:endParaRPr lang="cs-CZ" sz="2400" dirty="0"/>
          </a:p>
        </p:txBody>
      </p:sp>
      <p:sp>
        <p:nvSpPr>
          <p:cNvPr id="6" name="Obdélník 5"/>
          <p:cNvSpPr/>
          <p:nvPr/>
        </p:nvSpPr>
        <p:spPr>
          <a:xfrm>
            <a:off x="498764" y="5221382"/>
            <a:ext cx="8249877" cy="461665"/>
          </a:xfrm>
          <a:prstGeom prst="rect">
            <a:avLst/>
          </a:prstGeom>
        </p:spPr>
        <p:txBody>
          <a:bodyPr wrap="square">
            <a:spAutoFit/>
          </a:bodyPr>
          <a:lstStyle/>
          <a:p>
            <a:r>
              <a:rPr lang="cs-CZ" sz="2400" b="1" dirty="0" smtClean="0">
                <a:solidFill>
                  <a:srgbClr val="FF0000"/>
                </a:solidFill>
              </a:rPr>
              <a:t>CELKOVÝ POTENCIÁL = „SOUČET“ DÍLČÍCH POTENCIÁLŮ</a:t>
            </a:r>
            <a:endParaRPr lang="cs-CZ" sz="2400" b="1" dirty="0">
              <a:solidFill>
                <a:srgbClr val="FF0000"/>
              </a:solidFill>
            </a:endParaRPr>
          </a:p>
        </p:txBody>
      </p:sp>
    </p:spTree>
    <p:extLst>
      <p:ext uri="{BB962C8B-B14F-4D97-AF65-F5344CB8AC3E}">
        <p14:creationId xmlns:p14="http://schemas.microsoft.com/office/powerpoint/2010/main" val="40131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rcRect b="6079"/>
          <a:stretch/>
        </p:blipFill>
        <p:spPr bwMode="auto">
          <a:xfrm>
            <a:off x="740055" y="1124744"/>
            <a:ext cx="7488832" cy="3677944"/>
          </a:xfrm>
          <a:prstGeom prst="rect">
            <a:avLst/>
          </a:prstGeom>
          <a:ln>
            <a:noFill/>
          </a:ln>
          <a:extLst>
            <a:ext uri="{53640926-AAD7-44D8-BBD7-CCE9431645EC}">
              <a14:shadowObscured xmlns:a14="http://schemas.microsoft.com/office/drawing/2010/main"/>
            </a:ext>
          </a:extLst>
        </p:spPr>
      </p:pic>
      <p:sp>
        <p:nvSpPr>
          <p:cNvPr id="3" name="Obdélník 2"/>
          <p:cNvSpPr/>
          <p:nvPr/>
        </p:nvSpPr>
        <p:spPr>
          <a:xfrm>
            <a:off x="970239" y="476672"/>
            <a:ext cx="7028463" cy="461665"/>
          </a:xfrm>
          <a:prstGeom prst="rect">
            <a:avLst/>
          </a:prstGeom>
        </p:spPr>
        <p:txBody>
          <a:bodyPr wrap="none">
            <a:spAutoFit/>
          </a:bodyPr>
          <a:lstStyle/>
          <a:p>
            <a:r>
              <a:rPr lang="sk-SK" sz="2400" b="1" dirty="0" smtClean="0"/>
              <a:t>OTVÍRKA RUDNÉHO LOŽISKA PŘÍČNÝMI ŠTOLAMI </a:t>
            </a:r>
            <a:endParaRPr lang="cs-CZ" sz="2400" b="1" dirty="0"/>
          </a:p>
        </p:txBody>
      </p:sp>
      <p:sp>
        <p:nvSpPr>
          <p:cNvPr id="4" name="Obdélník 3"/>
          <p:cNvSpPr/>
          <p:nvPr/>
        </p:nvSpPr>
        <p:spPr>
          <a:xfrm>
            <a:off x="611560" y="5081676"/>
            <a:ext cx="8208912" cy="1200329"/>
          </a:xfrm>
          <a:prstGeom prst="rect">
            <a:avLst/>
          </a:prstGeom>
        </p:spPr>
        <p:txBody>
          <a:bodyPr wrap="square">
            <a:spAutoFit/>
          </a:bodyPr>
          <a:lstStyle/>
          <a:p>
            <a:r>
              <a:rPr lang="sk-SK" dirty="0" smtClean="0"/>
              <a:t>1 – RUDNÍ ŽÍLA; 2 – HLAVNÍ ŠTOLA (TĚŽBA, ODTOK VODY, VTAŽNÉ VĚTRY); </a:t>
            </a:r>
          </a:p>
          <a:p>
            <a:r>
              <a:rPr lang="sk-SK" dirty="0" smtClean="0"/>
              <a:t>3 – VÝDUŠNÁ (VĚTRNÍ) ŠTOLA; 4 – ÚSTÍ ŠTOL; 5 – TĚŽNÍ MOST; 6 – ÚPRAVNA; </a:t>
            </a:r>
          </a:p>
          <a:p>
            <a:r>
              <a:rPr lang="sk-SK" dirty="0" smtClean="0"/>
              <a:t>7 – ODVALY HLUŠINY Z DOLU; 8 – ODVAL Z ÚPRAVNY; 9 – ŘEKA; 10 – NEJVYŠŠÍ VODNÍ HLADINA; 11 – SLEPÁ JÁMA; 12 – PŘEKOP; 13 – SLEDNÉ CHODBY </a:t>
            </a:r>
            <a:endParaRPr lang="cs-CZ" dirty="0">
              <a:effectLst/>
            </a:endParaRPr>
          </a:p>
        </p:txBody>
      </p:sp>
    </p:spTree>
    <p:extLst>
      <p:ext uri="{BB962C8B-B14F-4D97-AF65-F5344CB8AC3E}">
        <p14:creationId xmlns:p14="http://schemas.microsoft.com/office/powerpoint/2010/main" val="400311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545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rotWithShape="1">
          <a:blip r:embed="rId2">
            <a:extLst>
              <a:ext uri="{28A0092B-C50C-407E-A947-70E740481C1C}">
                <a14:useLocalDpi xmlns:a14="http://schemas.microsoft.com/office/drawing/2010/main" val="0"/>
              </a:ext>
            </a:extLst>
          </a:blip>
          <a:srcRect l="8068" t="11960" r="7046" b="34469"/>
          <a:stretch/>
        </p:blipFill>
        <p:spPr bwMode="auto">
          <a:xfrm>
            <a:off x="1187624" y="836712"/>
            <a:ext cx="6768752" cy="3545105"/>
          </a:xfrm>
          <a:prstGeom prst="rect">
            <a:avLst/>
          </a:prstGeom>
          <a:noFill/>
          <a:ln>
            <a:noFill/>
          </a:ln>
          <a:extLst>
            <a:ext uri="{53640926-AAD7-44D8-BBD7-CCE9431645EC}">
              <a14:shadowObscured xmlns:a14="http://schemas.microsoft.com/office/drawing/2010/main"/>
            </a:ext>
          </a:extLst>
        </p:spPr>
      </p:pic>
      <p:sp>
        <p:nvSpPr>
          <p:cNvPr id="3" name="Obdélník 2"/>
          <p:cNvSpPr/>
          <p:nvPr/>
        </p:nvSpPr>
        <p:spPr>
          <a:xfrm>
            <a:off x="1268194" y="260648"/>
            <a:ext cx="6607612" cy="461665"/>
          </a:xfrm>
          <a:prstGeom prst="rect">
            <a:avLst/>
          </a:prstGeom>
        </p:spPr>
        <p:txBody>
          <a:bodyPr wrap="square">
            <a:spAutoFit/>
          </a:bodyPr>
          <a:lstStyle/>
          <a:p>
            <a:pPr algn="ctr"/>
            <a:r>
              <a:rPr lang="sk-SK" sz="2400" b="1" dirty="0" smtClean="0"/>
              <a:t>ZÁKLADNÍ MORFOLOGICKÉ ČÁSTI LOMU </a:t>
            </a:r>
            <a:endParaRPr lang="cs-CZ" sz="2400" b="1" dirty="0"/>
          </a:p>
        </p:txBody>
      </p:sp>
      <p:sp>
        <p:nvSpPr>
          <p:cNvPr id="4" name="Obdélník 3"/>
          <p:cNvSpPr/>
          <p:nvPr/>
        </p:nvSpPr>
        <p:spPr>
          <a:xfrm>
            <a:off x="185517" y="4653136"/>
            <a:ext cx="8568952" cy="2031325"/>
          </a:xfrm>
          <a:prstGeom prst="rect">
            <a:avLst/>
          </a:prstGeom>
        </p:spPr>
        <p:txBody>
          <a:bodyPr wrap="square">
            <a:spAutoFit/>
          </a:bodyPr>
          <a:lstStyle/>
          <a:p>
            <a:r>
              <a:rPr lang="sk-SK" dirty="0" smtClean="0"/>
              <a:t>1. POČVA LOMU (HLAVNÍ PRACOVNÍ PLOŠINA LOMU), 2. STĚNA LOMU (LOMOVÁ STĚNA), 3. ETÁŽ, 4. LAVIČKA, 5. PATA STĚNY LOMU, 6. HORNÍ HRANA STĚNY LOMU, 7. PATA ETÁŽE, 8. HORNÍ HRANA ETÁŽE, 9. JÁMOVÁ ČÁST LOMU, 10. DNO (POČVA JÁMOVÉ ČÁSTI LOMU), 11. VÝŠKA STĚNY LOMU, 12. VÝŠKA ETÁŽE, 13. HĹOUBKA JÁMOVÉ ČÁSTI (VÝŠKA STĚNY JÁMOVÉ ČÁSTI), 14. NADLOŽÍ (SKRÝVKA), </a:t>
            </a:r>
            <a:r>
              <a:rPr lang="el-GR" dirty="0" smtClean="0"/>
              <a:t>Α – </a:t>
            </a:r>
            <a:r>
              <a:rPr lang="sk-SK" dirty="0" smtClean="0"/>
              <a:t>ÚHEL SKLONU STĚNY LOMU, </a:t>
            </a:r>
            <a:r>
              <a:rPr lang="el-GR" dirty="0" smtClean="0"/>
              <a:t>Β – </a:t>
            </a:r>
            <a:r>
              <a:rPr lang="cs-CZ" dirty="0" smtClean="0"/>
              <a:t>Ů</a:t>
            </a:r>
            <a:r>
              <a:rPr lang="sk-SK" dirty="0" smtClean="0"/>
              <a:t>HEL SKLONU STĚNY ETÁŽE, </a:t>
            </a:r>
            <a:r>
              <a:rPr lang="el-GR" dirty="0" smtClean="0"/>
              <a:t>Γ – </a:t>
            </a:r>
            <a:r>
              <a:rPr lang="cs-CZ" dirty="0" smtClean="0"/>
              <a:t>Ú</a:t>
            </a:r>
            <a:r>
              <a:rPr lang="sk-SK" dirty="0" smtClean="0"/>
              <a:t>HEL SKLONU STĚNY JÁMOVÉ ČÁSTI ETÁŽE</a:t>
            </a:r>
            <a:endParaRPr lang="cs-CZ" dirty="0"/>
          </a:p>
        </p:txBody>
      </p:sp>
    </p:spTree>
    <p:extLst>
      <p:ext uri="{BB962C8B-B14F-4D97-AF65-F5344CB8AC3E}">
        <p14:creationId xmlns:p14="http://schemas.microsoft.com/office/powerpoint/2010/main" val="3401827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424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08647" y="1918866"/>
            <a:ext cx="7704856" cy="2462213"/>
          </a:xfrm>
          <a:prstGeom prst="rect">
            <a:avLst/>
          </a:prstGeom>
        </p:spPr>
        <p:txBody>
          <a:bodyPr wrap="square">
            <a:spAutoFit/>
          </a:bodyPr>
          <a:lstStyle/>
          <a:p>
            <a:r>
              <a:rPr lang="cs-CZ" sz="2400" b="1" dirty="0" smtClean="0">
                <a:solidFill>
                  <a:srgbClr val="FF0000"/>
                </a:solidFill>
              </a:rPr>
              <a:t>HODNOCENÍ KULTURNĚ-HISTORICKÉHO POTENCIÁLU:</a:t>
            </a:r>
          </a:p>
          <a:p>
            <a:pPr marL="457200" indent="-457200">
              <a:spcBef>
                <a:spcPts val="1200"/>
              </a:spcBef>
              <a:buFont typeface="+mj-lt"/>
              <a:buAutoNum type="arabicPeriod"/>
            </a:pPr>
            <a:r>
              <a:rPr lang="cs-CZ" sz="2400" b="1" dirty="0" smtClean="0">
                <a:solidFill>
                  <a:srgbClr val="FF0000"/>
                </a:solidFill>
              </a:rPr>
              <a:t> </a:t>
            </a:r>
            <a:r>
              <a:rPr lang="cs-CZ" sz="2400" b="1" dirty="0" smtClean="0">
                <a:solidFill>
                  <a:schemeClr val="tx1">
                    <a:lumMod val="95000"/>
                    <a:lumOff val="5000"/>
                  </a:schemeClr>
                </a:solidFill>
              </a:rPr>
              <a:t>OBCE S MEZINÁRODNÍM VÝZNAMEM POTENCIÁLU;</a:t>
            </a:r>
          </a:p>
          <a:p>
            <a:pPr marL="457200" indent="-457200">
              <a:buFont typeface="+mj-lt"/>
              <a:buAutoNum type="arabicPeriod"/>
            </a:pPr>
            <a:r>
              <a:rPr lang="cs-CZ" sz="2400" b="1" dirty="0" smtClean="0">
                <a:solidFill>
                  <a:schemeClr val="tx1">
                    <a:lumMod val="95000"/>
                    <a:lumOff val="5000"/>
                  </a:schemeClr>
                </a:solidFill>
              </a:rPr>
              <a:t>OBCE S NÁRODNÍM VÝZNAMEM POTENCIÁLU;</a:t>
            </a:r>
          </a:p>
          <a:p>
            <a:pPr marL="457200" indent="-457200">
              <a:buFont typeface="+mj-lt"/>
              <a:buAutoNum type="arabicPeriod"/>
            </a:pPr>
            <a:r>
              <a:rPr lang="cs-CZ" sz="2400" b="1" dirty="0" smtClean="0">
                <a:solidFill>
                  <a:schemeClr val="tx1">
                    <a:lumMod val="95000"/>
                    <a:lumOff val="5000"/>
                  </a:schemeClr>
                </a:solidFill>
              </a:rPr>
              <a:t>OBCE S REGIONÁLNÍM VÝZNAMEM POTENCIÁLU;</a:t>
            </a:r>
          </a:p>
          <a:p>
            <a:pPr marL="457200" indent="-457200">
              <a:buFont typeface="+mj-lt"/>
              <a:buAutoNum type="arabicPeriod"/>
            </a:pPr>
            <a:r>
              <a:rPr lang="cs-CZ" sz="2400" b="1" dirty="0" smtClean="0">
                <a:solidFill>
                  <a:schemeClr val="tx1">
                    <a:lumMod val="95000"/>
                    <a:lumOff val="5000"/>
                  </a:schemeClr>
                </a:solidFill>
              </a:rPr>
              <a:t>OBCE S LOKÁLNÍM VÝZNAMEM POTENCIÁLU</a:t>
            </a:r>
          </a:p>
          <a:p>
            <a:endParaRPr lang="cs-CZ" sz="2400" b="1" dirty="0">
              <a:solidFill>
                <a:srgbClr val="FF0000"/>
              </a:solidFill>
            </a:endParaRPr>
          </a:p>
        </p:txBody>
      </p:sp>
    </p:spTree>
    <p:extLst>
      <p:ext uri="{BB962C8B-B14F-4D97-AF65-F5344CB8AC3E}">
        <p14:creationId xmlns:p14="http://schemas.microsoft.com/office/powerpoint/2010/main" val="38854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817476"/>
            <a:ext cx="7704856" cy="2677656"/>
          </a:xfrm>
          <a:prstGeom prst="rect">
            <a:avLst/>
          </a:prstGeom>
        </p:spPr>
        <p:txBody>
          <a:bodyPr wrap="square">
            <a:spAutoFit/>
          </a:bodyPr>
          <a:lstStyle/>
          <a:p>
            <a:r>
              <a:rPr lang="cs-CZ" sz="2400" b="1" dirty="0" smtClean="0">
                <a:solidFill>
                  <a:srgbClr val="FF0000"/>
                </a:solidFill>
              </a:rPr>
              <a:t>KULTURNÍ PAMÁTKA = </a:t>
            </a:r>
          </a:p>
          <a:p>
            <a:pPr algn="r"/>
            <a:r>
              <a:rPr lang="cs-CZ" sz="2400" b="1" dirty="0" smtClean="0"/>
              <a:t>NEMOVITÉ A MOVITÉ VĚCI, KTERÉ JSOU </a:t>
            </a:r>
          </a:p>
          <a:p>
            <a:pPr algn="r"/>
            <a:r>
              <a:rPr lang="cs-CZ" sz="2400" b="1" dirty="0" smtClean="0"/>
              <a:t>VÝZNAMNÝMI DOKLADY HISTORICKÉHO VÝVOJE SPOLEČNOSTI OD NEJSTARŠÍCH DOB </a:t>
            </a:r>
          </a:p>
          <a:p>
            <a:pPr algn="r"/>
            <a:r>
              <a:rPr lang="cs-CZ" sz="2400" b="1" dirty="0" smtClean="0"/>
              <a:t>DO SOUČASNOSTI, NEBO MAJÍ PŘÍMÝ VZTAH </a:t>
            </a:r>
          </a:p>
          <a:p>
            <a:pPr algn="r"/>
            <a:r>
              <a:rPr lang="cs-CZ" sz="2400" b="1" dirty="0" smtClean="0"/>
              <a:t>K VÝZNAMNÝM OSOBNOSTEM A HISTORICKÝM UDÁLOSTEM </a:t>
            </a:r>
            <a:endParaRPr lang="cs-CZ" sz="2400" b="1" dirty="0"/>
          </a:p>
        </p:txBody>
      </p:sp>
      <p:sp>
        <p:nvSpPr>
          <p:cNvPr id="3" name="Obdélník 2"/>
          <p:cNvSpPr/>
          <p:nvPr/>
        </p:nvSpPr>
        <p:spPr>
          <a:xfrm>
            <a:off x="683568" y="3752166"/>
            <a:ext cx="7704856" cy="2462213"/>
          </a:xfrm>
          <a:prstGeom prst="rect">
            <a:avLst/>
          </a:prstGeom>
        </p:spPr>
        <p:txBody>
          <a:bodyPr wrap="square">
            <a:spAutoFit/>
          </a:bodyPr>
          <a:lstStyle/>
          <a:p>
            <a:r>
              <a:rPr lang="sv-SE" sz="2400" dirty="0" smtClean="0">
                <a:solidFill>
                  <a:srgbClr val="C00000"/>
                </a:solidFill>
              </a:rPr>
              <a:t>PŘI HODNOCENÍ KULTURNÍCH PAMÁTEK SE UPLATŇUJE</a:t>
            </a:r>
            <a:r>
              <a:rPr lang="cs-CZ" sz="2400" dirty="0" smtClean="0">
                <a:solidFill>
                  <a:srgbClr val="C00000"/>
                </a:solidFill>
              </a:rPr>
              <a:t>:</a:t>
            </a:r>
          </a:p>
          <a:p>
            <a:pPr marL="2171700" lvl="4" indent="-342900">
              <a:spcBef>
                <a:spcPts val="1200"/>
              </a:spcBef>
              <a:buFont typeface="Arial" panose="020B0604020202020204" pitchFamily="34" charset="0"/>
              <a:buChar char="•"/>
            </a:pPr>
            <a:r>
              <a:rPr lang="sv-SE" sz="2400" dirty="0" smtClean="0"/>
              <a:t>HISTORICKÝ ASPEKT</a:t>
            </a:r>
            <a:endParaRPr lang="cs-CZ" sz="2400" dirty="0" smtClean="0"/>
          </a:p>
          <a:p>
            <a:pPr marL="2171700" lvl="4" indent="-342900">
              <a:buFont typeface="Arial" panose="020B0604020202020204" pitchFamily="34" charset="0"/>
              <a:buChar char="•"/>
            </a:pPr>
            <a:r>
              <a:rPr lang="cs-CZ" sz="2400" dirty="0" smtClean="0"/>
              <a:t>UMĚLECKÝ ASPEKT</a:t>
            </a:r>
          </a:p>
          <a:p>
            <a:pPr marL="2171700" lvl="4" indent="-342900">
              <a:buFont typeface="Arial" panose="020B0604020202020204" pitchFamily="34" charset="0"/>
              <a:buChar char="•"/>
            </a:pPr>
            <a:r>
              <a:rPr lang="cs-CZ" sz="2400" dirty="0" smtClean="0"/>
              <a:t>ORGANIZAČNÍ ASPEKT </a:t>
            </a:r>
          </a:p>
          <a:p>
            <a:pPr marL="2171700" lvl="4" indent="-342900">
              <a:buFont typeface="Arial" panose="020B0604020202020204" pitchFamily="34" charset="0"/>
              <a:buChar char="•"/>
            </a:pPr>
            <a:r>
              <a:rPr lang="sv-SE" sz="2400" dirty="0" smtClean="0"/>
              <a:t>IDEOVÝ ASPEKT </a:t>
            </a:r>
            <a:endParaRPr lang="cs-CZ" sz="2400" dirty="0" smtClean="0"/>
          </a:p>
          <a:p>
            <a:pPr marL="2171700" lvl="4" indent="-342900">
              <a:buFont typeface="Arial" panose="020B0604020202020204" pitchFamily="34" charset="0"/>
              <a:buChar char="•"/>
            </a:pPr>
            <a:r>
              <a:rPr lang="cs-CZ" sz="2400" dirty="0" smtClean="0"/>
              <a:t>DRUHOVÝ ASPEKT</a:t>
            </a:r>
            <a:r>
              <a:rPr lang="cs-CZ" dirty="0" smtClean="0"/>
              <a:t> </a:t>
            </a:r>
            <a:endParaRPr lang="cs-CZ" dirty="0"/>
          </a:p>
        </p:txBody>
      </p:sp>
    </p:spTree>
    <p:extLst>
      <p:ext uri="{BB962C8B-B14F-4D97-AF65-F5344CB8AC3E}">
        <p14:creationId xmlns:p14="http://schemas.microsoft.com/office/powerpoint/2010/main" val="26757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1803" y="1487876"/>
            <a:ext cx="8784976" cy="1800493"/>
          </a:xfrm>
          <a:prstGeom prst="rect">
            <a:avLst/>
          </a:prstGeom>
        </p:spPr>
        <p:txBody>
          <a:bodyPr wrap="square">
            <a:spAutoFit/>
          </a:bodyPr>
          <a:lstStyle/>
          <a:p>
            <a:r>
              <a:rPr lang="cs-CZ" sz="2400" b="1" dirty="0" smtClean="0">
                <a:solidFill>
                  <a:srgbClr val="FF0000"/>
                </a:solidFill>
              </a:rPr>
              <a:t>ZÁKON O STÁTNÍ PAMÁTKOVÉ PÉČI 20/1987 SB. VYMEZUJE:</a:t>
            </a:r>
          </a:p>
          <a:p>
            <a:pPr marL="1257300" lvl="2" indent="-342900">
              <a:spcBef>
                <a:spcPts val="1800"/>
              </a:spcBef>
              <a:buFont typeface="Wingdings" panose="05000000000000000000" pitchFamily="2" charset="2"/>
              <a:buChar char="Ø"/>
            </a:pPr>
            <a:r>
              <a:rPr lang="cs-CZ" sz="2400" b="1" dirty="0" smtClean="0"/>
              <a:t>NÁRODNÍ KULTURNÍ PAMÁTKY </a:t>
            </a:r>
          </a:p>
          <a:p>
            <a:pPr marL="1257300" lvl="2" indent="-342900">
              <a:buFont typeface="Wingdings" panose="05000000000000000000" pitchFamily="2" charset="2"/>
              <a:buChar char="Ø"/>
            </a:pPr>
            <a:r>
              <a:rPr lang="cs-CZ" sz="2400" b="1" dirty="0" smtClean="0"/>
              <a:t>PAMÁTKOVÉ REZERVACE </a:t>
            </a:r>
          </a:p>
          <a:p>
            <a:pPr marL="1257300" lvl="2" indent="-342900">
              <a:buFont typeface="Wingdings" panose="05000000000000000000" pitchFamily="2" charset="2"/>
              <a:buChar char="Ø"/>
            </a:pPr>
            <a:r>
              <a:rPr lang="cs-CZ" sz="2400" b="1" dirty="0" smtClean="0"/>
              <a:t>PAMÁTKOVÉ ZÓNY </a:t>
            </a:r>
            <a:endParaRPr lang="cs-CZ" sz="2400" b="1" dirty="0"/>
          </a:p>
        </p:txBody>
      </p:sp>
      <p:sp>
        <p:nvSpPr>
          <p:cNvPr id="3" name="Obdélník 2"/>
          <p:cNvSpPr/>
          <p:nvPr/>
        </p:nvSpPr>
        <p:spPr>
          <a:xfrm>
            <a:off x="467544" y="3501008"/>
            <a:ext cx="7956884" cy="830997"/>
          </a:xfrm>
          <a:prstGeom prst="rect">
            <a:avLst/>
          </a:prstGeom>
        </p:spPr>
        <p:txBody>
          <a:bodyPr wrap="square">
            <a:spAutoFit/>
          </a:bodyPr>
          <a:lstStyle/>
          <a:p>
            <a:pPr algn="ctr"/>
            <a:r>
              <a:rPr lang="cs-CZ" sz="2400" b="1" dirty="0" smtClean="0">
                <a:solidFill>
                  <a:srgbClr val="000099"/>
                </a:solidFill>
              </a:rPr>
              <a:t>MEZI KULTURNÍ PAMÁTKY NÁLEŽÍ TECHNICKÉ PAMÁTKY (TECHNICKÉ ATRAKTIVITY) </a:t>
            </a:r>
            <a:endParaRPr lang="cs-CZ" sz="2400" b="1" dirty="0">
              <a:solidFill>
                <a:srgbClr val="000099"/>
              </a:solidFill>
            </a:endParaRPr>
          </a:p>
        </p:txBody>
      </p:sp>
    </p:spTree>
    <p:extLst>
      <p:ext uri="{BB962C8B-B14F-4D97-AF65-F5344CB8AC3E}">
        <p14:creationId xmlns:p14="http://schemas.microsoft.com/office/powerpoint/2010/main" val="23869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637247"/>
            <a:ext cx="7523143" cy="5416868"/>
          </a:xfrm>
          <a:prstGeom prst="rect">
            <a:avLst/>
          </a:prstGeom>
        </p:spPr>
        <p:txBody>
          <a:bodyPr wrap="square">
            <a:spAutoFit/>
          </a:bodyPr>
          <a:lstStyle/>
          <a:p>
            <a:r>
              <a:rPr lang="cs-CZ" sz="2400" b="1" dirty="0" smtClean="0">
                <a:solidFill>
                  <a:srgbClr val="C00000"/>
                </a:solidFill>
              </a:rPr>
              <a:t>SYSTÉM VHODNÝCH KRITÉRIÍ </a:t>
            </a:r>
          </a:p>
          <a:p>
            <a:r>
              <a:rPr lang="cs-CZ" sz="2400" b="1" dirty="0" smtClean="0">
                <a:solidFill>
                  <a:srgbClr val="C00000"/>
                </a:solidFill>
              </a:rPr>
              <a:t>PRO VÝBĚR A HODNOCENÍ MONTÁNNÍCH OBJEKTŮ:</a:t>
            </a:r>
          </a:p>
          <a:p>
            <a:pPr marL="342900" indent="-342900">
              <a:spcBef>
                <a:spcPts val="1200"/>
              </a:spcBef>
              <a:buFont typeface="Arial" panose="020B0604020202020204" pitchFamily="34" charset="0"/>
              <a:buChar char="•"/>
            </a:pPr>
            <a:r>
              <a:rPr lang="cs-CZ" sz="2400" b="1" dirty="0" smtClean="0">
                <a:solidFill>
                  <a:srgbClr val="000099"/>
                </a:solidFill>
              </a:rPr>
              <a:t>UNIKÁTNÍ VÝTVOR, MISTROVSKÉ DÍLO TVŮRČÍHO GÉNIA</a:t>
            </a:r>
          </a:p>
          <a:p>
            <a:pPr marL="342900" indent="-342900">
              <a:buFont typeface="Arial" panose="020B0604020202020204" pitchFamily="34" charset="0"/>
              <a:buChar char="•"/>
            </a:pPr>
            <a:r>
              <a:rPr lang="cs-CZ" sz="2400" b="1" dirty="0" smtClean="0">
                <a:solidFill>
                  <a:srgbClr val="000099"/>
                </a:solidFill>
              </a:rPr>
              <a:t>VELKÝ VLIV NA TECHNOLOGICKÝ VÝVOJ</a:t>
            </a:r>
          </a:p>
          <a:p>
            <a:pPr marL="342900" indent="-342900">
              <a:buFont typeface="Arial" panose="020B0604020202020204" pitchFamily="34" charset="0"/>
              <a:buChar char="•"/>
            </a:pPr>
            <a:r>
              <a:rPr lang="cs-CZ" sz="2400" b="1" dirty="0" smtClean="0">
                <a:solidFill>
                  <a:srgbClr val="000099"/>
                </a:solidFill>
              </a:rPr>
              <a:t>VYNIKAJÍCÍ PŘÍKLAD TYPU STAVEB NEBO ZNAKŮ, KTERÉ ILUSTRUJÍ VÝZNAMNOU HISTORICKOU ETAPU </a:t>
            </a:r>
          </a:p>
          <a:p>
            <a:pPr marL="342900" indent="-342900">
              <a:buFont typeface="Arial" panose="020B0604020202020204" pitchFamily="34" charset="0"/>
              <a:buChar char="•"/>
            </a:pPr>
            <a:r>
              <a:rPr lang="cs-CZ" sz="2400" b="1" dirty="0" smtClean="0">
                <a:solidFill>
                  <a:srgbClr val="000099"/>
                </a:solidFill>
              </a:rPr>
              <a:t>OBJEKTY PŘÍMO SPJATÉ S EKONOMICKÝM NEBO SOCIÁLNÍM ROZVOJEM VÝJIMEČNÉHO OBECNÉHO VÝZNAMU</a:t>
            </a:r>
          </a:p>
          <a:p>
            <a:pPr marL="342900" indent="-342900">
              <a:buFont typeface="Arial" panose="020B0604020202020204" pitchFamily="34" charset="0"/>
              <a:buChar char="•"/>
            </a:pPr>
            <a:r>
              <a:rPr lang="cs-CZ" sz="2400" b="1" dirty="0" smtClean="0">
                <a:solidFill>
                  <a:srgbClr val="000099"/>
                </a:solidFill>
              </a:rPr>
              <a:t>AUTENTICITA PROVOZNÍCH STAVEB</a:t>
            </a:r>
          </a:p>
          <a:p>
            <a:pPr marL="342900" indent="-342900">
              <a:buFont typeface="Arial" panose="020B0604020202020204" pitchFamily="34" charset="0"/>
              <a:buChar char="•"/>
            </a:pPr>
            <a:r>
              <a:rPr lang="cs-CZ" sz="2400" dirty="0" smtClean="0">
                <a:solidFill>
                  <a:srgbClr val="000099"/>
                </a:solidFill>
              </a:rPr>
              <a:t>ÚROVEŇ EXISTUJÍCÍ PRÁVNÍ OCHRANY A SPRÁVY. </a:t>
            </a:r>
          </a:p>
          <a:p>
            <a:pPr marL="342900" indent="-342900">
              <a:buFont typeface="Arial" panose="020B0604020202020204" pitchFamily="34" charset="0"/>
              <a:buChar char="•"/>
            </a:pPr>
            <a:endParaRPr lang="cs-CZ" sz="2400" b="1" dirty="0">
              <a:solidFill>
                <a:srgbClr val="C00000"/>
              </a:solidFill>
            </a:endParaRPr>
          </a:p>
        </p:txBody>
      </p:sp>
    </p:spTree>
    <p:extLst>
      <p:ext uri="{BB962C8B-B14F-4D97-AF65-F5344CB8AC3E}">
        <p14:creationId xmlns:p14="http://schemas.microsoft.com/office/powerpoint/2010/main" val="274903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9593" y="771481"/>
            <a:ext cx="7704856" cy="4539704"/>
          </a:xfrm>
          <a:prstGeom prst="rect">
            <a:avLst/>
          </a:prstGeom>
        </p:spPr>
        <p:txBody>
          <a:bodyPr wrap="square">
            <a:spAutoFit/>
          </a:bodyPr>
          <a:lstStyle/>
          <a:p>
            <a:r>
              <a:rPr lang="cs-CZ" sz="2400" b="1" dirty="0" smtClean="0"/>
              <a:t>ČLENĚNÍ MEZINÁRODNĚ VÝZNAMNÉ UHELNÉ DOLY:</a:t>
            </a:r>
          </a:p>
          <a:p>
            <a:pPr marL="342900" indent="-342900">
              <a:spcBef>
                <a:spcPts val="1200"/>
              </a:spcBef>
              <a:buFont typeface="Wingdings" panose="05000000000000000000" pitchFamily="2" charset="2"/>
              <a:buChar char="v"/>
            </a:pPr>
            <a:r>
              <a:rPr lang="cs-CZ" sz="2400" b="1" dirty="0" smtClean="0">
                <a:solidFill>
                  <a:srgbClr val="339933"/>
                </a:solidFill>
              </a:rPr>
              <a:t>VÝZNAMNÉ STAVBY NEBO SKUPINY STAVEB NA DOLECH A PŘILEHLÝCH HORNICKÝCH KOLONIÍCH;</a:t>
            </a:r>
          </a:p>
          <a:p>
            <a:pPr marL="342900" indent="-342900">
              <a:spcBef>
                <a:spcPts val="600"/>
              </a:spcBef>
              <a:buFont typeface="Wingdings" panose="05000000000000000000" pitchFamily="2" charset="2"/>
              <a:buChar char="v"/>
            </a:pPr>
            <a:r>
              <a:rPr lang="cs-CZ" sz="2400" b="1" dirty="0" smtClean="0">
                <a:solidFill>
                  <a:srgbClr val="339933"/>
                </a:solidFill>
              </a:rPr>
              <a:t>VELKÉ DŮLNÍ KOMPLEXY A PŘILEHLÉ HORNICKÉ KOLONIE; </a:t>
            </a:r>
          </a:p>
          <a:p>
            <a:pPr marL="342900" indent="-342900">
              <a:spcBef>
                <a:spcPts val="600"/>
              </a:spcBef>
              <a:buFont typeface="Wingdings" panose="05000000000000000000" pitchFamily="2" charset="2"/>
              <a:buChar char="v"/>
            </a:pPr>
            <a:r>
              <a:rPr lang="cs-CZ" sz="2400" b="1" dirty="0" smtClean="0">
                <a:solidFill>
                  <a:srgbClr val="339933"/>
                </a:solidFill>
              </a:rPr>
              <a:t>INTEGROVANÉ PRŮMYSLOVÉ OBLASTI, KTERÉ ZAHRNUJÍ DOLY JAKO VÝZNAMNOU SOUČÁST PRŮMYSLOVÉ KRAJINY;</a:t>
            </a:r>
          </a:p>
          <a:p>
            <a:pPr marL="342900" indent="-342900">
              <a:spcBef>
                <a:spcPts val="600"/>
              </a:spcBef>
              <a:buFont typeface="Wingdings" panose="05000000000000000000" pitchFamily="2" charset="2"/>
              <a:buChar char="v"/>
            </a:pPr>
            <a:r>
              <a:rPr lang="cs-CZ" sz="2400" b="1" dirty="0" smtClean="0">
                <a:solidFill>
                  <a:srgbClr val="339933"/>
                </a:solidFill>
              </a:rPr>
              <a:t>HORNICKÉ KRAJINY SE ZPRACOVÁNÍM DOPROVODNÝCH PRODUKTŮ, S BUDOVAMI A INSTITUCEMI DĚLNICKÉHO OSÍDLENÍ.</a:t>
            </a:r>
            <a:endParaRPr lang="cs-CZ" sz="2400" b="1" dirty="0">
              <a:solidFill>
                <a:srgbClr val="339933"/>
              </a:solidFill>
            </a:endParaRPr>
          </a:p>
        </p:txBody>
      </p:sp>
    </p:spTree>
    <p:extLst>
      <p:ext uri="{BB962C8B-B14F-4D97-AF65-F5344CB8AC3E}">
        <p14:creationId xmlns:p14="http://schemas.microsoft.com/office/powerpoint/2010/main" val="12455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572" y="260648"/>
            <a:ext cx="7416824" cy="936104"/>
          </a:xfrm>
        </p:spPr>
        <p:txBody>
          <a:bodyPr/>
          <a:lstStyle/>
          <a:p>
            <a:pPr marL="0" indent="0" algn="ctr">
              <a:buNone/>
            </a:pPr>
            <a:r>
              <a:rPr lang="cs-CZ" sz="2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PŘÍSTUPY </a:t>
            </a:r>
            <a:r>
              <a:rPr lang="cs-CZ" sz="2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ZALOŽENÉ NA </a:t>
            </a:r>
            <a:r>
              <a:rPr lang="cs-CZ" sz="2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KVANTIFIKOVATELNÝCH UKAZATELÍCH</a:t>
            </a:r>
            <a:endParaRPr lang="cs-CZ" sz="2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Obdélník 3"/>
          <p:cNvSpPr/>
          <p:nvPr/>
        </p:nvSpPr>
        <p:spPr>
          <a:xfrm>
            <a:off x="835968" y="1325959"/>
            <a:ext cx="4391138" cy="461665"/>
          </a:xfrm>
          <a:prstGeom prst="rect">
            <a:avLst/>
          </a:prstGeom>
        </p:spPr>
        <p:txBody>
          <a:bodyPr wrap="none">
            <a:spAutoFit/>
          </a:bodyPr>
          <a:lstStyle/>
          <a:p>
            <a:r>
              <a:rPr lang="cs-CZ" sz="2400" b="1" dirty="0" smtClean="0"/>
              <a:t>MÍRA ATRAKTIVITY OBJEKTU </a:t>
            </a:r>
            <a:endParaRPr lang="cs-CZ"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87624"/>
            <a:ext cx="3312368" cy="602249"/>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858207" y="2422598"/>
            <a:ext cx="4563685" cy="461665"/>
          </a:xfrm>
          <a:prstGeom prst="rect">
            <a:avLst/>
          </a:prstGeom>
        </p:spPr>
        <p:txBody>
          <a:bodyPr wrap="none">
            <a:spAutoFit/>
          </a:bodyPr>
          <a:lstStyle/>
          <a:p>
            <a:r>
              <a:rPr lang="cs-CZ" sz="2400" b="1" dirty="0" smtClean="0"/>
              <a:t>HUSTOTA OBJEKTŮ  V OBLASTI</a:t>
            </a:r>
            <a:endParaRPr lang="cs-CZ" sz="2400" b="1" dirty="0"/>
          </a:p>
        </p:txBody>
      </p:sp>
      <mc:AlternateContent xmlns:mc="http://schemas.openxmlformats.org/markup-compatibility/2006" xmlns:a14="http://schemas.microsoft.com/office/drawing/2010/main">
        <mc:Choice Requires="a14">
          <p:sp>
            <p:nvSpPr>
              <p:cNvPr id="6" name="Obdélník 5"/>
              <p:cNvSpPr/>
              <p:nvPr/>
            </p:nvSpPr>
            <p:spPr>
              <a:xfrm>
                <a:off x="3560225" y="2884263"/>
                <a:ext cx="2232248" cy="9818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𝑯</m:t>
                      </m:r>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m:t>
                      </m:r>
                      <m:f>
                        <m:fPr>
                          <m:ctrlPr>
                            <a:rPr lang="cs-CZ"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ctrlPr>
                        </m:fPr>
                        <m:num>
                          <m:nary>
                            <m:naryPr>
                              <m:chr m:val="∑"/>
                              <m:limLoc m:val="undOvr"/>
                              <m:ctrlPr>
                                <a:rPr lang="cs-CZ"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ctrlPr>
                            </m:naryPr>
                            <m:sub>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𝒊</m:t>
                              </m:r>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m:t>
                              </m:r>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𝟏</m:t>
                              </m:r>
                            </m:sub>
                            <m:sup>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𝟑</m:t>
                              </m:r>
                            </m:sup>
                            <m:e>
                              <m:sSub>
                                <m:sSubPr>
                                  <m:ctrlPr>
                                    <a:rPr lang="cs-CZ"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ctrlPr>
                                </m:sSubPr>
                                <m:e>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𝑻</m:t>
                                  </m:r>
                                </m:e>
                                <m:sub>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𝒊</m:t>
                                  </m:r>
                                </m:sub>
                              </m:sSub>
                            </m:e>
                          </m:nary>
                        </m:num>
                        <m:den>
                          <m:r>
                            <a:rPr lang="en-US" sz="28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𝑺</m:t>
                          </m:r>
                        </m:den>
                      </m:f>
                    </m:oMath>
                  </m:oMathPara>
                </a14:m>
                <a:endParaRPr lang="cs-C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mc:Choice>
        <mc:Fallback xmlns="">
          <p:sp>
            <p:nvSpPr>
              <p:cNvPr id="6" name="Obdélník 5"/>
              <p:cNvSpPr>
                <a:spLocks noRot="1" noChangeAspect="1" noMove="1" noResize="1" noEditPoints="1" noAdjustHandles="1" noChangeArrowheads="1" noChangeShapeType="1" noTextEdit="1"/>
              </p:cNvSpPr>
              <p:nvPr/>
            </p:nvSpPr>
            <p:spPr>
              <a:xfrm>
                <a:off x="3560225" y="2884263"/>
                <a:ext cx="2232248" cy="981872"/>
              </a:xfrm>
              <a:prstGeom prst="rect">
                <a:avLst/>
              </a:prstGeom>
              <a:blipFill rotWithShape="1">
                <a:blip r:embed="rId3"/>
                <a:stretch>
                  <a:fillRect/>
                </a:stretch>
              </a:blipFill>
            </p:spPr>
            <p:txBody>
              <a:bodyPr/>
              <a:lstStyle/>
              <a:p>
                <a:r>
                  <a:rPr lang="cs-CZ">
                    <a:noFill/>
                  </a:rPr>
                  <a:t> </a:t>
                </a:r>
              </a:p>
            </p:txBody>
          </p:sp>
        </mc:Fallback>
      </mc:AlternateContent>
      <p:sp>
        <p:nvSpPr>
          <p:cNvPr id="7" name="Obdélník 6"/>
          <p:cNvSpPr/>
          <p:nvPr/>
        </p:nvSpPr>
        <p:spPr>
          <a:xfrm>
            <a:off x="872952" y="3635302"/>
            <a:ext cx="2741025" cy="461665"/>
          </a:xfrm>
          <a:prstGeom prst="rect">
            <a:avLst/>
          </a:prstGeom>
        </p:spPr>
        <p:txBody>
          <a:bodyPr wrap="square">
            <a:spAutoFit/>
          </a:bodyPr>
          <a:lstStyle/>
          <a:p>
            <a:r>
              <a:rPr lang="cs-CZ" sz="2400" b="1" dirty="0" smtClean="0"/>
              <a:t>HODNOTA TOPU</a:t>
            </a:r>
            <a:endParaRPr lang="cs-CZ" sz="2400" b="1" dirty="0"/>
          </a:p>
        </p:txBody>
      </p:sp>
      <mc:AlternateContent xmlns:mc="http://schemas.openxmlformats.org/markup-compatibility/2006" xmlns:a14="http://schemas.microsoft.com/office/drawing/2010/main">
        <mc:Choice Requires="a14">
          <p:sp>
            <p:nvSpPr>
              <p:cNvPr id="10" name="Obdélník 9"/>
              <p:cNvSpPr/>
              <p:nvPr/>
            </p:nvSpPr>
            <p:spPr>
              <a:xfrm>
                <a:off x="2669168" y="4096967"/>
                <a:ext cx="3960441" cy="9920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800" b="1" i="1">
                              <a:latin typeface="Cambria Math"/>
                            </a:rPr>
                          </m:ctrlPr>
                        </m:sSubPr>
                        <m:e>
                          <m:r>
                            <a:rPr lang="en-US" sz="2800" b="1" i="1">
                              <a:latin typeface="Cambria Math"/>
                            </a:rPr>
                            <m:t>𝑻</m:t>
                          </m:r>
                        </m:e>
                        <m:sub>
                          <m:r>
                            <a:rPr lang="en-US" sz="2800" b="1" i="1">
                              <a:latin typeface="Cambria Math"/>
                            </a:rPr>
                            <m:t>𝒊</m:t>
                          </m:r>
                        </m:sub>
                      </m:sSub>
                      <m:r>
                        <a:rPr lang="en-US" sz="2800" b="1" i="1">
                          <a:latin typeface="Cambria Math"/>
                        </a:rPr>
                        <m:t>=</m:t>
                      </m:r>
                      <m:nary>
                        <m:naryPr>
                          <m:chr m:val="∑"/>
                          <m:limLoc m:val="subSup"/>
                          <m:ctrlPr>
                            <a:rPr lang="cs-CZ" sz="2800" b="1" i="1">
                              <a:latin typeface="Cambria Math"/>
                            </a:rPr>
                          </m:ctrlPr>
                        </m:naryPr>
                        <m:sub>
                          <m:r>
                            <a:rPr lang="en-US" sz="2800" b="1" i="1">
                              <a:latin typeface="Cambria Math"/>
                            </a:rPr>
                            <m:t>𝒋</m:t>
                          </m:r>
                          <m:r>
                            <a:rPr lang="en-US" sz="2800" b="1" i="1">
                              <a:latin typeface="Cambria Math"/>
                            </a:rPr>
                            <m:t>=</m:t>
                          </m:r>
                          <m:r>
                            <a:rPr lang="en-US" sz="2800" b="1" i="1">
                              <a:latin typeface="Cambria Math"/>
                            </a:rPr>
                            <m:t>𝟏</m:t>
                          </m:r>
                        </m:sub>
                        <m:sup>
                          <m:r>
                            <a:rPr lang="en-US" sz="2800" b="1" i="1">
                              <a:latin typeface="Cambria Math"/>
                            </a:rPr>
                            <m:t>𝒎</m:t>
                          </m:r>
                        </m:sup>
                        <m:e>
                          <m:sSub>
                            <m:sSubPr>
                              <m:ctrlPr>
                                <a:rPr lang="cs-CZ" sz="2800" b="1" i="1">
                                  <a:latin typeface="Cambria Math"/>
                                </a:rPr>
                              </m:ctrlPr>
                            </m:sSubPr>
                            <m:e>
                              <m:r>
                                <a:rPr lang="en-US" sz="2800" b="1" i="1">
                                  <a:latin typeface="Cambria Math"/>
                                </a:rPr>
                                <m:t>𝑵</m:t>
                              </m:r>
                            </m:e>
                            <m:sub>
                              <m:r>
                                <a:rPr lang="en-US" sz="2800" b="1" i="1">
                                  <a:latin typeface="Cambria Math"/>
                                </a:rPr>
                                <m:t>𝒊𝒋</m:t>
                              </m:r>
                            </m:sub>
                          </m:sSub>
                          <m:r>
                            <a:rPr lang="en-US" sz="2800" b="1" i="1">
                              <a:latin typeface="Cambria Math"/>
                            </a:rPr>
                            <m:t>×</m:t>
                          </m:r>
                          <m:sSub>
                            <m:sSubPr>
                              <m:ctrlPr>
                                <a:rPr lang="cs-CZ" sz="2800" b="1" i="1">
                                  <a:latin typeface="Cambria Math"/>
                                </a:rPr>
                              </m:ctrlPr>
                            </m:sSubPr>
                            <m:e>
                              <m:r>
                                <a:rPr lang="en-US" sz="2800" b="1" i="1">
                                  <a:latin typeface="Cambria Math"/>
                                </a:rPr>
                                <m:t>𝒘</m:t>
                              </m:r>
                            </m:e>
                            <m:sub>
                              <m:r>
                                <a:rPr lang="en-US" sz="2800" b="1" i="1">
                                  <a:latin typeface="Cambria Math"/>
                                </a:rPr>
                                <m:t>𝒊𝒋</m:t>
                              </m:r>
                            </m:sub>
                          </m:sSub>
                        </m:e>
                      </m:nary>
                    </m:oMath>
                  </m:oMathPara>
                </a14:m>
                <a:endParaRPr lang="cs-CZ" sz="2800" b="1" i="1" dirty="0"/>
              </a:p>
            </p:txBody>
          </p:sp>
        </mc:Choice>
        <mc:Fallback xmlns="">
          <p:sp>
            <p:nvSpPr>
              <p:cNvPr id="10" name="Obdélník 9"/>
              <p:cNvSpPr>
                <a:spLocks noRot="1" noChangeAspect="1" noMove="1" noResize="1" noEditPoints="1" noAdjustHandles="1" noChangeArrowheads="1" noChangeShapeType="1" noTextEdit="1"/>
              </p:cNvSpPr>
              <p:nvPr/>
            </p:nvSpPr>
            <p:spPr>
              <a:xfrm>
                <a:off x="2669168" y="4096967"/>
                <a:ext cx="3960441" cy="992066"/>
              </a:xfrm>
              <a:prstGeom prst="rect">
                <a:avLst/>
              </a:prstGeom>
              <a:blipFill rotWithShape="1">
                <a:blip r:embed="rId4"/>
                <a:stretch>
                  <a:fillRect/>
                </a:stretch>
              </a:blipFill>
            </p:spPr>
            <p:txBody>
              <a:bodyPr/>
              <a:lstStyle/>
              <a:p>
                <a:r>
                  <a:rPr lang="cs-CZ">
                    <a:noFill/>
                  </a:rPr>
                  <a:t> </a:t>
                </a:r>
              </a:p>
            </p:txBody>
          </p:sp>
        </mc:Fallback>
      </mc:AlternateContent>
      <p:sp>
        <p:nvSpPr>
          <p:cNvPr id="11" name="Obdélník 10"/>
          <p:cNvSpPr/>
          <p:nvPr/>
        </p:nvSpPr>
        <p:spPr>
          <a:xfrm>
            <a:off x="835968" y="5113642"/>
            <a:ext cx="2469587" cy="461665"/>
          </a:xfrm>
          <a:prstGeom prst="rect">
            <a:avLst/>
          </a:prstGeom>
        </p:spPr>
        <p:txBody>
          <a:bodyPr wrap="none">
            <a:spAutoFit/>
          </a:bodyPr>
          <a:lstStyle/>
          <a:p>
            <a:r>
              <a:rPr lang="cs-CZ" sz="2400" b="1" dirty="0" smtClean="0"/>
              <a:t>VÁHA OBJEKTŮ </a:t>
            </a:r>
            <a:endParaRPr lang="cs-CZ" sz="2400" b="1" dirty="0"/>
          </a:p>
        </p:txBody>
      </p:sp>
      <mc:AlternateContent xmlns:mc="http://schemas.openxmlformats.org/markup-compatibility/2006" xmlns:a14="http://schemas.microsoft.com/office/drawing/2010/main">
        <mc:Choice Requires="a14">
          <p:sp>
            <p:nvSpPr>
              <p:cNvPr id="13" name="Obdélník 12"/>
              <p:cNvSpPr/>
              <p:nvPr/>
            </p:nvSpPr>
            <p:spPr>
              <a:xfrm>
                <a:off x="3140049" y="5575307"/>
                <a:ext cx="2750334" cy="10092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800" b="1" i="1">
                              <a:latin typeface="Cambria Math"/>
                            </a:rPr>
                          </m:ctrlPr>
                        </m:sSubPr>
                        <m:e>
                          <m:r>
                            <a:rPr lang="en-US" sz="2800" b="1" i="1">
                              <a:latin typeface="Cambria Math"/>
                            </a:rPr>
                            <m:t>𝒘</m:t>
                          </m:r>
                        </m:e>
                        <m:sub>
                          <m:r>
                            <a:rPr lang="en-US" sz="2800" b="1" i="1">
                              <a:latin typeface="Cambria Math"/>
                            </a:rPr>
                            <m:t>𝒊𝒋</m:t>
                          </m:r>
                        </m:sub>
                      </m:sSub>
                      <m:r>
                        <a:rPr lang="en-US" sz="2800" b="1" i="1">
                          <a:latin typeface="Cambria Math"/>
                        </a:rPr>
                        <m:t>=</m:t>
                      </m:r>
                      <m:f>
                        <m:fPr>
                          <m:ctrlPr>
                            <a:rPr lang="cs-CZ" sz="2800" b="1" i="1">
                              <a:latin typeface="Cambria Math"/>
                            </a:rPr>
                          </m:ctrlPr>
                        </m:fPr>
                        <m:num>
                          <m:nary>
                            <m:naryPr>
                              <m:chr m:val="∑"/>
                              <m:limLoc m:val="subSup"/>
                              <m:ctrlPr>
                                <a:rPr lang="cs-CZ" sz="2800" b="1" i="1">
                                  <a:latin typeface="Cambria Math"/>
                                </a:rPr>
                              </m:ctrlPr>
                            </m:naryPr>
                            <m:sub>
                              <m:r>
                                <a:rPr lang="en-US" sz="2800" b="1" i="1">
                                  <a:latin typeface="Cambria Math"/>
                                </a:rPr>
                                <m:t>𝒌</m:t>
                              </m:r>
                              <m:r>
                                <a:rPr lang="en-US" sz="2800" b="1" i="1">
                                  <a:latin typeface="Cambria Math"/>
                                </a:rPr>
                                <m:t>=</m:t>
                              </m:r>
                              <m:r>
                                <a:rPr lang="en-US" sz="2800" b="1" i="1">
                                  <a:latin typeface="Cambria Math"/>
                                </a:rPr>
                                <m:t>𝟏</m:t>
                              </m:r>
                            </m:sub>
                            <m:sup>
                              <m:r>
                                <a:rPr lang="en-US" sz="2800" b="1" i="1">
                                  <a:latin typeface="Cambria Math"/>
                                </a:rPr>
                                <m:t>𝒏</m:t>
                              </m:r>
                            </m:sup>
                            <m:e>
                              <m:sSub>
                                <m:sSubPr>
                                  <m:ctrlPr>
                                    <a:rPr lang="cs-CZ" sz="2800" b="1" i="1">
                                      <a:latin typeface="Cambria Math"/>
                                    </a:rPr>
                                  </m:ctrlPr>
                                </m:sSubPr>
                                <m:e>
                                  <m:r>
                                    <a:rPr lang="en-US" sz="2800" b="1" i="1">
                                      <a:latin typeface="Cambria Math"/>
                                    </a:rPr>
                                    <m:t>𝒃</m:t>
                                  </m:r>
                                </m:e>
                                <m:sub>
                                  <m:r>
                                    <a:rPr lang="en-US" sz="2800" b="1" i="1">
                                      <a:latin typeface="Cambria Math"/>
                                    </a:rPr>
                                    <m:t>𝒌</m:t>
                                  </m:r>
                                </m:sub>
                              </m:sSub>
                            </m:e>
                          </m:nary>
                        </m:num>
                        <m:den>
                          <m:sSub>
                            <m:sSubPr>
                              <m:ctrlPr>
                                <a:rPr lang="cs-CZ" sz="2800" b="1" i="1">
                                  <a:latin typeface="Cambria Math"/>
                                </a:rPr>
                              </m:ctrlPr>
                            </m:sSubPr>
                            <m:e>
                              <m:r>
                                <a:rPr lang="en-US" sz="2800" b="1" i="1">
                                  <a:latin typeface="Cambria Math"/>
                                </a:rPr>
                                <m:t>𝒃</m:t>
                              </m:r>
                            </m:e>
                            <m:sub>
                              <m:r>
                                <a:rPr lang="en-US" sz="2800" b="1" i="1">
                                  <a:latin typeface="Cambria Math"/>
                                </a:rPr>
                                <m:t>𝒎𝒂𝒙</m:t>
                              </m:r>
                            </m:sub>
                          </m:sSub>
                        </m:den>
                      </m:f>
                    </m:oMath>
                  </m:oMathPara>
                </a14:m>
                <a:endParaRPr lang="cs-CZ" sz="2800" b="1" dirty="0"/>
              </a:p>
            </p:txBody>
          </p:sp>
        </mc:Choice>
        <mc:Fallback xmlns="">
          <p:sp>
            <p:nvSpPr>
              <p:cNvPr id="13" name="Obdélník 12"/>
              <p:cNvSpPr>
                <a:spLocks noRot="1" noChangeAspect="1" noMove="1" noResize="1" noEditPoints="1" noAdjustHandles="1" noChangeArrowheads="1" noChangeShapeType="1" noTextEdit="1"/>
              </p:cNvSpPr>
              <p:nvPr/>
            </p:nvSpPr>
            <p:spPr>
              <a:xfrm>
                <a:off x="3140049" y="5575307"/>
                <a:ext cx="2750334" cy="1009251"/>
              </a:xfrm>
              <a:prstGeom prst="rect">
                <a:avLst/>
              </a:prstGeom>
              <a:blipFill rotWithShape="1">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3832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403648" y="692694"/>
            <a:ext cx="6411242" cy="461665"/>
          </a:xfrm>
          <a:prstGeom prst="rect">
            <a:avLst/>
          </a:prstGeom>
        </p:spPr>
        <p:txBody>
          <a:bodyPr wrap="none">
            <a:spAutoFit/>
          </a:bodyPr>
          <a:lstStyle/>
          <a:p>
            <a:r>
              <a:rPr lang="cs-CZ" sz="2400" b="1" dirty="0" smtClean="0">
                <a:solidFill>
                  <a:srgbClr val="FF0000"/>
                </a:solidFill>
              </a:rPr>
              <a:t>HLEDISKA HODNOCENÍ GEOTOPŮ A BIOTOPŮ</a:t>
            </a:r>
            <a:endParaRPr lang="cs-CZ" sz="2400" b="1" dirty="0">
              <a:solidFill>
                <a:srgbClr val="FF0000"/>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3886765956"/>
              </p:ext>
            </p:extLst>
          </p:nvPr>
        </p:nvGraphicFramePr>
        <p:xfrm>
          <a:off x="1187621" y="1556794"/>
          <a:ext cx="6840763" cy="3556992"/>
        </p:xfrm>
        <a:graphic>
          <a:graphicData uri="http://schemas.openxmlformats.org/drawingml/2006/table">
            <a:tbl>
              <a:tblPr firstRow="1" firstCol="1" bandRow="1">
                <a:tableStyleId>{5C22544A-7EE6-4342-B048-85BDC9FD1C3A}</a:tableStyleId>
              </a:tblPr>
              <a:tblGrid>
                <a:gridCol w="2699938"/>
                <a:gridCol w="1283578"/>
                <a:gridCol w="1489095"/>
                <a:gridCol w="1368152"/>
              </a:tblGrid>
              <a:tr h="432048">
                <a:tc rowSpan="2">
                  <a:txBody>
                    <a:bodyPr/>
                    <a:lstStyle/>
                    <a:p>
                      <a:pPr algn="ctr">
                        <a:spcBef>
                          <a:spcPts val="600"/>
                        </a:spcBef>
                        <a:spcAft>
                          <a:spcPts val="0"/>
                        </a:spcAft>
                      </a:pPr>
                      <a:r>
                        <a:rPr lang="en-US" sz="2000" dirty="0" smtClean="0">
                          <a:effectLst/>
                        </a:rPr>
                        <a:t>HLEDISKO</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Bef>
                          <a:spcPts val="600"/>
                        </a:spcBef>
                        <a:spcAft>
                          <a:spcPts val="0"/>
                        </a:spcAft>
                      </a:pPr>
                      <a:r>
                        <a:rPr lang="cs-CZ" sz="2000" dirty="0" smtClean="0">
                          <a:effectLst/>
                        </a:rPr>
                        <a:t>HODNOTA – POČET BODŮ</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c hMerge="1">
                  <a:txBody>
                    <a:bodyPr/>
                    <a:lstStyle/>
                    <a:p>
                      <a:endParaRPr lang="cs-CZ"/>
                    </a:p>
                  </a:txBody>
                  <a:tcPr/>
                </a:tc>
              </a:tr>
              <a:tr h="432048">
                <a:tc vMerge="1">
                  <a:txBody>
                    <a:bodyPr/>
                    <a:lstStyle/>
                    <a:p>
                      <a:endParaRPr lang="cs-CZ"/>
                    </a:p>
                  </a:txBody>
                  <a:tcPr/>
                </a:tc>
                <a:tc>
                  <a:txBody>
                    <a:bodyPr/>
                    <a:lstStyle/>
                    <a:p>
                      <a:pPr algn="ctr">
                        <a:spcBef>
                          <a:spcPts val="600"/>
                        </a:spcBef>
                        <a:spcAft>
                          <a:spcPts val="0"/>
                        </a:spcAft>
                      </a:pPr>
                      <a:r>
                        <a:rPr lang="en-US" sz="2000" dirty="0" smtClean="0">
                          <a:effectLst/>
                        </a:rPr>
                        <a:t>MALÁ</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PRŮMĚRNÁ</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VELKÁ</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a:spcBef>
                          <a:spcPts val="600"/>
                        </a:spcBef>
                        <a:spcAft>
                          <a:spcPts val="0"/>
                        </a:spcAft>
                      </a:pPr>
                      <a:r>
                        <a:rPr lang="cs-CZ" sz="2000" dirty="0" smtClean="0">
                          <a:effectLst/>
                        </a:rPr>
                        <a:t>VZÁCNOST OBJEKTU</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a:spcBef>
                          <a:spcPts val="600"/>
                        </a:spcBef>
                        <a:spcAft>
                          <a:spcPts val="0"/>
                        </a:spcAft>
                      </a:pPr>
                      <a:r>
                        <a:rPr lang="en-US" sz="2000" dirty="0" smtClean="0">
                          <a:effectLst/>
                        </a:rPr>
                        <a:t>STUPEŇ ZACHOVÁNÍ</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a:spcBef>
                          <a:spcPts val="600"/>
                        </a:spcBef>
                        <a:spcAft>
                          <a:spcPts val="0"/>
                        </a:spcAft>
                      </a:pPr>
                      <a:r>
                        <a:rPr lang="cs-CZ" sz="2000" dirty="0" smtClean="0">
                          <a:effectLst/>
                        </a:rPr>
                        <a:t>STUPEŇ OCHRANY OBJEKTU</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a:spcBef>
                          <a:spcPts val="600"/>
                        </a:spcBef>
                        <a:spcAft>
                          <a:spcPts val="0"/>
                        </a:spcAft>
                      </a:pPr>
                      <a:r>
                        <a:rPr lang="cs-CZ" sz="2000" dirty="0" smtClean="0">
                          <a:effectLst/>
                        </a:rPr>
                        <a:t>OHROŽENÍ LIDSKOU ČINNOSTÍ</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a:spcBef>
                          <a:spcPts val="600"/>
                        </a:spcBef>
                        <a:spcAft>
                          <a:spcPts val="0"/>
                        </a:spcAft>
                      </a:pPr>
                      <a:r>
                        <a:rPr lang="cs-CZ" sz="2000" dirty="0" smtClean="0">
                          <a:effectLst/>
                        </a:rPr>
                        <a:t>VÝZNAM PRO TURISMUS</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1</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2</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0"/>
                        </a:spcAft>
                      </a:pPr>
                      <a:r>
                        <a:rPr lang="en-US" sz="2000" dirty="0" smtClean="0">
                          <a:effectLst/>
                        </a:rPr>
                        <a:t>3</a:t>
                      </a:r>
                      <a:endParaRPr lang="cs-CZ"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84851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7214</TotalTime>
  <Words>1190</Words>
  <Application>Microsoft Office PowerPoint</Application>
  <PresentationFormat>Předvádění na obrazovce (4:3)</PresentationFormat>
  <Paragraphs>360</Paragraphs>
  <Slides>23</Slides>
  <Notes>2</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Aerodynamika</vt:lpstr>
      <vt:lpstr>HODNOCENÍ MONTÁNNÍ KRAJINY A OBJEKTŮ PRO TURISMUS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PŘÍSTUPY ZALOŽENÉ NA KVANTIFIKOVATELNÝCH UKAZATELÍCH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HODNOCENÍ MONTÁNNÍ KRAJINY A OBJEKTŮ PRO TURISMUS</dc:title>
  <dc:creator>Boss</dc:creator>
  <cp:lastModifiedBy>Boss</cp:lastModifiedBy>
  <cp:revision>28</cp:revision>
  <dcterms:created xsi:type="dcterms:W3CDTF">2017-09-23T07:03:53Z</dcterms:created>
  <dcterms:modified xsi:type="dcterms:W3CDTF">2017-09-29T05:16:42Z</dcterms:modified>
</cp:coreProperties>
</file>