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71" r:id="rId8"/>
    <p:sldId id="270" r:id="rId9"/>
    <p:sldId id="263" r:id="rId10"/>
    <p:sldId id="264" r:id="rId11"/>
    <p:sldId id="259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D69F-A54B-4FDE-9C6E-08DC7518D5C6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3A2DD-693B-4063-8A18-4417DE3AB4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5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3A2DD-693B-4063-8A18-4417DE3AB41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3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99A034-0673-42E8-A203-D6B1DF356EB3}" type="datetimeFigureOut">
              <a:rPr lang="cs-CZ" smtClean="0"/>
              <a:t>14.11.2017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BF2937-0061-4C8A-8C91-6B52A38F588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iK8vWmtbvXAhVBtRoKHYrcD2kQjRwIBw&amp;url=http://www.theuiaa.org/mountaineering/return-of-the-climbers-manifesto/&amp;psig=AOvVaw2eIrmt2JREgWP1SdLZbO-2&amp;ust=1510657748722079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s://www.google.cz/url?sa=i&amp;rct=j&amp;q=&amp;esrc=s&amp;source=images&amp;cd=&amp;cad=rja&amp;uact=8&amp;ved=0ahUKEwipzNvGs7vXAhXEVxoKHcyGBGQQjRwIBw&amp;url=https://rockiesgirl.wordpress.com/2013/04/06/red-rocks-2013-tortoises-bouldering-and-multi-pitches/&amp;psig=AOvVaw3er3elx0QtvAzNDn7Au4Mc&amp;ust=151065736185961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jpw5notLvXAhWFVxoKHQgSCmgQjRwIBw&amp;url=http://www.lotos-croatia.com/en/croatia/1304/omis-croatia-omis-hotels-omis-apartments-omis-accommodation-omis-countryside-cottage-omis-holiday-in-omis/&amp;psig=AOvVaw2eIrmt2JREgWP1SdLZbO-2&amp;ust=1510657748722079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google.cz/url?sa=i&amp;rct=j&amp;q=&amp;esrc=s&amp;source=images&amp;cd=&amp;cad=rja&amp;uact=8&amp;ved=0ahUKEwid3PDhs7vXAhVDlxoKHcvwAWQQjRwIBw&amp;url=http://www.climbandmore.com/climbing,730,0,1,interviews.html&amp;psig=AOvVaw3er3elx0QtvAzNDn7Au4Mc&amp;ust=1510657361859616" TargetMode="Externa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0ahUKEwi1spSburvXAhVJuRoKHQMAA8oQjRwIBw&amp;url=https://www.inflatable-zone.com/zorb-ball.html&amp;psig=AOvVaw08a-lGAZkS-1syxE5-KOQx&amp;ust=1510659119523092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www.google.cz/url?sa=i&amp;rct=j&amp;q=&amp;esrc=s&amp;source=images&amp;cd=&amp;ved=0ahUKEwijlPeourvXAhVKORoKHWXZA2gQjRwIBw&amp;url=http://xtreme-xcursions.com/activities/zorbing/&amp;psig=AOvVaw08a-lGAZkS-1syxE5-KOQx&amp;ust=1510659119523092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vinky.cz/cestovani/exotika-amerika/326819-turistum-vstup-zakazan-podivejte-se-na-mista-kam-se-dostane-jen-par-vyvolenych.html" TargetMode="External"/><Relationship Id="rId5" Type="http://schemas.microsoft.com/office/2007/relationships/hdphoto" Target="../media/hdphoto7.wdp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hyperlink" Target="http://www.google.cz/url?sa=i&amp;rct=j&amp;q=&amp;esrc=s&amp;source=images&amp;cd=&amp;cad=rja&amp;uact=8&amp;ved=0ahUKEwjj962KvLvXAhUBnRoKHdmQDmQQjRwIBw&amp;url=http://bushcraft.cz/ze-zivota/zajimavosti-ze-sveta/budou-mit-ochranci-zvirat-na-rukou-smrt-200-lvu-diky-cecil-effect-mozna-ano/&amp;psig=AOvVaw1liSF2NYciprsOLy2sNvJW&amp;ust=1510659626612152" TargetMode="External"/><Relationship Id="rId2" Type="http://schemas.openxmlformats.org/officeDocument/2006/relationships/hyperlink" Target="http://www.google.cz/url?sa=i&amp;rct=j&amp;q=&amp;esrc=s&amp;source=images&amp;cd=&amp;cad=rja&amp;uact=8&amp;ved=0ahUKEwjIktO0u7vXAhVGDxoKHWVuAGMQjRwIBw&amp;url=http://www.stoplusjednicka.cz/cerne-duse-evropskych-lesu-ostrazita-prasata-divoka&amp;psig=AOvVaw0mB28xQ2p928Xwvrp6V2ry&amp;ust=151065935884108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https://www.google.cz/url?sa=i&amp;rct=j&amp;q=&amp;esrc=s&amp;source=images&amp;cd=&amp;cad=rja&amp;uact=8&amp;ved=0ahUKEwjj962KvLvXAhUBnRoKHdmQDmQQjRwIBw&amp;url=https://www.tyden.cz/rubriky/zahranici/afrika/jar-zakaz-chovu-lvu-na-lovy-povede-k-utraceni-zvirat_139745.html&amp;psig=AOvVaw1liSF2NYciprsOLy2sNvJW&amp;ust=1510659626612152" TargetMode="External"/><Relationship Id="rId10" Type="http://schemas.openxmlformats.org/officeDocument/2006/relationships/image" Target="../media/image40.jpeg"/><Relationship Id="rId4" Type="http://schemas.microsoft.com/office/2007/relationships/hdphoto" Target="../media/hdphoto9.wdp"/><Relationship Id="rId9" Type="http://schemas.openxmlformats.org/officeDocument/2006/relationships/hyperlink" Target="https://www.google.cz/url?sa=i&amp;rct=j&amp;q=&amp;esrc=s&amp;source=images&amp;cd=&amp;cad=rja&amp;uact=8&amp;ved=0ahUKEwixmbODvbvXAhXF0RoKHeRmBWgQjRwIBw&amp;url=https://twitter.com/appleyard_megan/status/588678720577241088&amp;psig=AOvVaw1liSF2NYciprsOLy2sNvJW&amp;ust=151065962661215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krasnesvetlo.cz/wp-content/uploads/2016/05/Cesky-raj-jarni_001-1024x683.jpg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hyperlink" Target="https://www.google.cz/url?sa=i&amp;rct=j&amp;q=&amp;esrc=s&amp;source=images&amp;cd=&amp;cad=rja&amp;uact=8&amp;ved=0ahUKEwjq8ueHprzXAhWCblAKHVzpCjYQjRwIBw&amp;url=https://www.turistika.cz/rady/cr-cesky-raj-hruboskalsko-prachovske-skaly-prihrazske-skaly/detail&amp;psig=AOvVaw3FbFo8Ctg4LyyEOrDdiT9G&amp;ust=151068802743788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url?sa=i&amp;rct=j&amp;q=&amp;esrc=s&amp;source=images&amp;cd=&amp;cad=rja&amp;uact=8&amp;ved=0ahUKEwi0nrzolLzXAhWKPFAKHUnyBikQjRwIBw&amp;url=https://www.youtube.com/channel/UCwKSAMVhfRXeHkwWqCMwEWg&amp;psig=AOvVaw30IDK8qoEVF7kr4v5bACg6&amp;ust=1510683514952769" TargetMode="External"/><Relationship Id="rId5" Type="http://schemas.openxmlformats.org/officeDocument/2006/relationships/image" Target="../media/image42.gif"/><Relationship Id="rId4" Type="http://schemas.openxmlformats.org/officeDocument/2006/relationships/hyperlink" Target="https://upload.wikimedia.org/wikipedia/commons/b/ba/Mapa_CHKO_%C4%8Cesk%C3%BD_r%C3%A1j.gif" TargetMode="External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0.wdp"/><Relationship Id="rId7" Type="http://schemas.openxmlformats.org/officeDocument/2006/relationships/hyperlink" Target="http://www.google.cz/url?sa=i&amp;rct=j&amp;q=&amp;esrc=s&amp;source=images&amp;cd=&amp;cad=rja&amp;uact=8&amp;ved=0ahUKEwij0rvyqLzXAhXSLlAKHdHxCSoQjRwIBw&amp;url=http://www.vyletnaslovensko.cz/turiec/&amp;psig=AOvVaw3n-_UBWoRMKXr6zMXl0qEK&amp;ust=151068852416719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6.jpeg"/><Relationship Id="rId10" Type="http://schemas.openxmlformats.org/officeDocument/2006/relationships/image" Target="../media/image48.jpeg"/><Relationship Id="rId4" Type="http://schemas.openxmlformats.org/officeDocument/2006/relationships/hyperlink" Target="https://www.google.cz/url?sa=i&amp;rct=j&amp;q=&amp;esrc=s&amp;source=images&amp;cd=&amp;cad=rja&amp;uact=8&amp;ved=0ahUKEwjD9o_Ep7zXAhUDfFAKHTvfASsQjRwIBw&amp;url=https://www.penzionukone.cz/en/&amp;psig=AOvVaw3n-_UBWoRMKXr6zMXl0qEK&amp;ust=1510688524167191" TargetMode="External"/><Relationship Id="rId9" Type="http://schemas.openxmlformats.org/officeDocument/2006/relationships/hyperlink" Target="http://www.google.cz/url?sa=i&amp;rct=j&amp;q=&amp;esrc=s&amp;source=images&amp;cd=&amp;cad=rja&amp;uact=8&amp;ved=0ahUKEwiH-JWyqbzXAhVEbFAKHZ9lBsEQjRwIBw&amp;url=http://www.outdoorguide.cz/hipoturistika-sbira-body---podyjim-v-sedle-kone-769.html&amp;psig=AOvVaw3n-_UBWoRMKXr6zMXl0qEK&amp;ust=151068852416719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hyperlink" Target="https://www.google.cz/url?sa=i&amp;rct=j&amp;q=&amp;esrc=s&amp;source=images&amp;cd=&amp;cad=rja&amp;uact=8&amp;ved=&amp;url=https://www.quora.com/How-should-I-survive-in-India-as-an-Indian-in-his-20s-with-no-money-no-friends-no-shelter-no-degree&amp;psig=AOvVaw1v_zWjqqCWP8AUyEfpLYVc&amp;ust=1510655289828089" TargetMode="External"/><Relationship Id="rId2" Type="http://schemas.openxmlformats.org/officeDocument/2006/relationships/hyperlink" Target="http://www.google.cz/url?sa=i&amp;rct=j&amp;q=&amp;esrc=s&amp;source=images&amp;cd=&amp;cad=rja&amp;uact=8&amp;ved=0ahUKEwjyoNO3qrvXAhXEnRoKHYgUBGIQjRwIBw&amp;url=http://www.skyservice.cz/&amp;psig=AOvVaw0DJIwLiKTwkNjM8xOwdvF7&amp;ust=15106549126956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google.cz/url?sa=i&amp;rct=j&amp;q=&amp;esrc=s&amp;source=images&amp;cd=&amp;cad=rja&amp;uact=8&amp;ved=0ahUKEwjxo46zq7vXAhWGuBoKHeRNB2kQjRwIBw&amp;url=http://www.flymag.cz/article.php?id%3D10905&amp;psig=AOvVaw0CAxy9WtZFTsoAOeA00OAN&amp;ust=1510655161931627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rct=j&amp;q=&amp;esrc=s&amp;source=images&amp;cd=&amp;cad=rja&amp;uact=8&amp;ved=0ahUKEwim9MOHrbvXAhXFvRoKHZMPDWMQjRwIBw&amp;url=https://www.allmexico365.com/blog/try-bungee-jumping-canyoneering-or-zip-lining-in-monterey&amp;psig=AOvVaw3BQkJvMGYs-q3Jq3pllUmN&amp;ust=1510655545388000" TargetMode="External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ved=0ahUKEwjzifb5rbvXAhXJnBoKHfi3CWQQjRwIBw&amp;url=http://www.nerverush.com/favorite-illegal-base-jumping-locations/&amp;psig=AOvVaw3exsKRXQVrhT2H1-jNgeLZ&amp;ust=151065578490051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www.google.cz/url?sa=i&amp;rct=j&amp;q=&amp;esrc=s&amp;source=images&amp;cd=&amp;cad=rja&amp;uact=8&amp;ved=0ahUKEwjU3OHO173XAhWHaFAKHffgDB4QjRwIBw&amp;url=https%3A%2F%2Fbungee.ca%2Fbungee&amp;psig=AOvVaw2V3UPjmfq_SNsF3X79Kafk&amp;ust=1510735642389937" TargetMode="External"/><Relationship Id="rId5" Type="http://schemas.openxmlformats.org/officeDocument/2006/relationships/hyperlink" Target="https://cs.wikipedia.org/wiki/BASE_jumping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hyperlink" Target="https://www.google.cz/url?sa=i&amp;rct=j&amp;q=&amp;esrc=s&amp;source=images&amp;cd=&amp;cad=rja&amp;uact=8&amp;ved=0ahUKEwimkoyjsLvXAhUESRoKHQOrAW0QjRwIBw&amp;url=https://www.scienceabc.com/eyeopeners/skydiving-how-fast-can-you-fall-through-the-air-terminal-velocity.html&amp;psig=AOvVaw1xG4dJ9fQ-Uns7FhYv3-pH&amp;ust=151065645710709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www.google.cz/url?sa=i&amp;rct=j&amp;q=&amp;esrc=s&amp;source=images&amp;cd=&amp;cad=rja&amp;uact=8&amp;ved=0ahUKEwiTh8Cb2L3XAhVRZ1AKHbwmAX8QjRwIBw&amp;url=https%3A%2F%2Fwww.visitrichmondbc.com%2Flisting%2Fskydive-vancouver%2F64%2F&amp;psig=AOvVaw0r-BNGBX-uKlJvsuSz7Dlp&amp;ust=151073595782222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afeskydiving.com/wingsuit-base-jumpin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www.google.cz/url?sa=i&amp;rct=j&amp;q=&amp;esrc=s&amp;source=images&amp;cd=&amp;cad=rja&amp;uact=8&amp;ved=0ahUKEwibht78373XAhXBLlAKHZ5dD3IQjRwIBw&amp;url=http%3A%2F%2Faction.nova.cz%2Fclanek%2Fadrenalin%2Fwingsuit-nazene-strach-i-tem-nejodvaznejsim.html&amp;psig=AOvVaw0pGjqegBu_6CIDXPSQbOuo&amp;ust=151073785808403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rct=j&amp;q=&amp;esrc=s&amp;source=images&amp;cd=&amp;cad=rja&amp;uact=8&amp;ved=0ahUKEwjX-KL7srvXAhUL7hoKHbA6DWgQjRwIBw&amp;url=https://cormacmccreesh.photoshelter.com/image/I0000MXuGJo4pV1s&amp;psig=AOvVaw1ZQwVnZjTx6Gem0Ymdny3x&amp;ust=1510656610790335" TargetMode="External"/><Relationship Id="rId3" Type="http://schemas.openxmlformats.org/officeDocument/2006/relationships/hyperlink" Target="https://www.google.cz/url?sa=i&amp;rct=j&amp;q=&amp;esrc=s&amp;source=images&amp;cd=&amp;cad=rja&amp;uact=8&amp;ved=0ahUKEwiB15i-sbvXAhXFlxoKHTX3CmIQjRwIBw&amp;url=https://www.padi.com/padi-courses/become-padi-freediver&amp;psig=AOvVaw1ZQwVnZjTx6Gem0Ymdny3x&amp;ust=1510656610790335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url?sa=i&amp;rct=j&amp;q=&amp;esrc=s&amp;source=images&amp;cd=&amp;cad=rja&amp;uact=8&amp;ved=0ahUKEwi-yqCTsrvXAhXGfhoKHd_lBWIQjRwIBw&amp;url=https://twitter.com/DAN_America/status/891312390280794113&amp;psig=AOvVaw1ZQwVnZjTx6Gem0Ymdny3x&amp;ust=1510656610790335" TargetMode="External"/><Relationship Id="rId5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056784" cy="4248472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VELMI ŠIROKÝ ZÁBĚR SPORTOVNĚ–REKREAČNÍCH AKTIVIT: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PĚŠÍ TURISTIKA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HORSKÁ TURISTIKA A HOROLEZECTVÍ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LYŽAŘSKÁ TURISTIKA, SJEZDOVÉ A BĚŽECKÉ LYŽOVÁNÍ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CYKLOTURISTIKA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MOTOTURISTIKA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VODNÍ TURISTIKA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POTÁPĚNÍ,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SPORTOVNÍ A REKREAČNÍ RYBAŘENÍ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KOLEČKOVÉ BRUSLENÍ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PUTOVÁNÍ NA KONÍCH (HIPOTURISTIKA) A JEZDECTVÍ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TÁBOŘENÍ, SPORTOVNĚ ZÁBAVNÍ AKCE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GURMÁNSKÉ A RELAXAČNÍ AKTIVITY 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568952" cy="792087"/>
          </a:xfrm>
        </p:spPr>
        <p:txBody>
          <a:bodyPr/>
          <a:lstStyle/>
          <a:p>
            <a:pPr marL="182880" indent="0">
              <a:buNone/>
            </a:pPr>
            <a:r>
              <a:rPr lang="cs-CZ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SPORTOVNĚ ZAMĚŘENÝ TURISMUS</a:t>
            </a:r>
            <a:endParaRPr lang="cs-CZ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536" y="5589240"/>
            <a:ext cx="8043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003399"/>
                </a:solidFill>
              </a:rPr>
              <a:t>SPORTOVNÍ TURISMUS RELAXAČNÍ A REKREAČNÍ  X VÝKONNOSTNÍ</a:t>
            </a:r>
            <a:r>
              <a:rPr lang="cs-CZ" sz="2000" b="1" dirty="0" smtClean="0">
                <a:solidFill>
                  <a:srgbClr val="0070C0"/>
                </a:solidFill>
              </a:rPr>
              <a:t>  </a:t>
            </a:r>
            <a:endParaRPr lang="cs-CZ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539552" y="404664"/>
            <a:ext cx="7988019" cy="3177644"/>
            <a:chOff x="539552" y="332656"/>
            <a:chExt cx="7988019" cy="3177644"/>
          </a:xfrm>
        </p:grpSpPr>
        <p:pic>
          <p:nvPicPr>
            <p:cNvPr id="5122" name="Picture 2" descr="Výsledek obrázku pro BOULDERI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2656"/>
              <a:ext cx="3653105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ýsledek obrázku pro BOULDERI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32656"/>
              <a:ext cx="4099587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3275856" y="3140968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BOULDERING</a:t>
              </a:r>
              <a:endParaRPr lang="cs-CZ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39552" y="3645024"/>
            <a:ext cx="8031058" cy="2889612"/>
            <a:chOff x="539552" y="3645024"/>
            <a:chExt cx="8031058" cy="2889612"/>
          </a:xfrm>
        </p:grpSpPr>
        <p:pic>
          <p:nvPicPr>
            <p:cNvPr id="5126" name="Picture 6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69"/>
            <a:stretch/>
          </p:blipFill>
          <p:spPr bwMode="auto">
            <a:xfrm>
              <a:off x="539552" y="3676210"/>
              <a:ext cx="3672408" cy="2443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Související obrázek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0"/>
            <a:stretch/>
          </p:blipFill>
          <p:spPr bwMode="auto">
            <a:xfrm>
              <a:off x="4499992" y="3645024"/>
              <a:ext cx="4070618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2843808" y="6165304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VOLNÉ LEZENÍ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7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755576" y="476672"/>
            <a:ext cx="7488832" cy="3033628"/>
            <a:chOff x="755576" y="476672"/>
            <a:chExt cx="7488832" cy="3033628"/>
          </a:xfrm>
        </p:grpSpPr>
        <p:grpSp>
          <p:nvGrpSpPr>
            <p:cNvPr id="2" name="Skupina 1"/>
            <p:cNvGrpSpPr/>
            <p:nvPr/>
          </p:nvGrpSpPr>
          <p:grpSpPr>
            <a:xfrm>
              <a:off x="755576" y="476672"/>
              <a:ext cx="7488832" cy="2664296"/>
              <a:chOff x="0" y="0"/>
              <a:chExt cx="5301343" cy="2030186"/>
            </a:xfrm>
          </p:grpSpPr>
          <p:pic>
            <p:nvPicPr>
              <p:cNvPr id="3" name="Obrázek 2" descr="C:\Users\Boss\AppData\Local\Microsoft\Windows\Temporary Internet Files\Content.Word\kanoning ve slovinsku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069772" cy="2030186"/>
              </a:xfrm>
              <a:prstGeom prst="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pic>
            <p:nvPicPr>
              <p:cNvPr id="4" name="Obrázek 3" descr="C:\Users\Boss\AppData\Local\Microsoft\Windows\Temporary Internet Files\Content.Word\kononing a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66"/>
              <a:stretch/>
            </p:blipFill>
            <p:spPr bwMode="auto">
              <a:xfrm>
                <a:off x="3162300" y="10886"/>
                <a:ext cx="2139043" cy="201930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3491880" y="3140968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KAŇONING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755576" y="3573016"/>
            <a:ext cx="7416824" cy="2889612"/>
            <a:chOff x="827584" y="3573016"/>
            <a:chExt cx="7416824" cy="2889612"/>
          </a:xfrm>
        </p:grpSpPr>
        <p:grpSp>
          <p:nvGrpSpPr>
            <p:cNvPr id="6" name="Skupina 5"/>
            <p:cNvGrpSpPr/>
            <p:nvPr/>
          </p:nvGrpSpPr>
          <p:grpSpPr>
            <a:xfrm>
              <a:off x="827584" y="3573016"/>
              <a:ext cx="7416824" cy="2448272"/>
              <a:chOff x="0" y="0"/>
              <a:chExt cx="5644243" cy="1910443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72443" cy="1910443"/>
              </a:xfrm>
              <a:prstGeom prst="rect">
                <a:avLst/>
              </a:prstGeom>
              <a:noFill/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629" y="0"/>
                <a:ext cx="2846614" cy="1899557"/>
              </a:xfrm>
              <a:prstGeom prst="rect">
                <a:avLst/>
              </a:prstGeom>
              <a:noFill/>
            </p:spPr>
          </p:pic>
        </p:grpSp>
        <p:sp>
          <p:nvSpPr>
            <p:cNvPr id="9" name="Obdélník 8"/>
            <p:cNvSpPr/>
            <p:nvPr/>
          </p:nvSpPr>
          <p:spPr>
            <a:xfrm>
              <a:off x="3707904" y="6093296"/>
              <a:ext cx="18245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TRAIN SURFING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697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Boss\AppData\Local\Microsoft\Windows\Temporary Internet Files\Content.Word\zorbing rotoru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619500" cy="25590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4067944" y="3068960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ZORBING</a:t>
            </a:r>
            <a:endParaRPr lang="cs-CZ" sz="2000" b="1" dirty="0"/>
          </a:p>
        </p:txBody>
      </p:sp>
      <p:pic>
        <p:nvPicPr>
          <p:cNvPr id="7170" name="Picture 2" descr="Výsledek obrázku pro ZORBI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22204"/>
            <a:ext cx="2736304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ící obráze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374145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323528" y="332656"/>
            <a:ext cx="3528392" cy="2781424"/>
            <a:chOff x="-113721" y="0"/>
            <a:chExt cx="2786164" cy="2052334"/>
          </a:xfrm>
        </p:grpSpPr>
        <p:pic>
          <p:nvPicPr>
            <p:cNvPr id="3" name="Obrázek 2" descr="C:\Users\Boss\AppData\Local\Microsoft\Windows\Temporary Internet Files\Content.Word\přecho bajkal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72443" cy="1779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-113721" y="1779814"/>
              <a:ext cx="2786164" cy="272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45720" rIns="0" bIns="45720" anchor="t" anchorCtr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PAVEL BLAŽEK: PŘECHOD BAJKALU </a:t>
              </a:r>
              <a:endParaRPr lang="cs-CZ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51520" y="3429000"/>
            <a:ext cx="3456383" cy="2725446"/>
            <a:chOff x="-56281" y="0"/>
            <a:chExt cx="2701510" cy="2065104"/>
          </a:xfrm>
        </p:grpSpPr>
        <p:pic>
          <p:nvPicPr>
            <p:cNvPr id="6" name="Obrázek 5" descr="C:\Users\Boss\AppData\Local\Microsoft\Windows\Temporary Internet Files\Content.Word\Petr Sehnal na cewstě k severnímu pólu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3"/>
            <a:stretch/>
          </p:blipFill>
          <p:spPr bwMode="auto">
            <a:xfrm>
              <a:off x="27214" y="0"/>
              <a:ext cx="2618015" cy="178525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ové pole 2"/>
            <p:cNvSpPr txBox="1">
              <a:spLocks noChangeArrowheads="1"/>
            </p:cNvSpPr>
            <p:nvPr/>
          </p:nvSpPr>
          <p:spPr bwMode="auto">
            <a:xfrm>
              <a:off x="-56281" y="1785257"/>
              <a:ext cx="2701510" cy="279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PETR SEHNAL K SEVERNÍMU PÓLU</a:t>
              </a:r>
              <a:endParaRPr lang="cs-CZ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283968" y="332656"/>
            <a:ext cx="4248472" cy="2817603"/>
            <a:chOff x="4283968" y="332657"/>
            <a:chExt cx="4248472" cy="2817603"/>
          </a:xfrm>
        </p:grpSpPr>
        <p:pic>
          <p:nvPicPr>
            <p:cNvPr id="6146" name="Picture 2" descr="http://www.chytrazena.cz/clanky_foto/fotky1/maxi/127141801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122" y="332657"/>
              <a:ext cx="4224469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bdélník 7"/>
            <p:cNvSpPr/>
            <p:nvPr/>
          </p:nvSpPr>
          <p:spPr>
            <a:xfrm>
              <a:off x="4283968" y="2780928"/>
              <a:ext cx="42484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 smtClean="0">
                  <a:effectLst/>
                </a:rPr>
                <a:t>PETR HORKÝ: PŘECHOD GRÓNSKA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860032" y="3385082"/>
            <a:ext cx="3200044" cy="2769365"/>
            <a:chOff x="4860032" y="3385082"/>
            <a:chExt cx="3200044" cy="2769365"/>
          </a:xfrm>
        </p:grpSpPr>
        <p:pic>
          <p:nvPicPr>
            <p:cNvPr id="3074" name="Picture 2" descr="Výsledek obrázku pro turisti v antarktidě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385082"/>
              <a:ext cx="3200044" cy="2400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4860032" y="5785115"/>
              <a:ext cx="3200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TURISTA V ANTARKTIDĚ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742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3888432" cy="26969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ouvisející obrázek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10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ouvisející obráze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010025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ouvisející obráze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18156" cy="2865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95736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LOV DIVOKÉ ZVĚŘE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509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ýsledek obrázku pro český ráj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3312542"/>
            <a:ext cx="4030993" cy="30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4546868" y="218253"/>
            <a:ext cx="4184398" cy="6188577"/>
            <a:chOff x="4571999" y="188640"/>
            <a:chExt cx="4184398" cy="6188577"/>
          </a:xfrm>
        </p:grpSpPr>
        <p:pic>
          <p:nvPicPr>
            <p:cNvPr id="1032" name="Picture 8" descr="File:Mapa CHKO Český ráj.gi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04609"/>
              <a:ext cx="4184397" cy="547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7" b="37088"/>
            <a:stretch/>
          </p:blipFill>
          <p:spPr bwMode="auto">
            <a:xfrm>
              <a:off x="4571999" y="188640"/>
              <a:ext cx="4184397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Trosky, Český ráj">
            <a:hlinkClick r:id="rId8" tooltip="Jarní Český ráj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404664"/>
            <a:ext cx="4051920" cy="27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9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95536" y="188640"/>
            <a:ext cx="3816424" cy="3454643"/>
            <a:chOff x="395536" y="188640"/>
            <a:chExt cx="3816424" cy="3454643"/>
          </a:xfrm>
        </p:grpSpPr>
        <p:pic>
          <p:nvPicPr>
            <p:cNvPr id="2" name="obrázek 2" descr="http://www.dedinky.eu/data/editor/37sk_5_big.jpg?gcm_date=1433758107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8"/>
            <a:stretch/>
          </p:blipFill>
          <p:spPr bwMode="auto">
            <a:xfrm>
              <a:off x="467544" y="188640"/>
              <a:ext cx="3744416" cy="28083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395536" y="2996952"/>
              <a:ext cx="37444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HIPOTURISTIKA NA RANČI POD OSTROU SKALOU STRATENÁ SR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583274" y="192526"/>
            <a:ext cx="3766964" cy="3450756"/>
            <a:chOff x="4583274" y="192526"/>
            <a:chExt cx="3766964" cy="3450756"/>
          </a:xfrm>
        </p:grpSpPr>
        <p:pic>
          <p:nvPicPr>
            <p:cNvPr id="2050" name="Picture 2" descr="Související obrázek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274" y="192526"/>
              <a:ext cx="3744416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4583274" y="2996951"/>
              <a:ext cx="37669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PENZION U STRAKATÉHO KONĚ </a:t>
              </a:r>
            </a:p>
            <a:p>
              <a:pPr algn="ctr"/>
              <a:r>
                <a:rPr lang="cs-CZ" b="1" dirty="0" smtClean="0"/>
                <a:t>BLANSKO - HOŘICE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395536" y="3643283"/>
            <a:ext cx="3744416" cy="2856449"/>
            <a:chOff x="395536" y="3643283"/>
            <a:chExt cx="3744416" cy="2856449"/>
          </a:xfrm>
        </p:grpSpPr>
        <p:pic>
          <p:nvPicPr>
            <p:cNvPr id="2052" name="Picture 4" descr="Výsledek obrázku pro hipoturistika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643283"/>
              <a:ext cx="3744416" cy="2487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95536" y="613040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HIPOTURISTIKA TURIEC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809761" y="3651534"/>
            <a:ext cx="3517929" cy="2848198"/>
            <a:chOff x="4809761" y="3651534"/>
            <a:chExt cx="3517929" cy="2848198"/>
          </a:xfrm>
        </p:grpSpPr>
        <p:pic>
          <p:nvPicPr>
            <p:cNvPr id="2054" name="Picture 6" descr="Výsledek obrázku pro hipoturistika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761" y="3651534"/>
              <a:ext cx="3313990" cy="2478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4809761" y="6130400"/>
              <a:ext cx="3517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PODYJÍM V SEDLE KONĚ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19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91880" y="404664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CYKLOTURISTIKA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1560" y="1124744"/>
            <a:ext cx="3600400" cy="4685730"/>
            <a:chOff x="0" y="0"/>
            <a:chExt cx="2628900" cy="3261152"/>
          </a:xfrm>
        </p:grpSpPr>
        <p:pic>
          <p:nvPicPr>
            <p:cNvPr id="6" name="obrázek 1" descr="http://www.cyklo-jizni-morava.cz/file/28386/EuroVelo%20v%20Evropě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6" y="0"/>
              <a:ext cx="2618014" cy="297180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Textové pole 2"/>
            <p:cNvSpPr txBox="1">
              <a:spLocks noChangeArrowheads="1"/>
            </p:cNvSpPr>
            <p:nvPr/>
          </p:nvSpPr>
          <p:spPr bwMode="auto">
            <a:xfrm>
              <a:off x="0" y="2982685"/>
              <a:ext cx="2628900" cy="2784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45720" rIns="0" bIns="45720" anchor="t" anchorCtr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2000" b="1" dirty="0" smtClean="0"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CYKLISTICKÁ SÍŤ EUROVELO</a:t>
              </a:r>
              <a:endParaRPr lang="cs-CZ" sz="2000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8" name="Obdélník 7"/>
          <p:cNvSpPr/>
          <p:nvPr/>
        </p:nvSpPr>
        <p:spPr>
          <a:xfrm>
            <a:off x="4427984" y="1124744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 smtClean="0"/>
              <a:t>V SÍTI EUROVELO VÍCE NEŽ 63 TISÍC KILOMETRŮ CYKLISTICKÝCH TRAS.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b="1" dirty="0" smtClean="0"/>
              <a:t> ČESKOU REPUBLIKOU PROCHÁZEJÍ 3 Z 12 MEZINÁRODNÍ TRAS: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b="1" dirty="0" smtClean="0"/>
              <a:t>Č. 4 (CHEB, PLZEŇ, PRAHA, BRNO, OLOMOUC, OSTRAVA),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b="1" dirty="0" smtClean="0"/>
              <a:t>Č. 7 (DĚČÍN, PRAHA, TÁBOR, Č. BUDĚJOVICE),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b="1" dirty="0" smtClean="0"/>
              <a:t>Č. 9 (JESENÍK, OLOMOUC, BŘECLAV, BRNO)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b="1" dirty="0" smtClean="0"/>
              <a:t>Č. 13 – TZV. STEZKA ŽELEZNÉ OPONY, KTERÁ VEDE Z CHEBU PO HRANICÍCH DO SLAVONIC.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cs-CZ" b="1" dirty="0" smtClean="0"/>
              <a:t>KOMBINACE VLAKOVÉ DOPRAVY A JÍZDY NA KOLE (PACKAGE BIKE AND RIDE).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229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5656" y="62068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</a:rPr>
              <a:t>DOBRODRUŽNĚ ORIENTOVANÝ TURISMUS </a:t>
            </a:r>
          </a:p>
          <a:p>
            <a:pPr algn="ctr"/>
            <a:r>
              <a:rPr lang="cs-CZ" sz="2400" b="1" dirty="0" smtClean="0">
                <a:solidFill>
                  <a:srgbClr val="C00000"/>
                </a:solidFill>
              </a:rPr>
              <a:t>(ADVENTURE TOURISM) 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43608" y="1988840"/>
            <a:ext cx="72008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smtClean="0"/>
              <a:t>NÁROČNÁ AŽ EXTRÉMNÍ PROSTŘEDÍ (VYSOKOHORSKÁ ÚZEMÍ, DIVOČINA, ARKTIDA, ANTARKTIDA APOD.),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b="1" dirty="0" smtClean="0"/>
              <a:t>ADRENALINOVÉ SPORTY: SESKOKY PADÁKEM, SPORTOVNÍ A BALONOVÉ LÉTÁNÍ, PARAGLIDING, BUNGEE JUMPING, BASE JUMPING, SKYDIVING, BOULDERING, FREEDIVING, POTÁPĚNÍ V LOMECH, LUKOSTŘELBA, KAŇONING, WINDSURFING, ZORBING, TRAIN SURFING, LOVY DRAVÉ ZVĚŘE A EXTRÉMNÍ RYBOLOV, A DALŠÍ.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cs-CZ" b="1" dirty="0" smtClean="0"/>
              <a:t> PŘECHODY OPUŠTĚNÝCH HOR A VELEHOR), NEBO PŘECHODY ZAMRZLÝCH JEZER ČI PLAVBY PO ROZBOUŘENÉM MOŘI.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381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SESKOKY PADÁKEM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SESKOKY PADÁKEM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539552" y="188640"/>
            <a:ext cx="7814592" cy="2961620"/>
            <a:chOff x="539552" y="188640"/>
            <a:chExt cx="7814592" cy="2961620"/>
          </a:xfrm>
        </p:grpSpPr>
        <p:pic>
          <p:nvPicPr>
            <p:cNvPr id="1030" name="Picture 6" descr="Výsledek obrázku pro SESKOKY PADÁKEM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88640"/>
              <a:ext cx="3744416" cy="2543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creati.cdn.platon.sk/slevadne.cz/team/2016/0628/1467110265816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8640"/>
              <a:ext cx="3782144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627784" y="2780928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SESKOKY PADÁKEM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95536" y="3212976"/>
            <a:ext cx="3713849" cy="3465676"/>
            <a:chOff x="395536" y="3212976"/>
            <a:chExt cx="3713849" cy="3465676"/>
          </a:xfrm>
        </p:grpSpPr>
        <p:pic>
          <p:nvPicPr>
            <p:cNvPr id="1034" name="Picture 10" descr="Výsledek obrázku pro balonové létání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212976"/>
              <a:ext cx="3713849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467544" y="6309320"/>
              <a:ext cx="36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BALONOVÉ LÉTÁNÍ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283968" y="3212976"/>
            <a:ext cx="4655574" cy="3537684"/>
            <a:chOff x="4283968" y="3212976"/>
            <a:chExt cx="4655574" cy="3537684"/>
          </a:xfrm>
        </p:grpSpPr>
        <p:pic>
          <p:nvPicPr>
            <p:cNvPr id="1036" name="Picture 12" descr="Související obrázek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212976"/>
              <a:ext cx="4655574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5220072" y="6381328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PARAGLIDING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0042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95536" y="3573016"/>
            <a:ext cx="8348315" cy="3105636"/>
            <a:chOff x="395536" y="3573016"/>
            <a:chExt cx="8348315" cy="3105636"/>
          </a:xfrm>
        </p:grpSpPr>
        <p:pic>
          <p:nvPicPr>
            <p:cNvPr id="2052" name="Picture 4" descr="Výsledek obrázku pro BASE JUMPI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573016"/>
              <a:ext cx="3991703" cy="266429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Výsledek obrázku pro BASE JUMPI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148" y="3573016"/>
              <a:ext cx="3991703" cy="266429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3779912" y="6309320"/>
              <a:ext cx="17491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BASE JUMPING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55209" y="188640"/>
            <a:ext cx="8402513" cy="3033628"/>
            <a:chOff x="355209" y="188640"/>
            <a:chExt cx="8402513" cy="3033628"/>
          </a:xfrm>
        </p:grpSpPr>
        <p:pic>
          <p:nvPicPr>
            <p:cNvPr id="2050" name="Picture 2" descr="Související obrázek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58"/>
            <a:stretch/>
          </p:blipFill>
          <p:spPr bwMode="auto">
            <a:xfrm>
              <a:off x="355209" y="188640"/>
              <a:ext cx="4114052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Skupina 8"/>
            <p:cNvGrpSpPr/>
            <p:nvPr/>
          </p:nvGrpSpPr>
          <p:grpSpPr>
            <a:xfrm>
              <a:off x="3667577" y="188640"/>
              <a:ext cx="5090145" cy="3033628"/>
              <a:chOff x="3667577" y="188640"/>
              <a:chExt cx="5090145" cy="3033628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3667577" y="2852936"/>
                <a:ext cx="20826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BUNGEE JUMPING</a:t>
                </a:r>
                <a:endParaRPr lang="cs-CZ" dirty="0"/>
              </a:p>
            </p:txBody>
          </p:sp>
          <p:pic>
            <p:nvPicPr>
              <p:cNvPr id="8" name="Picture 2" descr="Výsledek obrázku pro BUNGEE JUMPING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188640"/>
                <a:ext cx="3897690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0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SKYDIV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010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419872" y="1166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SKIDIVING</a:t>
            </a:r>
            <a:endParaRPr lang="cs-CZ" b="1" dirty="0"/>
          </a:p>
        </p:txBody>
      </p:sp>
      <p:pic>
        <p:nvPicPr>
          <p:cNvPr id="1031" name="Picture 7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010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1520" y="602128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AMERICKÝ PARAŠUTISTA LUKE AIKINS  BEZ PADÁKU I TZV. WINGSUITU VYSKOČIL Z LETADLA VE VÝŠCE 7 620 M A PŘISTÁL DO SÍTĚ V POUŠTI U LOS ANGELES.</a:t>
            </a:r>
            <a:endParaRPr lang="cs-CZ" b="1" dirty="0"/>
          </a:p>
        </p:txBody>
      </p:sp>
      <p:pic>
        <p:nvPicPr>
          <p:cNvPr id="1037" name="Picture 13" descr="Teď už je Luke Aikins bezpečně chycen do sítě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2970330" cy="2263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4080153" cy="223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059832" y="378904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ýsledek obrázku pro BASE JUMP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505969" cy="2631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ouvisející obrázek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/>
          <a:stretch/>
        </p:blipFill>
        <p:spPr bwMode="auto">
          <a:xfrm>
            <a:off x="4826031" y="764704"/>
            <a:ext cx="397201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131840" y="188640"/>
            <a:ext cx="3166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WINGSUIT BASEJUMPING </a:t>
            </a:r>
            <a:endParaRPr lang="cs-CZ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971600" y="422108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ANDY STUMPF ULETĚL 29,4 km </a:t>
            </a:r>
            <a:endParaRPr lang="cs-CZ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2" y="813795"/>
            <a:ext cx="4151367" cy="2327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1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1772816"/>
            <a:ext cx="424847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VICEPREZIDENT AMERICKÉ INTERNETOVÉ SPOLEČNOSTI GOOGLE ALAN EUSTACE – </a:t>
            </a: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cs-CZ" altLang="cs-CZ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SKOČIL VE SPECIÁLNÍM SKAFANDRU Z REKORDNÍ VÝŠKY </a:t>
            </a:r>
            <a:r>
              <a:rPr lang="cs-CZ" alt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41 419 METRŮ</a:t>
            </a:r>
            <a:r>
              <a:rPr lang="cs-CZ" altLang="cs-CZ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DO NÍŽ HO VYNESL BALON PLNĚNÝ HELIEM.</a:t>
            </a: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cs-CZ" b="1" dirty="0" smtClean="0"/>
              <a:t>VOLNÝM PÁDEM URAZIL REKORDNÍCH </a:t>
            </a:r>
            <a:r>
              <a:rPr lang="cs-CZ" b="1" dirty="0" smtClean="0">
                <a:solidFill>
                  <a:srgbClr val="FF0000"/>
                </a:solidFill>
              </a:rPr>
              <a:t>37 617 METRŮ </a:t>
            </a:r>
            <a:r>
              <a:rPr lang="cs-CZ" alt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cs-CZ" b="1" dirty="0" smtClean="0"/>
              <a:t>DOSÁHL TAKÉ REKORDNÍ RYCHLOSTI </a:t>
            </a:r>
            <a:r>
              <a:rPr lang="cs-CZ" b="1" dirty="0" smtClean="0">
                <a:solidFill>
                  <a:srgbClr val="FF0000"/>
                </a:solidFill>
              </a:rPr>
              <a:t>1 321 KILOMETRŮ ZA HODINU</a:t>
            </a:r>
            <a:endParaRPr lang="cs-CZ" altLang="cs-CZ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322708" cy="24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97" y="3429000"/>
            <a:ext cx="3288549" cy="245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FREEDIVI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880320" cy="20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ící obrázek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29908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ouvisející obrázek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880320" cy="18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332656"/>
            <a:ext cx="29610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000099"/>
                </a:solidFill>
              </a:rPr>
              <a:t>VOLNÉ POTÁPĚNÍ – </a:t>
            </a:r>
          </a:p>
          <a:p>
            <a:r>
              <a:rPr lang="cs-CZ" sz="2400" b="1" dirty="0" smtClean="0">
                <a:solidFill>
                  <a:srgbClr val="000099"/>
                </a:solidFill>
              </a:rPr>
              <a:t>FREEDIVING</a:t>
            </a:r>
            <a:endParaRPr lang="cs-CZ" sz="2400" dirty="0">
              <a:solidFill>
                <a:srgbClr val="000099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03848" y="4149080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STATICKÁ APNEA – 11 </a:t>
            </a:r>
            <a:r>
              <a:rPr lang="cs-CZ" b="1" dirty="0"/>
              <a:t>min 35 </a:t>
            </a:r>
            <a:r>
              <a:rPr lang="cs-CZ" b="1" dirty="0" smtClean="0"/>
              <a:t>sec</a:t>
            </a:r>
          </a:p>
          <a:p>
            <a:r>
              <a:rPr lang="cs-CZ" b="1" dirty="0" smtClean="0"/>
              <a:t>DYNAMICKÁ APNEA – S PLOUTVEMI 273 M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- BEZ PLOUTVÍ 218 M</a:t>
            </a:r>
          </a:p>
          <a:p>
            <a:r>
              <a:rPr lang="cs-CZ" b="1" dirty="0" smtClean="0"/>
              <a:t>HLOUBKOVÉ POTÁPĚNÍ – S PLOUTVEMI 129 M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- BEZ PLOUTVÍ 101 M</a:t>
            </a:r>
          </a:p>
          <a:p>
            <a:r>
              <a:rPr lang="cs-CZ" b="1" dirty="0" smtClean="0"/>
              <a:t>                                     - VOLNÝ PONOR – 121 M</a:t>
            </a:r>
          </a:p>
          <a:p>
            <a:r>
              <a:rPr lang="cs-CZ" b="1" dirty="0" smtClean="0"/>
              <a:t>                                     - VARIABILNÍ ZÁTĚŽ – 146 M</a:t>
            </a:r>
          </a:p>
          <a:p>
            <a:r>
              <a:rPr lang="cs-CZ" b="1" dirty="0" smtClean="0"/>
              <a:t>                                     - BEZ OMEZENÍ – 214 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1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358</TotalTime>
  <Words>421</Words>
  <Application>Microsoft Office PowerPoint</Application>
  <PresentationFormat>Předvádění na obrazovce (4:3)</PresentationFormat>
  <Paragraphs>68</Paragraphs>
  <Slides>16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Aerodynamika</vt:lpstr>
      <vt:lpstr>SPORTOVNĚ ZAMĚŘENÝ TURISMUS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SPORTOVNĚ ZAMĚŘENÝ TURISMUS</dc:title>
  <dc:creator>Boss</dc:creator>
  <cp:lastModifiedBy>Boss</cp:lastModifiedBy>
  <cp:revision>28</cp:revision>
  <dcterms:created xsi:type="dcterms:W3CDTF">2017-11-13T09:46:50Z</dcterms:created>
  <dcterms:modified xsi:type="dcterms:W3CDTF">2017-11-14T10:15:15Z</dcterms:modified>
</cp:coreProperties>
</file>