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0" r:id="rId8"/>
    <p:sldId id="274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  <a:srgbClr val="008000"/>
    <a:srgbClr val="339933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89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F407F35-932D-41A2-BA40-2637FD646528}" type="datetimeFigureOut">
              <a:rPr lang="cs-CZ" smtClean="0"/>
              <a:t>20.9.2017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8ADFDF-7833-4B3A-881C-6C44BE3EDAA9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480720" cy="1008112"/>
          </a:xfrm>
        </p:spPr>
        <p:txBody>
          <a:bodyPr/>
          <a:lstStyle/>
          <a:p>
            <a:pPr marL="182880" indent="0">
              <a:buNone/>
            </a:pPr>
            <a:r>
              <a:rPr lang="cs-CZ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HISTORIE TURISMU</a:t>
            </a:r>
            <a:endParaRPr lang="cs-CZ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627784" y="5492629"/>
            <a:ext cx="3372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a typeface="+mj-ea"/>
                <a:cs typeface="+mj-cs"/>
              </a:rPr>
              <a:t>OSÍDLOVÁNÍ ZEMĚ </a:t>
            </a:r>
            <a:endParaRPr lang="cs-CZ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35" y="1484784"/>
            <a:ext cx="8077473" cy="379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49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620688"/>
            <a:ext cx="784887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ANTIKA</a:t>
            </a:r>
            <a:r>
              <a:rPr lang="cs-CZ" sz="2400" b="1" dirty="0" smtClean="0"/>
              <a:t> – CESTOVÁNÍ DO SVATYNÍ, VĚŠTÍREN, NA OLYMPIJSKÉ HRY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ŘÍMSKÁ ŘÍŠE </a:t>
            </a:r>
            <a:r>
              <a:rPr lang="cs-CZ" sz="2400" b="1" dirty="0" smtClean="0"/>
              <a:t>- PRVNÍ INFORMAČNÍ KANCELÁŘE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0099"/>
                </a:solidFill>
              </a:rPr>
              <a:t>ITINERARIUM ANTONINOVO Z DOBY DIOKLECIÁNA (284-303 n. l.)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339933"/>
                </a:solidFill>
              </a:rPr>
              <a:t>PERIEGESE - PRAKTICKÉ STRÁNKY CESTOVÁNÍ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990033"/>
                </a:solidFill>
              </a:rPr>
              <a:t>MAKEDONEC MAËS TITIANOS (100 n.l.) Z ŘÍMA AŽ DO ČÍNY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SÁMO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- VŮDCE KMENOVÉHO SVAZU SLOVANŮ V 7. STOLETÍ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VIKINGOVÉ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LOUPEŽNÉ A OBJEVITELSKÉ VÝPRAVY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008000"/>
                </a:solidFill>
              </a:rPr>
              <a:t>13. STOLETÍ – POČÁTEK OBJEVITELSKÝCH, OBCHODNÍCH A KOLONIZAČNÍCH CEST DO ZÁMOŘÍ </a:t>
            </a:r>
            <a:endParaRPr lang="cs-CZ" sz="24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29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017818" y="119675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MARCO POLO </a:t>
            </a:r>
            <a:r>
              <a:rPr lang="cs-CZ" sz="2400" b="1" dirty="0" smtClean="0"/>
              <a:t>(1254–1324)</a:t>
            </a:r>
          </a:p>
          <a:p>
            <a:r>
              <a:rPr lang="cs-CZ" sz="2400" b="1" dirty="0" smtClean="0"/>
              <a:t>- V LETECH 1271-1295 CESTA DO ČÍNY</a:t>
            </a:r>
          </a:p>
          <a:p>
            <a:r>
              <a:rPr lang="cs-CZ" sz="2400" b="1" dirty="0" smtClean="0"/>
              <a:t>- 17 LET NA DVOŘE CÍSAŘE KUBLAJCHÁNA </a:t>
            </a:r>
          </a:p>
          <a:p>
            <a:r>
              <a:rPr lang="cs-CZ" sz="2400" b="1" dirty="0" smtClean="0"/>
              <a:t>- KNIHA MILION (POPIS SVĚTA)</a:t>
            </a:r>
            <a:endParaRPr lang="cs-CZ" sz="2400" b="1" dirty="0"/>
          </a:p>
        </p:txBody>
      </p:sp>
      <p:pic>
        <p:nvPicPr>
          <p:cNvPr id="3" name="Picture 12" descr="Marco_Polo_portrai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2664296" cy="316835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1403648" y="4188831"/>
            <a:ext cx="609654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000099"/>
                </a:solidFill>
              </a:rPr>
              <a:t>ABÚ ABDALLAH MUHAMMAD IBN BATTÚTA</a:t>
            </a:r>
          </a:p>
          <a:p>
            <a:r>
              <a:rPr lang="cs-CZ" sz="2400" b="1" dirty="0" smtClean="0">
                <a:solidFill>
                  <a:srgbClr val="000099"/>
                </a:solidFill>
              </a:rPr>
              <a:t>120 000 km PĚŠKY VE 13. STOLETÍ</a:t>
            </a:r>
            <a:endParaRPr lang="cs-CZ" sz="24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2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86" y="1484784"/>
            <a:ext cx="6624736" cy="4104456"/>
          </a:xfrm>
          <a:prstGeom prst="rect">
            <a:avLst/>
          </a:prstGeom>
          <a:noFill/>
          <a:ln w="127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3" name="TextovéPole 2"/>
          <p:cNvSpPr txBox="1"/>
          <p:nvPr/>
        </p:nvSpPr>
        <p:spPr>
          <a:xfrm>
            <a:off x="2627784" y="70750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C00000"/>
                </a:solidFill>
              </a:rPr>
              <a:t>HEDVÁBNÁ</a:t>
            </a:r>
            <a:r>
              <a:rPr lang="cs-CZ" sz="2400" b="1" dirty="0" smtClean="0"/>
              <a:t> </a:t>
            </a:r>
            <a:r>
              <a:rPr lang="cs-CZ" sz="2400" b="1" dirty="0" smtClean="0">
                <a:solidFill>
                  <a:srgbClr val="C00000"/>
                </a:solidFill>
              </a:rPr>
              <a:t>STEZKA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80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upload.wikimedia.org/wikipedia/commons/thumb/e/ed/Amber_Road.jpg/411px-Amber_R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3914775" cy="5705475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60032" y="806184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JANTAROVÁ STEZKA</a:t>
            </a:r>
            <a:endParaRPr lang="cs-CZ" sz="2400" b="1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01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741721" y="293650"/>
            <a:ext cx="7737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dirty="0" smtClean="0"/>
              <a:t>STŘEDOVĚK A POČÁTKY NOVOVĚKU VÝPRAVY POUTNÍKŮ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 smtClean="0"/>
              <a:t>OD 4. STOLETÍ POUTĚ KŘESŤANŮ DO SVATÉ ZEMĚ</a:t>
            </a:r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" t="5891" b="20508"/>
          <a:stretch/>
        </p:blipFill>
        <p:spPr bwMode="auto">
          <a:xfrm>
            <a:off x="418480" y="2132856"/>
            <a:ext cx="3971925" cy="3927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459" y="2085106"/>
            <a:ext cx="4006850" cy="2853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4"/>
          <a:stretch>
            <a:fillRect/>
          </a:stretch>
        </p:blipFill>
        <p:spPr bwMode="auto">
          <a:xfrm>
            <a:off x="4610350" y="2085106"/>
            <a:ext cx="4006850" cy="2823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16016" y="522920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Sv. HELENA (255-330)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7446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71600" y="1268760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JUDAISMUS –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JERUZALÉM, MERON, DŽERBA, HAMADÁN, SILISTRA, LEŽAJSK, UMAŇ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HINDUISMUS</a:t>
            </a:r>
            <a:r>
              <a:rPr lang="cs-CZ" sz="2400" b="1" dirty="0" smtClean="0"/>
              <a:t> - VÁRANÁSÍ, HARIDWAR, AYODHYA, MATHURA, DWARKA, KANCHIPURAM A UJJAIN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BUDDHISMUS</a:t>
            </a:r>
            <a:r>
              <a:rPr lang="cs-CZ" sz="2400" b="1" dirty="0" smtClean="0"/>
              <a:t> – MÍSTA SPOJENÁ S ŽIVOTEM BUDDHY – V INDII LUMBINÍ, BÓDHGAJA, SÁRNÁTH A KUŠINAGARA; NA SRÍ LANCE KANDY, ANURADHAPURA, DAMBULA, ATD.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ISLÁM</a:t>
            </a:r>
            <a:r>
              <a:rPr lang="cs-CZ" sz="2400" b="1" dirty="0" smtClean="0"/>
              <a:t> – MEKKA, MEDINA, AJ.</a:t>
            </a:r>
            <a:endParaRPr lang="cs-CZ" sz="2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187624" y="476672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Arial Black" panose="020B0A04020102020204" pitchFamily="34" charset="0"/>
              </a:rPr>
              <a:t>SVATÁ MÍSTA</a:t>
            </a:r>
            <a:endParaRPr lang="cs-CZ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376774" y="617921"/>
            <a:ext cx="62904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KŘÍŽOVÉ VÝPRAVY – 11.-15. STOLETÍ</a:t>
            </a:r>
            <a:endParaRPr lang="cs-CZ" sz="28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http://leccos.com/pics/pic/krizove_vypravy-_map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7388820" cy="466120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45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4644007" y="324012"/>
            <a:ext cx="3960441" cy="3028579"/>
            <a:chOff x="4644007" y="324012"/>
            <a:chExt cx="3960441" cy="3028579"/>
          </a:xfrm>
        </p:grpSpPr>
        <p:pic>
          <p:nvPicPr>
            <p:cNvPr id="10244" name="Picture 4" descr="http://img.ceskatelevize.cz/program/porady/10433614124/foto09/213382554400001_01.jpg?14175232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007" y="324012"/>
              <a:ext cx="3960441" cy="2640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860032" y="2983259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CRAC DES CHEVALIERS V SÝRII</a:t>
              </a:r>
              <a:endParaRPr lang="cs-CZ" dirty="0"/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34899" y="934376"/>
            <a:ext cx="3556895" cy="4644546"/>
            <a:chOff x="434899" y="934376"/>
            <a:chExt cx="3556895" cy="4644546"/>
          </a:xfrm>
        </p:grpSpPr>
        <p:pic>
          <p:nvPicPr>
            <p:cNvPr id="10242" name="Picture 2" descr="https://upload.wikimedia.org/wikipedia/commons/thumb/0/01/Map_Crusader_states_1102-cs.svg/370px-Map_Crusader_states_1102-cs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464122"/>
              <a:ext cx="3524250" cy="411480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ovéPole 5"/>
            <p:cNvSpPr txBox="1"/>
            <p:nvPr/>
          </p:nvSpPr>
          <p:spPr>
            <a:xfrm>
              <a:off x="434899" y="934376"/>
              <a:ext cx="3524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b="1" dirty="0" smtClean="0">
                  <a:solidFill>
                    <a:srgbClr val="000099"/>
                  </a:solidFill>
                </a:rPr>
                <a:t>KŘIŽÁCKÉ STÁTY</a:t>
              </a:r>
              <a:endParaRPr lang="cs-CZ" sz="2400" b="1" dirty="0">
                <a:solidFill>
                  <a:srgbClr val="000099"/>
                </a:solidFill>
              </a:endParaRPr>
            </a:p>
          </p:txBody>
        </p:sp>
      </p:grpSp>
      <p:pic>
        <p:nvPicPr>
          <p:cNvPr id="1026" name="Picture 2" descr="http://files.gisprodejepis.webnode.cz/200000162-62a38639e3/Krizaci_hrady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7982"/>
          <a:stretch/>
        </p:blipFill>
        <p:spPr bwMode="auto">
          <a:xfrm>
            <a:off x="312805" y="973451"/>
            <a:ext cx="3768438" cy="5172075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4644008" y="3573016"/>
            <a:ext cx="3916134" cy="2745596"/>
            <a:chOff x="4644008" y="3573016"/>
            <a:chExt cx="3916134" cy="2745596"/>
          </a:xfrm>
        </p:grpSpPr>
        <p:sp>
          <p:nvSpPr>
            <p:cNvPr id="3" name="TextovéPole 2"/>
            <p:cNvSpPr txBox="1"/>
            <p:nvPr/>
          </p:nvSpPr>
          <p:spPr>
            <a:xfrm>
              <a:off x="4788024" y="5949280"/>
              <a:ext cx="36724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dirty="0" smtClean="0"/>
                <a:t>CRAC KERAK V JORDÁNSKU</a:t>
              </a:r>
              <a:endParaRPr lang="cs-CZ" dirty="0"/>
            </a:p>
          </p:txBody>
        </p:sp>
        <p:pic>
          <p:nvPicPr>
            <p:cNvPr id="5" name="Picture 2" descr="https://www.terhaal.com/upload/media_Canyoning/Wadi_Ibin_Hammad_Canyon_Jordan_8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514"/>
            <a:stretch/>
          </p:blipFill>
          <p:spPr bwMode="auto">
            <a:xfrm>
              <a:off x="4644008" y="3573016"/>
              <a:ext cx="3916134" cy="2304256"/>
            </a:xfrm>
            <a:prstGeom prst="rect">
              <a:avLst/>
            </a:prstGeom>
            <a:noFill/>
            <a:ln w="12700">
              <a:solidFill>
                <a:schemeClr val="tx1">
                  <a:lumMod val="95000"/>
                  <a:lumOff val="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627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Boss\AppData\Local\Microsoft\Windows\Temporary Internet Files\Content.Word\Zámořské_cesty_Portugalců_a_Španělů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16" y="2132856"/>
            <a:ext cx="7848872" cy="43924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Obdélník 2"/>
          <p:cNvSpPr/>
          <p:nvPr/>
        </p:nvSpPr>
        <p:spPr>
          <a:xfrm>
            <a:off x="1187623" y="243986"/>
            <a:ext cx="67754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000099"/>
                </a:solidFill>
              </a:rPr>
              <a:t>PORTUGALSKÉ A ŠPANĚLSKÉ NÁMOŘNÍ PLAVBY</a:t>
            </a:r>
          </a:p>
          <a:p>
            <a:pPr algn="ctr"/>
            <a:r>
              <a:rPr lang="cs-CZ" sz="2400" b="1" dirty="0" smtClean="0">
                <a:solidFill>
                  <a:srgbClr val="000099"/>
                </a:solidFill>
              </a:rPr>
              <a:t>V 15. STOLETÍ </a:t>
            </a:r>
            <a:endParaRPr lang="cs-CZ" sz="2400" b="1" dirty="0">
              <a:solidFill>
                <a:srgbClr val="000099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2115" y="1134126"/>
            <a:ext cx="8106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 smtClean="0">
                <a:solidFill>
                  <a:srgbClr val="FF0000"/>
                </a:solidFill>
              </a:rPr>
              <a:t>15. STOLETÍ – VELKÝ ZLOM: ZDOKONALENÍ NAVIGACE, NOVÉ TECHNICKÉ POSTUPY, NOVÉ TYPY LODÍ = MOŽNÉ DÁLKOVÉ PLAVBY</a:t>
            </a: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31702" y="764704"/>
            <a:ext cx="79928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0099"/>
                </a:solidFill>
              </a:rPr>
              <a:t>KRIŠTOF KOLUMBUS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1492, 1493, 1498, 1502 CESTY DO KARIBIKU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0099"/>
                </a:solidFill>
              </a:rPr>
              <a:t>BARTOLOMEO DIAZ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1487 OBEPLUL MYS DOBRÉ NADĚJE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0099"/>
                </a:solidFill>
              </a:rPr>
              <a:t>VASCO DA GAMA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- 3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CEST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</a:t>
            </a:r>
            <a:r>
              <a:rPr lang="it-IT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DO INDIE (1497–1499, 1502–1503, 1524)</a:t>
            </a:r>
            <a:endParaRPr lang="cs-CZ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0099"/>
                </a:solidFill>
              </a:rPr>
              <a:t>AMERIGO VESPUCCI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1497 NE INDIE, ALE NOVÝ KONTINENT</a:t>
            </a: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0099"/>
                </a:solidFill>
              </a:rPr>
              <a:t>VASCO NUŇES DE BALBOA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1513 PŘEŠEL PANAMSKOU ŠÍJI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0099"/>
                </a:solidFill>
              </a:rPr>
              <a:t>FERNAND MAGELLAN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1519-1521 OBEPLUL SVĚT</a:t>
            </a:r>
          </a:p>
          <a:p>
            <a:pPr marL="342900" indent="-342900"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400" b="1" dirty="0" smtClean="0">
                <a:solidFill>
                  <a:srgbClr val="000099"/>
                </a:solidFill>
              </a:rPr>
              <a:t>JUAN SEBASTIAN DE CANO </a:t>
            </a:r>
            <a:r>
              <a:rPr lang="cs-CZ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– DOKONČIL OBEPLUTÍ SVĚTA</a:t>
            </a:r>
            <a:endParaRPr lang="cs-CZ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9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1700808"/>
            <a:ext cx="72728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400" b="1" dirty="0" smtClean="0"/>
              <a:t>ZPRVU VÝHRADNĚ  DOPRAVA PĚŠÍ S  MINIMÁLNÍ ÚPRAVOU  STEZEK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b="1" dirty="0" smtClean="0"/>
              <a:t>4000 PŘ. N. L. DOMESTIKACE ZVÍŘAT A JEJICH VYUŽITÍ JAKO TAŽNÉ SÍLY - </a:t>
            </a:r>
            <a:r>
              <a:rPr lang="cs-CZ" sz="2400" b="1" dirty="0" smtClean="0">
                <a:solidFill>
                  <a:prstClr val="black"/>
                </a:solidFill>
              </a:rPr>
              <a:t>MEZOPOTÁMIE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b="1" dirty="0" smtClean="0"/>
              <a:t>3500 PŘ. N. L. PRVNÍ EXISTUJÍCÍ  VYOBRAZENÍ KOLOVÉHO  DOPRAVNÍHO  PROSTŘEDKU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v"/>
            </a:pPr>
            <a:r>
              <a:rPr lang="cs-CZ" sz="2400" b="1" dirty="0" smtClean="0"/>
              <a:t>ŘEKY JAKO DOPRAVNÍ CESTY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55481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208919"/>
              </p:ext>
            </p:extLst>
          </p:nvPr>
        </p:nvGraphicFramePr>
        <p:xfrm>
          <a:off x="395536" y="332656"/>
          <a:ext cx="8352928" cy="5712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6480720"/>
              </a:tblGrid>
              <a:tr h="501456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rok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objev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2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1415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Jindřich Mořeplavec dobyl pevnost </a:t>
                      </a:r>
                      <a:r>
                        <a:rPr lang="cs-CZ" sz="2400" dirty="0" err="1">
                          <a:effectLst/>
                        </a:rPr>
                        <a:t>Ceuty</a:t>
                      </a:r>
                      <a:r>
                        <a:rPr lang="cs-CZ" sz="2400" dirty="0">
                          <a:effectLst/>
                        </a:rPr>
                        <a:t> v Severní Africe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2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1487</a:t>
                      </a:r>
                      <a:endParaRPr lang="cs-CZ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Bartolomeo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 err="1">
                          <a:effectLst/>
                        </a:rPr>
                        <a:t>Diaz</a:t>
                      </a:r>
                      <a:r>
                        <a:rPr lang="cs-CZ" sz="2400" dirty="0">
                          <a:effectLst/>
                        </a:rPr>
                        <a:t> objevil mys Dobré naděje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2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1492</a:t>
                      </a:r>
                      <a:endParaRPr lang="cs-CZ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Kryštof Kolumbus objevil ostrovy v Karibském moři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2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1497</a:t>
                      </a:r>
                      <a:endParaRPr lang="cs-CZ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Vasco</a:t>
                      </a:r>
                      <a:r>
                        <a:rPr lang="cs-CZ" sz="2400" dirty="0">
                          <a:effectLst/>
                        </a:rPr>
                        <a:t> de Gama obeplul Afriku a doplul do Indie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2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1497</a:t>
                      </a:r>
                      <a:endParaRPr lang="cs-CZ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Amerigo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 err="1">
                          <a:effectLst/>
                        </a:rPr>
                        <a:t>Vespucci</a:t>
                      </a:r>
                      <a:r>
                        <a:rPr lang="cs-CZ" sz="2400" dirty="0">
                          <a:effectLst/>
                        </a:rPr>
                        <a:t> objevil jižní část severoamerické pevniny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2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1519-1521</a:t>
                      </a:r>
                      <a:endParaRPr lang="cs-CZ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Fernando de </a:t>
                      </a:r>
                      <a:r>
                        <a:rPr lang="cs-CZ" sz="2400" dirty="0" err="1">
                          <a:effectLst/>
                        </a:rPr>
                        <a:t>Magalhães</a:t>
                      </a:r>
                      <a:r>
                        <a:rPr lang="cs-CZ" sz="2400" dirty="0">
                          <a:effectLst/>
                        </a:rPr>
                        <a:t> objevil Filipíny, pojmenoval Tichý oceán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2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1519-1522</a:t>
                      </a:r>
                      <a:endParaRPr lang="cs-CZ" sz="240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 err="1">
                          <a:effectLst/>
                        </a:rPr>
                        <a:t>Hernando</a:t>
                      </a:r>
                      <a:r>
                        <a:rPr lang="cs-CZ" sz="2400" dirty="0">
                          <a:effectLst/>
                        </a:rPr>
                        <a:t> </a:t>
                      </a:r>
                      <a:r>
                        <a:rPr lang="cs-CZ" sz="2400" dirty="0" err="1">
                          <a:effectLst/>
                        </a:rPr>
                        <a:t>Cortéz</a:t>
                      </a:r>
                      <a:r>
                        <a:rPr lang="cs-CZ" sz="2400" dirty="0">
                          <a:effectLst/>
                        </a:rPr>
                        <a:t> dobyl Aztéckou říši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742">
                <a:tc>
                  <a:txBody>
                    <a:bodyPr/>
                    <a:lstStyle/>
                    <a:p>
                      <a:pPr indent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1531-1534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Francisco </a:t>
                      </a:r>
                      <a:r>
                        <a:rPr lang="cs-CZ" sz="2400" dirty="0" err="1">
                          <a:effectLst/>
                        </a:rPr>
                        <a:t>Pizzaro</a:t>
                      </a:r>
                      <a:r>
                        <a:rPr lang="cs-CZ" sz="2400" dirty="0">
                          <a:effectLst/>
                        </a:rPr>
                        <a:t> dobyl říši Inků</a:t>
                      </a:r>
                      <a:endParaRPr lang="cs-CZ" sz="2400" dirty="0">
                        <a:effectLst/>
                        <a:latin typeface="Cambri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396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2" descr="https://upload.wikimedia.org/wikipedia/commons/4/4a/Cook_Three_Voyages_5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08" y="1916832"/>
            <a:ext cx="7344816" cy="40324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1763688" y="980728"/>
            <a:ext cx="55994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rgbClr val="C00000"/>
                </a:solidFill>
              </a:rPr>
              <a:t>OBJEVITELSKÉ CESTY JAMESE COOKA </a:t>
            </a:r>
            <a:endParaRPr lang="cs-CZ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9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2153" y="310692"/>
            <a:ext cx="67672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DŮSLEDKY OBJEVITELSKÝCH PLAVEB</a:t>
            </a:r>
            <a:endParaRPr lang="cs-CZ" sz="2400" b="1" dirty="0">
              <a:solidFill>
                <a:schemeClr val="accent4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79512" y="780532"/>
            <a:ext cx="8856984" cy="56323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rgbClr val="C00000"/>
                </a:solidFill>
              </a:rPr>
              <a:t>NOVÉ PLODINY </a:t>
            </a:r>
            <a:r>
              <a:rPr lang="cs-CZ" sz="2000" b="1" dirty="0" smtClean="0"/>
              <a:t>– BRAMBORY, KUKUŘICE, RAJČATA, SLUNEČNICE, KAKAO, ANANAS, TABÁK;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rgbClr val="C00000"/>
                </a:solidFill>
              </a:rPr>
              <a:t>NOVÍ UŽITKOVÍ ŽIVOČICHOVÉ- </a:t>
            </a:r>
            <a:r>
              <a:rPr lang="cs-CZ" sz="2000" b="1" dirty="0" smtClean="0"/>
              <a:t>KROCAN, PERLIČKA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rgbClr val="000099"/>
                </a:solidFill>
              </a:rPr>
              <a:t>DOVOZ DRAHÝCH KOVŮ, PEREL, DRAHOKAMŮ, BAVLNY, HEDVÁBÍ, ORIENTÁLNÍCH VÝROBKŮ, KOŘENÍ, PORCELÁNU, SLONOVINY, OTROKŮ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/>
              <a:t>ZMĚNY V MEZINÁRODNÍCH OBCHODNÍCH CESTÁCH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/>
              <a:t>PŘESUN OBCHODNÍCH STŘEDISEK – ZE STŘEDOZEMÍ (BENÁTKY, JANOV) NA POBŘEŽÍ ATLANTIKU (ANTVERPY, SEVILLA, LISABON)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>
                <a:solidFill>
                  <a:srgbClr val="FF0000"/>
                </a:solidFill>
              </a:rPr>
              <a:t>PŘÍLIV DRAHÝCH KOVŮ DO EVROPY- POKLES HODNOTY DRAHÝCH KOVŮ, PENĚZ </a:t>
            </a:r>
            <a:r>
              <a:rPr lang="cs-CZ" sz="2000" b="1" dirty="0" smtClean="0">
                <a:solidFill>
                  <a:srgbClr val="FF0000"/>
                </a:solidFill>
              </a:rPr>
              <a:t>– CENOVÁ REVOLU CE -&gt; KONEC TĚŽBY V HORNÍCH MĚSTECH, VZESTUP CEN ZBOŽÍ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/>
              <a:t>POČÁTEK KOLONIALISMU,  OBJEVY ANGLIČANŮ, FRANCOUZŮ, NIZOZEMCŮ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/>
              <a:t>ŠÍŘENÍ ŠPANĚLŠTINY A PORTUGALŠTINY (LATINSKÁ AMERIKA) 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rgbClr val="006600"/>
                </a:solidFill>
              </a:rPr>
              <a:t>POZNÁVÁNÍ ODLIŠNÝCH CIVILIZACÍ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/>
              <a:t>ŠÍŘENÍ NEMOCÍ – SYFILIS DO EVROPY, CHŘIPKA, NEŠTOVICE, SPALNIČKY DO AMERIKY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cs-CZ" sz="2000" b="1" dirty="0" smtClean="0">
                <a:solidFill>
                  <a:schemeClr val="accent6">
                    <a:lumMod val="75000"/>
                  </a:schemeClr>
                </a:solidFill>
              </a:rPr>
              <a:t>ROZVOJ OTROCTVÍ- DOVOZ ČERNÝCH OTROKŮ Z AFRIKY</a:t>
            </a:r>
          </a:p>
        </p:txBody>
      </p:sp>
    </p:spTree>
    <p:extLst>
      <p:ext uri="{BB962C8B-B14F-4D97-AF65-F5344CB8AC3E}">
        <p14:creationId xmlns:p14="http://schemas.microsoft.com/office/powerpoint/2010/main" val="107854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42927" y="476672"/>
            <a:ext cx="82128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600" b="1" dirty="0" smtClean="0">
                <a:solidFill>
                  <a:srgbClr val="FF0000"/>
                </a:solidFill>
              </a:rPr>
              <a:t>OBJEVITELSKÉ CESTY A CESTOVATELÉ</a:t>
            </a:r>
            <a:endParaRPr lang="cs-CZ" sz="3600" b="1" dirty="0">
              <a:solidFill>
                <a:srgbClr val="FF0000"/>
              </a:solidFill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599665" y="1412776"/>
            <a:ext cx="2316151" cy="4281540"/>
            <a:chOff x="599665" y="1412776"/>
            <a:chExt cx="2316151" cy="4281540"/>
          </a:xfrm>
        </p:grpSpPr>
        <p:pic>
          <p:nvPicPr>
            <p:cNvPr id="4" name="Obrázek 3" descr="C:\Users\Boss\AppData\Local\Microsoft\Windows\Temporary Internet Files\Content.Word\Herodotos socha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1412776"/>
              <a:ext cx="2232248" cy="3096344"/>
            </a:xfrm>
            <a:prstGeom prst="rect">
              <a:avLst/>
            </a:prstGeom>
            <a:noFill/>
            <a:ln>
              <a:solidFill>
                <a:srgbClr val="000000"/>
              </a:solidFill>
            </a:ln>
          </p:spPr>
        </p:pic>
        <p:sp>
          <p:nvSpPr>
            <p:cNvPr id="3" name="TextovéPole 2"/>
            <p:cNvSpPr txBox="1"/>
            <p:nvPr/>
          </p:nvSpPr>
          <p:spPr>
            <a:xfrm>
              <a:off x="599665" y="4493987"/>
              <a:ext cx="2304256" cy="120032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cs-CZ" sz="2400" b="1" dirty="0" smtClean="0"/>
                <a:t>HERODOTOS </a:t>
              </a:r>
            </a:p>
            <a:p>
              <a:pPr algn="ctr"/>
              <a:r>
                <a:rPr lang="cs-CZ" sz="2400" b="1" dirty="0" smtClean="0"/>
                <a:t>Z HALIKARNASU</a:t>
              </a:r>
            </a:p>
            <a:p>
              <a:pPr algn="ctr"/>
              <a:r>
                <a:rPr lang="cs-CZ" sz="2400" b="1" dirty="0" smtClean="0"/>
                <a:t>484–420 př.n.l. </a:t>
              </a:r>
              <a:endParaRPr lang="cs-CZ" sz="2400" b="1" dirty="0"/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193598" y="1387091"/>
            <a:ext cx="2354951" cy="4032852"/>
            <a:chOff x="3193598" y="1387091"/>
            <a:chExt cx="2354951" cy="4032852"/>
          </a:xfrm>
        </p:grpSpPr>
        <p:pic>
          <p:nvPicPr>
            <p:cNvPr id="6" name="Obrázek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664" y="1387091"/>
              <a:ext cx="2326885" cy="3156628"/>
            </a:xfrm>
            <a:prstGeom prst="rect">
              <a:avLst/>
            </a:prstGeom>
            <a:noFill/>
          </p:spPr>
        </p:pic>
        <p:sp>
          <p:nvSpPr>
            <p:cNvPr id="5" name="Obdélník 4"/>
            <p:cNvSpPr/>
            <p:nvPr/>
          </p:nvSpPr>
          <p:spPr>
            <a:xfrm>
              <a:off x="3193598" y="4588946"/>
              <a:ext cx="22424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400" b="1" dirty="0" smtClean="0"/>
                <a:t>STRABÓN</a:t>
              </a:r>
            </a:p>
            <a:p>
              <a:pPr algn="ctr"/>
              <a:r>
                <a:rPr lang="cs-CZ" sz="2400" dirty="0" smtClean="0"/>
                <a:t>63 - 4 př.n.l.</a:t>
              </a:r>
              <a:endParaRPr lang="cs-CZ" sz="2400" b="1" dirty="0"/>
            </a:p>
          </p:txBody>
        </p:sp>
      </p:grpSp>
      <p:grpSp>
        <p:nvGrpSpPr>
          <p:cNvPr id="10" name="Skupina 9"/>
          <p:cNvGrpSpPr/>
          <p:nvPr/>
        </p:nvGrpSpPr>
        <p:grpSpPr>
          <a:xfrm>
            <a:off x="5868144" y="1340768"/>
            <a:ext cx="2728811" cy="4448507"/>
            <a:chOff x="5868144" y="1340768"/>
            <a:chExt cx="2728811" cy="4448507"/>
          </a:xfrm>
        </p:grpSpPr>
        <p:sp>
          <p:nvSpPr>
            <p:cNvPr id="7" name="Obdélník 6"/>
            <p:cNvSpPr/>
            <p:nvPr/>
          </p:nvSpPr>
          <p:spPr>
            <a:xfrm>
              <a:off x="5889135" y="4588946"/>
              <a:ext cx="27078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cs-CZ" sz="2400" b="1" dirty="0" smtClean="0"/>
                <a:t>CLAUDIUS PTOLEMAIOS </a:t>
              </a:r>
            </a:p>
            <a:p>
              <a:pPr algn="ctr"/>
              <a:r>
                <a:rPr lang="cs-CZ" sz="2400" b="1" dirty="0" smtClean="0"/>
                <a:t>90-168 n.l.</a:t>
              </a:r>
              <a:endParaRPr lang="cs-CZ" sz="2400" b="1" dirty="0"/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340768"/>
              <a:ext cx="2643656" cy="316554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192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1043608" y="836712"/>
            <a:ext cx="7038172" cy="4494112"/>
            <a:chOff x="1043608" y="836712"/>
            <a:chExt cx="7038172" cy="449411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836712"/>
              <a:ext cx="7038172" cy="4032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Obdélník 2"/>
            <p:cNvSpPr/>
            <p:nvPr/>
          </p:nvSpPr>
          <p:spPr>
            <a:xfrm>
              <a:off x="1049078" y="4869159"/>
              <a:ext cx="703270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cs-CZ" sz="2400" b="1" dirty="0" smtClean="0"/>
                <a:t>TAŽENÍ ALEXANDRA VELIKÉHO (356–323 př.n.l.) </a:t>
              </a:r>
              <a:endParaRPr lang="cs-CZ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777879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25279" y="368393"/>
            <a:ext cx="75074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NEJDELŠÍ VÁLKA</a:t>
            </a:r>
            <a:r>
              <a:rPr lang="cs-CZ" sz="2400" b="1" dirty="0" smtClean="0"/>
              <a:t> HOLANDSKO - OSTROVY SCILLY TRVALA 335 LET OD ROKU 1651 DO ROKU 1986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NEJKRATŠÍ VÁLKA  </a:t>
            </a:r>
            <a:r>
              <a:rPr lang="cs-CZ" sz="2400" b="1" dirty="0" smtClean="0"/>
              <a:t>ANGLIE – ZANZIBAR V ROCE 1896 TRVALA 38 MINUT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rgbClr val="FF0000"/>
                </a:solidFill>
              </a:rPr>
              <a:t>MÍROVÁ SMLOUVA </a:t>
            </a:r>
            <a:r>
              <a:rPr lang="cs-CZ" sz="2400" b="1" dirty="0" smtClean="0"/>
              <a:t>RAMESSE II. - CHATTUŠILIŠ III. Z ROKU 1270 př. n. l. NEBYLA NIKDY PORUŠENA </a:t>
            </a:r>
            <a:endParaRPr lang="cs-CZ" sz="24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647021"/>
              </p:ext>
            </p:extLst>
          </p:nvPr>
        </p:nvGraphicFramePr>
        <p:xfrm>
          <a:off x="1942697" y="3429000"/>
          <a:ext cx="5472608" cy="28882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1059874"/>
                <a:gridCol w="1820446"/>
                <a:gridCol w="1008112"/>
              </a:tblGrid>
              <a:tr h="34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OBDOBÍ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OBDOBÍ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POČET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STAROVĚK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1901 - 1943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79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0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STŘEDOVĚK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9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1944 - 1989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104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16. STOLETÍ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1990 - 2000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27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17. STOLETÍ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23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 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9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18. STOLETÍ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12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PO ROCE 2000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37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19. STOLETÍ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39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20. STOLETÍ</a:t>
                      </a:r>
                      <a:endParaRPr lang="cs-CZ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210</a:t>
                      </a:r>
                      <a:endParaRPr lang="cs-CZ" sz="9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658" marR="5665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395536" y="2861762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ORIENTAČNÍ POČET VÁLEK VE ZNÁMÉ HISTORII </a:t>
            </a:r>
            <a:endParaRPr lang="cs-CZ" sz="2400" b="1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6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624787" y="634543"/>
            <a:ext cx="60785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 smtClean="0">
                <a:latin typeface="Arial Black" panose="020B0A04020102020204" pitchFamily="34" charset="0"/>
              </a:rPr>
              <a:t>HLAVNÍ CESTY EGYPTA FARAONŮ </a:t>
            </a:r>
            <a:endParaRPr lang="cs-CZ" altLang="cs-CZ" sz="2400" b="1" dirty="0">
              <a:latin typeface="Arial Black" panose="020B0A040201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624" y="1377782"/>
            <a:ext cx="5622725" cy="457149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56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1403648" y="895371"/>
            <a:ext cx="6336704" cy="4536504"/>
            <a:chOff x="176975" y="-39692"/>
            <a:chExt cx="3984172" cy="2917371"/>
          </a:xfrm>
        </p:grpSpPr>
        <p:pic>
          <p:nvPicPr>
            <p:cNvPr id="4" name="obrázek 2" descr="http://docplayer.cz/docs-images/19/243893/images/4-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975" y="-39692"/>
              <a:ext cx="3984172" cy="2917371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5" name="Textové pole 2"/>
            <p:cNvSpPr txBox="1">
              <a:spLocks noChangeArrowheads="1"/>
            </p:cNvSpPr>
            <p:nvPr/>
          </p:nvSpPr>
          <p:spPr bwMode="auto">
            <a:xfrm>
              <a:off x="1196106" y="-13231"/>
              <a:ext cx="2910118" cy="3211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45720" anchor="t" anchorCtr="0">
              <a:no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</a:pPr>
              <a:r>
                <a:rPr lang="cs-CZ" sz="2400" b="1" dirty="0" smtClean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Silniční </a:t>
              </a:r>
              <a:r>
                <a:rPr lang="cs-CZ" sz="2400" b="1" dirty="0"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síť římského impéria</a:t>
              </a:r>
            </a:p>
            <a:p>
              <a:pPr indent="450215" algn="ctr">
                <a:spcBef>
                  <a:spcPts val="600"/>
                </a:spcBef>
                <a:spcAft>
                  <a:spcPts val="0"/>
                </a:spcAft>
              </a:pPr>
              <a:r>
                <a:rPr lang="cs-CZ" sz="1200" dirty="0">
                  <a:effectLst/>
                  <a:latin typeface="Times New Roman"/>
                  <a:ea typeface="Calibri"/>
                  <a:cs typeface="Times New Roman"/>
                </a:rPr>
                <a:t> </a:t>
              </a:r>
              <a:endParaRPr lang="cs-CZ" sz="1100" dirty="0">
                <a:effectLst/>
                <a:latin typeface="Cambria"/>
                <a:ea typeface="Calibri"/>
                <a:cs typeface="Times New Roman"/>
              </a:endParaRPr>
            </a:p>
          </p:txBody>
        </p:sp>
      </p:grpSp>
      <p:sp>
        <p:nvSpPr>
          <p:cNvPr id="2" name="TextovéPole 1"/>
          <p:cNvSpPr txBox="1"/>
          <p:nvPr/>
        </p:nvSpPr>
        <p:spPr>
          <a:xfrm>
            <a:off x="1475656" y="566124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400 000 KM, ZPEVNĚNÉ 80 000 km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225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995363"/>
            <a:ext cx="5581650" cy="4867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1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freeman-pedia.wikispaces.com/file/view/inca_map.jpg/443074270/inca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5722158" cy="51125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683568" y="188640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INCKÝ SYSTÉM CEST 30 AŽ 40  TISÍC </a:t>
            </a:r>
            <a:r>
              <a:rPr lang="cs-CZ" sz="2400" b="1" dirty="0" smtClean="0">
                <a:solidFill>
                  <a:srgbClr val="FF0000"/>
                </a:solidFill>
              </a:rPr>
              <a:t>Km</a:t>
            </a:r>
            <a:endParaRPr lang="cs-CZ" sz="2400" b="1" dirty="0" smtClean="0">
              <a:solidFill>
                <a:srgbClr val="FF0000"/>
              </a:solidFill>
            </a:endParaRPr>
          </a:p>
          <a:p>
            <a:pPr algn="ctr"/>
            <a:r>
              <a:rPr lang="cs-CZ" sz="2400" b="1" dirty="0" smtClean="0">
                <a:solidFill>
                  <a:srgbClr val="FF0000"/>
                </a:solidFill>
              </a:rPr>
              <a:t>KRÁLOVSKÁ CESTA  5200 Km</a:t>
            </a:r>
            <a:r>
              <a:rPr lang="cs-CZ" sz="2400" b="1" dirty="0" smtClean="0"/>
              <a:t> 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0412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971</TotalTime>
  <Words>726</Words>
  <Application>Microsoft Office PowerPoint</Application>
  <PresentationFormat>Předvádění na obrazovce (4:3)</PresentationFormat>
  <Paragraphs>126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Aerodynamika</vt:lpstr>
      <vt:lpstr>HISTORIE TURISMU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HISTORIE TURISMU</dc:title>
  <dc:creator>Boss</dc:creator>
  <cp:lastModifiedBy>Boss</cp:lastModifiedBy>
  <cp:revision>41</cp:revision>
  <dcterms:created xsi:type="dcterms:W3CDTF">2017-09-17T08:20:55Z</dcterms:created>
  <dcterms:modified xsi:type="dcterms:W3CDTF">2017-09-20T06:22:30Z</dcterms:modified>
</cp:coreProperties>
</file>