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6" r:id="rId3"/>
    <p:sldId id="258" r:id="rId4"/>
    <p:sldId id="259" r:id="rId5"/>
    <p:sldId id="268" r:id="rId6"/>
    <p:sldId id="265" r:id="rId7"/>
    <p:sldId id="270" r:id="rId8"/>
    <p:sldId id="266" r:id="rId9"/>
    <p:sldId id="269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1193A-E381-4EE3-8F46-8F08C79C2887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7DA49-42D1-4734-857C-899C28B15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04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7DA49-42D1-4734-857C-899C28B15E2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244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DBF2-AAC5-4EFF-A804-502780AF879D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B3DB-F638-4E4A-9509-EAB47152EAA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DBF2-AAC5-4EFF-A804-502780AF879D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B3DB-F638-4E4A-9509-EAB47152EA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DBF2-AAC5-4EFF-A804-502780AF879D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B3DB-F638-4E4A-9509-EAB47152EA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DBF2-AAC5-4EFF-A804-502780AF879D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B3DB-F638-4E4A-9509-EAB47152EAA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DBF2-AAC5-4EFF-A804-502780AF879D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B3DB-F638-4E4A-9509-EAB47152EA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DBF2-AAC5-4EFF-A804-502780AF879D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B3DB-F638-4E4A-9509-EAB47152EAA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DBF2-AAC5-4EFF-A804-502780AF879D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B3DB-F638-4E4A-9509-EAB47152EAA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DBF2-AAC5-4EFF-A804-502780AF879D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B3DB-F638-4E4A-9509-EAB47152EA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DBF2-AAC5-4EFF-A804-502780AF879D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B3DB-F638-4E4A-9509-EAB47152EA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DBF2-AAC5-4EFF-A804-502780AF879D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B3DB-F638-4E4A-9509-EAB47152EAA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DBF2-AAC5-4EFF-A804-502780AF879D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B3DB-F638-4E4A-9509-EAB47152EAA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A75DBF2-AAC5-4EFF-A804-502780AF879D}" type="datetimeFigureOut">
              <a:rPr lang="cs-CZ" smtClean="0"/>
              <a:t>17.10.2017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B4B3DB-F638-4E4A-9509-EAB47152EAA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99792" y="2132856"/>
            <a:ext cx="3333141" cy="3746942"/>
            <a:chOff x="3655" y="7027"/>
            <a:chExt cx="2835" cy="3524"/>
          </a:xfrm>
        </p:grpSpPr>
        <p:sp>
          <p:nvSpPr>
            <p:cNvPr id="3" name="Line 3"/>
            <p:cNvSpPr>
              <a:spLocks noChangeShapeType="1"/>
            </p:cNvSpPr>
            <p:nvPr/>
          </p:nvSpPr>
          <p:spPr bwMode="auto">
            <a:xfrm flipV="1">
              <a:off x="4000" y="8591"/>
              <a:ext cx="2420" cy="83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" name="Line 4"/>
            <p:cNvSpPr>
              <a:spLocks noChangeShapeType="1"/>
            </p:cNvSpPr>
            <p:nvPr/>
          </p:nvSpPr>
          <p:spPr bwMode="auto">
            <a:xfrm>
              <a:off x="4000" y="9425"/>
              <a:ext cx="2490" cy="112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" name="WordArt 5"/>
            <p:cNvSpPr>
              <a:spLocks noChangeArrowheads="1" noChangeShapeType="1" noTextEdit="1"/>
            </p:cNvSpPr>
            <p:nvPr/>
          </p:nvSpPr>
          <p:spPr bwMode="auto">
            <a:xfrm rot="1410104">
              <a:off x="3992" y="10018"/>
              <a:ext cx="2219" cy="22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cs-CZ" sz="1000" b="1" kern="10" spc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druhy turismu</a:t>
              </a:r>
              <a:endParaRPr lang="cs-CZ" sz="1000" b="1" kern="10" spc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6" name="WordArt 6"/>
            <p:cNvSpPr>
              <a:spLocks noChangeArrowheads="1" noChangeShapeType="1" noTextEdit="1"/>
            </p:cNvSpPr>
            <p:nvPr/>
          </p:nvSpPr>
          <p:spPr bwMode="auto">
            <a:xfrm rot="20577202">
              <a:off x="4046" y="8659"/>
              <a:ext cx="2220" cy="24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cs-CZ" sz="1000" b="1" kern="10" spc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formy turismu</a:t>
              </a:r>
              <a:endParaRPr lang="cs-CZ" sz="1000" b="1" kern="10" spc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7" name="WordArt 7"/>
            <p:cNvSpPr>
              <a:spLocks noChangeArrowheads="1" noChangeShapeType="1" noTextEdit="1"/>
            </p:cNvSpPr>
            <p:nvPr/>
          </p:nvSpPr>
          <p:spPr bwMode="auto">
            <a:xfrm rot="16200000">
              <a:off x="2543" y="8229"/>
              <a:ext cx="2436" cy="211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cs-CZ" sz="1000" b="1" kern="10" spc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destinace turismu</a:t>
              </a:r>
              <a:endParaRPr lang="cs-CZ" sz="1000" b="1" kern="10" spc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4000" y="7027"/>
              <a:ext cx="2" cy="2398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9" name="Obdélník 8"/>
          <p:cNvSpPr/>
          <p:nvPr/>
        </p:nvSpPr>
        <p:spPr>
          <a:xfrm>
            <a:off x="683568" y="692696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ZÁKLADNÍ KLASIFIKAČNÍ SCHÉMA TURISMU</a:t>
            </a:r>
            <a:endParaRPr lang="cs-CZ" sz="24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067944" y="1772816"/>
            <a:ext cx="4248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VYJADŘUJÍ ZPŮSOB REALIZACE Z HLEDISKA PROSTOROVÉHO, DOBY TRVÁNÍ, SEZÓNNOSTI, CESTOVNÍHO STYLU A ZPŮSOBU ORGANIZACE </a:t>
            </a:r>
            <a:endParaRPr lang="cs-CZ" b="1" dirty="0"/>
          </a:p>
        </p:txBody>
      </p:sp>
      <p:sp>
        <p:nvSpPr>
          <p:cNvPr id="11" name="Obdélník 10"/>
          <p:cNvSpPr/>
          <p:nvPr/>
        </p:nvSpPr>
        <p:spPr>
          <a:xfrm>
            <a:off x="4572000" y="4293096"/>
            <a:ext cx="42594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b="1" dirty="0" smtClean="0"/>
              <a:t>VYJADŘUJÍ V PRINCIPU MOTIVACI ÚČASTNÍKŮ, TJ. SOUHRN VNITŘNÍCH I VNĚJŠÍCH PODNĚTŮ, VEDOUCÍCH K ÚČASTI NA CESTOVNÍM RUCHU. </a:t>
            </a:r>
            <a:endParaRPr lang="cs-CZ" b="1" dirty="0"/>
          </a:p>
        </p:txBody>
      </p:sp>
      <p:sp>
        <p:nvSpPr>
          <p:cNvPr id="12" name="Obdélník 11"/>
          <p:cNvSpPr/>
          <p:nvPr/>
        </p:nvSpPr>
        <p:spPr>
          <a:xfrm>
            <a:off x="251520" y="2852936"/>
            <a:ext cx="21602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PRAKTICKY VELMI VÝZNAMNÝM KLASIFIKÁTOREM JE PROSTOROVÉ HLEDISKO. </a:t>
            </a:r>
            <a:endParaRPr lang="cs-CZ" b="1" dirty="0"/>
          </a:p>
        </p:txBody>
      </p:sp>
      <p:sp>
        <p:nvSpPr>
          <p:cNvPr id="14" name="Šipka nahoru 13"/>
          <p:cNvSpPr/>
          <p:nvPr/>
        </p:nvSpPr>
        <p:spPr>
          <a:xfrm>
            <a:off x="4211960" y="2996952"/>
            <a:ext cx="288032" cy="720080"/>
          </a:xfrm>
          <a:prstGeom prst="up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nahoru 14"/>
          <p:cNvSpPr/>
          <p:nvPr/>
        </p:nvSpPr>
        <p:spPr>
          <a:xfrm>
            <a:off x="4860032" y="4941168"/>
            <a:ext cx="288032" cy="432048"/>
          </a:xfrm>
          <a:prstGeom prst="up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leva 15"/>
          <p:cNvSpPr/>
          <p:nvPr/>
        </p:nvSpPr>
        <p:spPr>
          <a:xfrm>
            <a:off x="1691680" y="4005064"/>
            <a:ext cx="936104" cy="288032"/>
          </a:xfrm>
          <a:prstGeom prst="leftArrow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28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4" grpId="0" animBg="1"/>
      <p:bldP spid="15" grpId="0" animBg="1"/>
      <p:bldP spid="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67744" y="476672"/>
            <a:ext cx="5040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FF0000"/>
                </a:solidFill>
              </a:rPr>
              <a:t>DEFINOVÁNÍ SEGMENTU TURISTICKÉHO RUCHU V KLASIFIKAČNÍM SCHÉMATU</a:t>
            </a:r>
            <a:endParaRPr lang="cs-CZ" sz="2000" b="1" dirty="0">
              <a:solidFill>
                <a:srgbClr val="FF0000"/>
              </a:solidFill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051720" y="1412776"/>
            <a:ext cx="4752528" cy="3960440"/>
            <a:chOff x="3820" y="1092"/>
            <a:chExt cx="5240" cy="4135"/>
          </a:xfrm>
        </p:grpSpPr>
        <p:sp>
          <p:nvSpPr>
            <p:cNvPr id="4" name="Line 3"/>
            <p:cNvSpPr>
              <a:spLocks noChangeShapeType="1"/>
            </p:cNvSpPr>
            <p:nvPr/>
          </p:nvSpPr>
          <p:spPr bwMode="auto">
            <a:xfrm flipV="1">
              <a:off x="4071" y="1092"/>
              <a:ext cx="0" cy="386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5" name="Freeform 4" descr="Čárkovaný šikmo nahoru"/>
            <p:cNvSpPr>
              <a:spLocks/>
            </p:cNvSpPr>
            <p:nvPr/>
          </p:nvSpPr>
          <p:spPr bwMode="auto">
            <a:xfrm>
              <a:off x="4100" y="3195"/>
              <a:ext cx="805" cy="907"/>
            </a:xfrm>
            <a:custGeom>
              <a:avLst/>
              <a:gdLst>
                <a:gd name="T0" fmla="*/ 0 w 805"/>
                <a:gd name="T1" fmla="*/ 534 h 907"/>
                <a:gd name="T2" fmla="*/ 0 w 805"/>
                <a:gd name="T3" fmla="*/ 907 h 907"/>
                <a:gd name="T4" fmla="*/ 805 w 805"/>
                <a:gd name="T5" fmla="*/ 0 h 907"/>
                <a:gd name="T6" fmla="*/ 460 w 805"/>
                <a:gd name="T7" fmla="*/ 0 h 907"/>
                <a:gd name="T8" fmla="*/ 0 w 805"/>
                <a:gd name="T9" fmla="*/ 534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5" h="907">
                  <a:moveTo>
                    <a:pt x="0" y="534"/>
                  </a:moveTo>
                  <a:lnTo>
                    <a:pt x="0" y="907"/>
                  </a:lnTo>
                  <a:lnTo>
                    <a:pt x="805" y="0"/>
                  </a:lnTo>
                  <a:lnTo>
                    <a:pt x="460" y="0"/>
                  </a:lnTo>
                  <a:lnTo>
                    <a:pt x="0" y="534"/>
                  </a:lnTo>
                  <a:close/>
                </a:path>
              </a:pathLst>
            </a:custGeom>
            <a:pattFill prst="dashUpDiag">
              <a:fgClr>
                <a:srgbClr val="00FF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Freeform 5" descr="Světlý šikmo nahoru"/>
            <p:cNvSpPr>
              <a:spLocks/>
            </p:cNvSpPr>
            <p:nvPr/>
          </p:nvSpPr>
          <p:spPr bwMode="auto">
            <a:xfrm>
              <a:off x="4806" y="4015"/>
              <a:ext cx="2235" cy="158"/>
            </a:xfrm>
            <a:custGeom>
              <a:avLst/>
              <a:gdLst>
                <a:gd name="T0" fmla="*/ 0 w 2235"/>
                <a:gd name="T1" fmla="*/ 165 h 165"/>
                <a:gd name="T2" fmla="*/ 120 w 2235"/>
                <a:gd name="T3" fmla="*/ 0 h 165"/>
                <a:gd name="T4" fmla="*/ 2235 w 2235"/>
                <a:gd name="T5" fmla="*/ 0 h 165"/>
                <a:gd name="T6" fmla="*/ 2070 w 2235"/>
                <a:gd name="T7" fmla="*/ 165 h 165"/>
                <a:gd name="T8" fmla="*/ 0 w 2235"/>
                <a:gd name="T9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35" h="165">
                  <a:moveTo>
                    <a:pt x="0" y="165"/>
                  </a:moveTo>
                  <a:lnTo>
                    <a:pt x="120" y="0"/>
                  </a:lnTo>
                  <a:lnTo>
                    <a:pt x="2235" y="0"/>
                  </a:lnTo>
                  <a:lnTo>
                    <a:pt x="2070" y="165"/>
                  </a:lnTo>
                  <a:lnTo>
                    <a:pt x="0" y="165"/>
                  </a:lnTo>
                  <a:close/>
                </a:path>
              </a:pathLst>
            </a:custGeom>
            <a:pattFill prst="ltUpDiag">
              <a:fgClr>
                <a:srgbClr val="FF00FF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7" name="Freeform 6" descr="20%"/>
            <p:cNvSpPr>
              <a:spLocks/>
            </p:cNvSpPr>
            <p:nvPr/>
          </p:nvSpPr>
          <p:spPr bwMode="auto">
            <a:xfrm>
              <a:off x="5811" y="3585"/>
              <a:ext cx="1410" cy="1376"/>
            </a:xfrm>
            <a:custGeom>
              <a:avLst/>
              <a:gdLst>
                <a:gd name="T0" fmla="*/ 0 w 1410"/>
                <a:gd name="T1" fmla="*/ 1440 h 1440"/>
                <a:gd name="T2" fmla="*/ 1200 w 1410"/>
                <a:gd name="T3" fmla="*/ 0 h 1440"/>
                <a:gd name="T4" fmla="*/ 1410 w 1410"/>
                <a:gd name="T5" fmla="*/ 165 h 1440"/>
                <a:gd name="T6" fmla="*/ 405 w 1410"/>
                <a:gd name="T7" fmla="*/ 1410 h 1440"/>
                <a:gd name="T8" fmla="*/ 0 w 1410"/>
                <a:gd name="T9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10" h="1440">
                  <a:moveTo>
                    <a:pt x="0" y="1440"/>
                  </a:moveTo>
                  <a:lnTo>
                    <a:pt x="1200" y="0"/>
                  </a:lnTo>
                  <a:lnTo>
                    <a:pt x="1410" y="165"/>
                  </a:lnTo>
                  <a:lnTo>
                    <a:pt x="405" y="1410"/>
                  </a:lnTo>
                  <a:lnTo>
                    <a:pt x="0" y="1440"/>
                  </a:lnTo>
                  <a:close/>
                </a:path>
              </a:pathLst>
            </a:custGeom>
            <a:pattFill prst="pct20">
              <a:fgClr>
                <a:srgbClr val="0000FF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H="1">
              <a:off x="4760" y="3400"/>
              <a:ext cx="166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H="1">
              <a:off x="4895" y="3255"/>
              <a:ext cx="216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6440" y="2768"/>
              <a:ext cx="621" cy="638"/>
            </a:xfrm>
            <a:prstGeom prst="cube">
              <a:avLst>
                <a:gd name="adj" fmla="val 25000"/>
              </a:avLst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4071" y="4961"/>
              <a:ext cx="429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4071" y="2553"/>
              <a:ext cx="2128" cy="242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5796" y="2653"/>
              <a:ext cx="2008" cy="2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6230" y="2667"/>
              <a:ext cx="2009" cy="2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4770" y="4200"/>
              <a:ext cx="42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4934" y="3999"/>
              <a:ext cx="2131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V="1">
              <a:off x="4069" y="1906"/>
              <a:ext cx="2010" cy="2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4760" y="2927"/>
              <a:ext cx="2" cy="12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4069" y="1433"/>
              <a:ext cx="2010" cy="22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4776" y="2927"/>
              <a:ext cx="163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4897" y="2783"/>
              <a:ext cx="1" cy="12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6440" y="3414"/>
              <a:ext cx="2" cy="7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V="1">
              <a:off x="6891" y="3400"/>
              <a:ext cx="0" cy="7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7056" y="3255"/>
              <a:ext cx="0" cy="7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V="1">
              <a:off x="6621" y="3400"/>
              <a:ext cx="0" cy="5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6" name="WordArt 25"/>
            <p:cNvSpPr>
              <a:spLocks noChangeArrowheads="1" noChangeShapeType="1" noTextEdit="1"/>
            </p:cNvSpPr>
            <p:nvPr/>
          </p:nvSpPr>
          <p:spPr bwMode="auto">
            <a:xfrm rot="-2980844">
              <a:off x="6938" y="2972"/>
              <a:ext cx="1461" cy="16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cs-CZ" sz="1000" kern="10" spc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lázeńská</a:t>
              </a:r>
              <a:r>
                <a:rPr lang="cs-CZ" sz="1000" kern="10" spc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 turistika</a:t>
              </a:r>
              <a:endParaRPr lang="cs-CZ" sz="1000" kern="10" spc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27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7262" y="3965"/>
              <a:ext cx="1680" cy="17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cs-CZ" sz="1000" kern="10" spc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individuální turistika</a:t>
              </a:r>
              <a:endParaRPr lang="cs-CZ" sz="1000" kern="10" spc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28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4188" y="2981"/>
              <a:ext cx="976" cy="21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cs-CZ" sz="1000" kern="10" spc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/>
                  <a:cs typeface="Arial"/>
                </a:rPr>
                <a:t>Jeseníky</a:t>
              </a:r>
              <a:endParaRPr lang="cs-CZ" sz="1000" kern="10" spc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29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4982" y="5055"/>
              <a:ext cx="2730" cy="172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cs-CZ" sz="1000" b="1" kern="10" spc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/>
                  <a:cs typeface="Arial"/>
                </a:rPr>
                <a:t>DRUHY CESTOVNÍHO RUCHU</a:t>
              </a:r>
              <a:endParaRPr lang="cs-CZ" sz="1000" b="1" kern="10" spc="0">
                <a:ln>
                  <a:noFill/>
                </a:ln>
                <a:solidFill>
                  <a:srgbClr val="0000FF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30" name="WordArt 29"/>
            <p:cNvSpPr>
              <a:spLocks noChangeArrowheads="1" noChangeShapeType="1" noTextEdit="1"/>
            </p:cNvSpPr>
            <p:nvPr/>
          </p:nvSpPr>
          <p:spPr bwMode="auto">
            <a:xfrm rot="-46205083">
              <a:off x="3756" y="3416"/>
              <a:ext cx="2722" cy="19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cs-CZ" sz="1000" b="1" kern="10" spc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/>
                  <a:cs typeface="Arial"/>
                </a:rPr>
                <a:t>FORMY CESTOVNÍHO RUCHU</a:t>
              </a:r>
              <a:endParaRPr lang="cs-CZ" sz="1000" b="1" kern="10" spc="0">
                <a:ln>
                  <a:noFill/>
                </a:ln>
                <a:solidFill>
                  <a:srgbClr val="0000FF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31" name="WordArt 30"/>
            <p:cNvSpPr>
              <a:spLocks noChangeArrowheads="1" noChangeShapeType="1" noTextEdit="1"/>
            </p:cNvSpPr>
            <p:nvPr/>
          </p:nvSpPr>
          <p:spPr bwMode="auto">
            <a:xfrm rot="16200000">
              <a:off x="3042" y="2316"/>
              <a:ext cx="1705" cy="15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cs-CZ" sz="1000" b="1" kern="10" spc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/>
                  <a:cs typeface="Arial"/>
                </a:rPr>
                <a:t>DESTINACE </a:t>
              </a:r>
              <a:endParaRPr lang="cs-CZ" sz="1000" b="1" kern="10" spc="0">
                <a:ln>
                  <a:noFill/>
                </a:ln>
                <a:solidFill>
                  <a:srgbClr val="0000FF"/>
                </a:solidFill>
                <a:effectLst/>
                <a:latin typeface="Arial"/>
                <a:cs typeface="Arial"/>
              </a:endParaRPr>
            </a:p>
          </p:txBody>
        </p:sp>
        <p:sp>
          <p:nvSpPr>
            <p:cNvPr id="32" name="WordArt 31"/>
            <p:cNvSpPr>
              <a:spLocks noChangeArrowheads="1" noChangeShapeType="1" noTextEdit="1"/>
            </p:cNvSpPr>
            <p:nvPr/>
          </p:nvSpPr>
          <p:spPr bwMode="auto">
            <a:xfrm rot="-2810617">
              <a:off x="5790" y="1533"/>
              <a:ext cx="615" cy="24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cs-CZ" sz="1000" b="1" kern="10" spc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 Unicode MS"/>
                  <a:ea typeface="Arial Unicode MS"/>
                  <a:cs typeface="Arial Unicode MS"/>
                </a:rPr>
                <a:t>region</a:t>
              </a:r>
              <a:endParaRPr lang="cs-CZ" sz="1000" b="1" kern="10" spc="0">
                <a:ln>
                  <a:noFill/>
                </a:ln>
                <a:solidFill>
                  <a:srgbClr val="000000"/>
                </a:solidFill>
                <a:effectLst/>
                <a:latin typeface="Arial Unicode MS"/>
                <a:ea typeface="Arial Unicode MS"/>
                <a:cs typeface="Arial Unicode MS"/>
              </a:endParaRPr>
            </a:p>
          </p:txBody>
        </p:sp>
        <p:sp>
          <p:nvSpPr>
            <p:cNvPr id="33" name="Freeform 32" descr="Čárkovaný šikmo nahoru"/>
            <p:cNvSpPr>
              <a:spLocks/>
            </p:cNvSpPr>
            <p:nvPr/>
          </p:nvSpPr>
          <p:spPr bwMode="auto">
            <a:xfrm>
              <a:off x="4845" y="1875"/>
              <a:ext cx="1050" cy="990"/>
            </a:xfrm>
            <a:custGeom>
              <a:avLst/>
              <a:gdLst>
                <a:gd name="T0" fmla="*/ 0 w 1050"/>
                <a:gd name="T1" fmla="*/ 975 h 990"/>
                <a:gd name="T2" fmla="*/ 855 w 1050"/>
                <a:gd name="T3" fmla="*/ 0 h 990"/>
                <a:gd name="T4" fmla="*/ 1050 w 1050"/>
                <a:gd name="T5" fmla="*/ 165 h 990"/>
                <a:gd name="T6" fmla="*/ 330 w 1050"/>
                <a:gd name="T7" fmla="*/ 990 h 990"/>
                <a:gd name="T8" fmla="*/ 0 w 1050"/>
                <a:gd name="T9" fmla="*/ 975 h 9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0" h="990">
                  <a:moveTo>
                    <a:pt x="0" y="975"/>
                  </a:moveTo>
                  <a:lnTo>
                    <a:pt x="855" y="0"/>
                  </a:lnTo>
                  <a:lnTo>
                    <a:pt x="1050" y="165"/>
                  </a:lnTo>
                  <a:lnTo>
                    <a:pt x="330" y="990"/>
                  </a:lnTo>
                  <a:lnTo>
                    <a:pt x="0" y="975"/>
                  </a:lnTo>
                  <a:close/>
                </a:path>
              </a:pathLst>
            </a:custGeom>
            <a:pattFill prst="dashUpDiag">
              <a:fgClr>
                <a:srgbClr val="00FF00"/>
              </a:fgClr>
              <a:bgClr>
                <a:srgbClr val="FFFFFF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 flipH="1">
              <a:off x="4905" y="2768"/>
              <a:ext cx="166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51424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9612" y="260648"/>
            <a:ext cx="6768751" cy="576064"/>
          </a:xfrm>
        </p:spPr>
        <p:txBody>
          <a:bodyPr/>
          <a:lstStyle/>
          <a:p>
            <a:pPr marL="182880" indent="0">
              <a:buNone/>
            </a:pPr>
            <a:r>
              <a:rPr lang="cs-CZ" sz="2800" dirty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ČLENĚNÍ CESTOVNÍHO RUCHU</a:t>
            </a:r>
            <a:endParaRPr lang="cs-CZ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11560" y="908720"/>
            <a:ext cx="7704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cs-CZ" b="1" dirty="0" smtClean="0"/>
              <a:t>ROZLOŽENÍ CESTOVNÍHO RUCHU BĚHEM ROKU – CELOROČNÍ, SEZÓNNÍ (LETNÍ, ZIMNÍ);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b="1" dirty="0" smtClean="0"/>
              <a:t>MÍSTO REALIZACE – DOMÁCÍ, ZAHRANIČNÍ;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cs-CZ" b="1" dirty="0" smtClean="0"/>
              <a:t>VZTAH K PLATEBNÍ BILANCI (PŘÍJEZDOVÝ = AKTIVNÍ, VÝJEZDOVÝ = PASIVNÍ, TRANZITNÍ = ČÁSTEČNĚ AKTIVNÍ); 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cs-CZ" b="1" dirty="0" smtClean="0"/>
              <a:t>DÉLKA POBYTU ÚČASTNÍKŮ – DLOUHODOBÉ, KRÁTKODOBÉ (SPECIÁLNÍMI PŘÍPADY JSOU VÍKENDOVÝ A JEDNODENNÍ CESTOVNÍ RUCH); 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cs-CZ" b="1" dirty="0" smtClean="0"/>
              <a:t>CESTOVNÍ CÍL – REKREAČNÍ, POZNÁVACÍ, SPORTOVNÍ, TURISTICKÝ, LÉČEBNÝ, NÁBOŽENSKÝ ATD. (PODOBNÉ FORMÁM CESTOVNÍHO RUCHU);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cs-CZ" b="1" dirty="0" smtClean="0"/>
              <a:t>ORGANIZACE ÚČASTNÍKŮ – NEORGANIZOVANÝ (INDIVIDUÁLNÍ, VOLNÝ), ORGANIZOVANÝ (KOLEKTIVNÍ, HROMADNÝ, VÁZANÝ, SKUPINOVÝ);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cs-CZ" b="1" dirty="0" smtClean="0"/>
              <a:t>ZPŮSOB ÚČASTI NA ÚHRADĚ NÁKLADŮ (VOLNÝ NEBO VÁZANÝ);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cs-CZ" b="1" dirty="0" smtClean="0"/>
              <a:t>VÝBĚR ÚČASTNÍKŮ – VOLNÝ NEBO VÝBĚROVÝ (PODLE PŘEDEM STANOVENÝCH PODMÍNEK, NAPŘ. LÉČBA V LÁZNÍCH);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cs-CZ" b="1" dirty="0" smtClean="0"/>
              <a:t>TERITORIÁLNÍ ROZMÍSTĚNÍ – REGIONALIZACE;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cs-CZ" b="1" dirty="0" smtClean="0"/>
              <a:t>ZPŮSOB PŘEPRAVY ÚČASTNÍKŮ (LETECKÁ, ŽELEZNIČNÍ, SILNIČNÍ, LODNÍ, PĚŠÍ, KOMBINOVANÁ).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9332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75656" y="539925"/>
            <a:ext cx="59539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DRUHY CESTOVNÍHO RUCHU</a:t>
            </a:r>
            <a:endParaRPr lang="cs-CZ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1756672" y="1430473"/>
            <a:ext cx="5805500" cy="4337849"/>
            <a:chOff x="0" y="-59436"/>
            <a:chExt cx="3740139" cy="2884678"/>
          </a:xfrm>
        </p:grpSpPr>
        <p:sp>
          <p:nvSpPr>
            <p:cNvPr id="4" name="Oválný popisek 3"/>
            <p:cNvSpPr/>
            <p:nvPr/>
          </p:nvSpPr>
          <p:spPr>
            <a:xfrm>
              <a:off x="213710" y="-59436"/>
              <a:ext cx="2889250" cy="530352"/>
            </a:xfrm>
            <a:prstGeom prst="wedgeEllipseCallout">
              <a:avLst>
                <a:gd name="adj1" fmla="val -14016"/>
                <a:gd name="adj2" fmla="val 39166"/>
              </a:avLst>
            </a:prstGeom>
            <a:solidFill>
              <a:srgbClr val="F79646">
                <a:lumMod val="50000"/>
              </a:srgbClr>
            </a:solidFill>
            <a:ln w="12700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</a:ln>
            <a:effectLst/>
          </p:spPr>
          <p:txBody>
            <a:bodyPr rot="0" spcFirstLastPara="0" vert="horz" wrap="square" lIns="0" tIns="45720" rIns="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indent="450215" algn="ctr">
                <a:spcBef>
                  <a:spcPts val="600"/>
                </a:spcBef>
                <a:spcAft>
                  <a:spcPts val="0"/>
                </a:spcAft>
              </a:pPr>
              <a:r>
                <a:rPr lang="cs-CZ" sz="2000" dirty="0">
                  <a:solidFill>
                    <a:srgbClr val="FFFFFF"/>
                  </a:solidFill>
                  <a:effectLst/>
                  <a:latin typeface="Arial Black"/>
                  <a:ea typeface="Calibri"/>
                  <a:cs typeface="Times New Roman"/>
                </a:rPr>
                <a:t>ZÁKLADNÍ DRUHY TURISMU</a:t>
              </a:r>
              <a:endParaRPr lang="cs-CZ" sz="2000" dirty="0">
                <a:effectLst/>
                <a:latin typeface="Cambria"/>
                <a:ea typeface="Calibri"/>
                <a:cs typeface="Times New Roman"/>
              </a:endParaRPr>
            </a:p>
          </p:txBody>
        </p:sp>
        <p:sp>
          <p:nvSpPr>
            <p:cNvPr id="5" name="Textové pole 2"/>
            <p:cNvSpPr txBox="1">
              <a:spLocks noChangeArrowheads="1"/>
            </p:cNvSpPr>
            <p:nvPr/>
          </p:nvSpPr>
          <p:spPr bwMode="auto">
            <a:xfrm>
              <a:off x="213710" y="672084"/>
              <a:ext cx="2088931" cy="25302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t" anchorCtr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</a:pPr>
              <a:r>
                <a:rPr lang="cs-CZ" sz="2000" b="1" dirty="0" smtClean="0">
                  <a:effectLst/>
                  <a:latin typeface="Arial Narrow"/>
                  <a:ea typeface="Calibri"/>
                  <a:cs typeface="Times New Roman"/>
                </a:rPr>
                <a:t>REKREAČNÍ</a:t>
              </a:r>
              <a:endParaRPr lang="cs-CZ" sz="2000" dirty="0">
                <a:effectLst/>
                <a:latin typeface="Cambria"/>
                <a:ea typeface="Calibri"/>
                <a:cs typeface="Times New Roman"/>
              </a:endParaRPr>
            </a:p>
          </p:txBody>
        </p:sp>
        <p:sp>
          <p:nvSpPr>
            <p:cNvPr id="6" name="Textové pole 2"/>
            <p:cNvSpPr txBox="1">
              <a:spLocks noChangeArrowheads="1"/>
            </p:cNvSpPr>
            <p:nvPr/>
          </p:nvSpPr>
          <p:spPr bwMode="auto">
            <a:xfrm>
              <a:off x="249090" y="1014476"/>
              <a:ext cx="2082156" cy="25302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t" anchorCtr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</a:pPr>
              <a:r>
                <a:rPr lang="cs-CZ" sz="2000" b="1" dirty="0" smtClean="0">
                  <a:effectLst/>
                  <a:latin typeface="Arial Narrow"/>
                  <a:ea typeface="Calibri"/>
                  <a:cs typeface="Times New Roman"/>
                </a:rPr>
                <a:t>LÁZEŇSKY ZAMĚŘENÝ</a:t>
              </a:r>
              <a:endParaRPr lang="cs-CZ" sz="2000" dirty="0">
                <a:effectLst/>
                <a:latin typeface="Cambria"/>
                <a:ea typeface="Calibri"/>
                <a:cs typeface="Times New Roman"/>
              </a:endParaRPr>
            </a:p>
          </p:txBody>
        </p:sp>
        <p:sp>
          <p:nvSpPr>
            <p:cNvPr id="7" name="Textové pole 2"/>
            <p:cNvSpPr txBox="1">
              <a:spLocks noChangeArrowheads="1"/>
            </p:cNvSpPr>
            <p:nvPr/>
          </p:nvSpPr>
          <p:spPr bwMode="auto">
            <a:xfrm>
              <a:off x="237744" y="1307592"/>
              <a:ext cx="2110051" cy="25302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t" anchorCtr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</a:pPr>
              <a:r>
                <a:rPr lang="cs-CZ" sz="2000" b="1" dirty="0" smtClean="0">
                  <a:effectLst/>
                  <a:latin typeface="Arial Narrow"/>
                  <a:ea typeface="Calibri"/>
                  <a:cs typeface="Times New Roman"/>
                </a:rPr>
                <a:t>SPORTOVNĚ ZAMĚŘENÝ</a:t>
              </a:r>
              <a:endParaRPr lang="cs-CZ" sz="2000" dirty="0">
                <a:effectLst/>
                <a:latin typeface="Cambria"/>
                <a:ea typeface="Calibri"/>
                <a:cs typeface="Times New Roman"/>
              </a:endParaRPr>
            </a:p>
          </p:txBody>
        </p:sp>
        <p:sp>
          <p:nvSpPr>
            <p:cNvPr id="8" name="Textové pole 2"/>
            <p:cNvSpPr txBox="1">
              <a:spLocks noChangeArrowheads="1"/>
            </p:cNvSpPr>
            <p:nvPr/>
          </p:nvSpPr>
          <p:spPr bwMode="auto">
            <a:xfrm>
              <a:off x="237743" y="1627632"/>
              <a:ext cx="2093503" cy="25302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t" anchorCtr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</a:pPr>
              <a:r>
                <a:rPr lang="cs-CZ" sz="2000" b="1" dirty="0" smtClean="0">
                  <a:effectLst/>
                  <a:latin typeface="Arial Narrow"/>
                  <a:ea typeface="Calibri"/>
                  <a:cs typeface="Times New Roman"/>
                </a:rPr>
                <a:t>KULTURNĚ ZAMĚŘENÝ</a:t>
              </a:r>
              <a:endParaRPr lang="cs-CZ" sz="2000" dirty="0">
                <a:effectLst/>
                <a:latin typeface="Cambria"/>
                <a:ea typeface="Calibri"/>
                <a:cs typeface="Times New Roman"/>
              </a:endParaRPr>
            </a:p>
          </p:txBody>
        </p:sp>
        <p:sp>
          <p:nvSpPr>
            <p:cNvPr id="9" name="Textové pole 2"/>
            <p:cNvSpPr txBox="1">
              <a:spLocks noChangeArrowheads="1"/>
            </p:cNvSpPr>
            <p:nvPr/>
          </p:nvSpPr>
          <p:spPr bwMode="auto">
            <a:xfrm>
              <a:off x="242316" y="1947672"/>
              <a:ext cx="2088930" cy="25302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36000" rIns="0" bIns="36000" anchor="t" anchorCtr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</a:pPr>
              <a:r>
                <a:rPr lang="cs-CZ" sz="2000" b="1" dirty="0" smtClean="0">
                  <a:effectLst/>
                  <a:latin typeface="Arial Narrow"/>
                  <a:ea typeface="Calibri"/>
                  <a:cs typeface="Times New Roman"/>
                </a:rPr>
                <a:t>PROFESIONÁLNĚ ZAMĚŘENÝ</a:t>
              </a:r>
              <a:endParaRPr lang="cs-CZ" sz="2000" dirty="0">
                <a:effectLst/>
                <a:latin typeface="Cambria"/>
                <a:ea typeface="Calibri"/>
                <a:cs typeface="Times New Roman"/>
              </a:endParaRPr>
            </a:p>
          </p:txBody>
        </p:sp>
        <p:sp>
          <p:nvSpPr>
            <p:cNvPr id="10" name="Textové pole 2"/>
            <p:cNvSpPr txBox="1">
              <a:spLocks noChangeArrowheads="1"/>
            </p:cNvSpPr>
            <p:nvPr/>
          </p:nvSpPr>
          <p:spPr bwMode="auto">
            <a:xfrm>
              <a:off x="249090" y="2263140"/>
              <a:ext cx="2082156" cy="25302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t" anchorCtr="0">
              <a:spAutoFit/>
            </a:bodyPr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</a:pPr>
              <a:r>
                <a:rPr lang="cs-CZ" sz="2000" b="1" dirty="0" smtClean="0">
                  <a:effectLst/>
                  <a:latin typeface="Arial Narrow"/>
                  <a:ea typeface="Calibri"/>
                  <a:cs typeface="Times New Roman"/>
                </a:rPr>
                <a:t>ZAMĚŘENÝ NA UDÁLOSTI</a:t>
              </a:r>
              <a:endParaRPr lang="cs-CZ" sz="2000" dirty="0">
                <a:effectLst/>
                <a:latin typeface="Cambria"/>
                <a:ea typeface="Calibri"/>
                <a:cs typeface="Times New Roman"/>
              </a:endParaRPr>
            </a:p>
          </p:txBody>
        </p:sp>
        <p:sp>
          <p:nvSpPr>
            <p:cNvPr id="11" name="Textové pole 2"/>
            <p:cNvSpPr txBox="1">
              <a:spLocks noChangeArrowheads="1"/>
            </p:cNvSpPr>
            <p:nvPr/>
          </p:nvSpPr>
          <p:spPr bwMode="auto">
            <a:xfrm>
              <a:off x="242316" y="2587752"/>
              <a:ext cx="2088930" cy="237490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t" anchorCtr="0"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</a:pPr>
              <a:r>
                <a:rPr lang="cs-CZ" sz="2000" b="1" dirty="0" smtClean="0">
                  <a:effectLst/>
                  <a:latin typeface="Arial Narrow"/>
                  <a:ea typeface="Calibri"/>
                  <a:cs typeface="Times New Roman"/>
                </a:rPr>
                <a:t>OSTATNÍ DRUHY</a:t>
              </a:r>
              <a:endParaRPr lang="cs-CZ" sz="2000" dirty="0">
                <a:effectLst/>
                <a:latin typeface="Cambria"/>
                <a:ea typeface="Calibri"/>
                <a:cs typeface="Times New Roman"/>
              </a:endParaRPr>
            </a:p>
          </p:txBody>
        </p:sp>
        <p:sp>
          <p:nvSpPr>
            <p:cNvPr id="12" name="Obdélníkový popisek 11"/>
            <p:cNvSpPr/>
            <p:nvPr/>
          </p:nvSpPr>
          <p:spPr>
            <a:xfrm>
              <a:off x="2615554" y="525311"/>
              <a:ext cx="1124585" cy="219075"/>
            </a:xfrm>
            <a:prstGeom prst="wedgeRectCallout">
              <a:avLst>
                <a:gd name="adj1" fmla="val -75526"/>
                <a:gd name="adj2" fmla="val 44703"/>
              </a:avLst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</a:pPr>
              <a:r>
                <a:rPr lang="cs-CZ" sz="2000" b="1" dirty="0" smtClean="0">
                  <a:solidFill>
                    <a:srgbClr val="0D0D0D"/>
                  </a:solidFill>
                  <a:effectLst/>
                  <a:latin typeface="Arial Narrow"/>
                  <a:ea typeface="Calibri"/>
                  <a:cs typeface="Times New Roman"/>
                </a:rPr>
                <a:t>POBYTOVÝ</a:t>
              </a:r>
              <a:endParaRPr lang="cs-CZ" sz="2000" dirty="0">
                <a:effectLst/>
                <a:latin typeface="Cambria"/>
                <a:ea typeface="Calibri"/>
                <a:cs typeface="Times New Roman"/>
              </a:endParaRPr>
            </a:p>
          </p:txBody>
        </p:sp>
        <p:sp>
          <p:nvSpPr>
            <p:cNvPr id="13" name="Obdélníkový popisek 12"/>
            <p:cNvSpPr/>
            <p:nvPr/>
          </p:nvSpPr>
          <p:spPr>
            <a:xfrm>
              <a:off x="2619921" y="824774"/>
              <a:ext cx="1120218" cy="442722"/>
            </a:xfrm>
            <a:prstGeom prst="wedgeRectCallout">
              <a:avLst>
                <a:gd name="adj1" fmla="val -75525"/>
                <a:gd name="adj2" fmla="val -30434"/>
              </a:avLst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0" rIns="9144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spcAft>
                  <a:spcPts val="0"/>
                </a:spcAft>
              </a:pPr>
              <a:r>
                <a:rPr lang="cs-CZ" sz="2000" b="1" dirty="0" smtClean="0">
                  <a:solidFill>
                    <a:srgbClr val="0D0D0D"/>
                  </a:solidFill>
                  <a:effectLst/>
                  <a:latin typeface="Arial Narrow"/>
                  <a:ea typeface="Calibri"/>
                  <a:cs typeface="Times New Roman"/>
                </a:rPr>
                <a:t>AKTIVNÍ</a:t>
              </a:r>
              <a:r>
                <a:rPr lang="cs-CZ" sz="1000" b="1" dirty="0" smtClean="0">
                  <a:solidFill>
                    <a:srgbClr val="0D0D0D"/>
                  </a:solidFill>
                  <a:effectLst/>
                  <a:latin typeface="Arial Narrow"/>
                  <a:ea typeface="Calibri"/>
                  <a:cs typeface="Times New Roman"/>
                </a:rPr>
                <a:t> </a:t>
              </a:r>
              <a:r>
                <a:rPr lang="cs-CZ" sz="2000" b="1" dirty="0" smtClean="0">
                  <a:solidFill>
                    <a:srgbClr val="0D0D0D"/>
                  </a:solidFill>
                  <a:effectLst/>
                  <a:latin typeface="Arial Narrow"/>
                  <a:ea typeface="Calibri"/>
                  <a:cs typeface="Times New Roman"/>
                </a:rPr>
                <a:t>TURISTIKA</a:t>
              </a:r>
              <a:endParaRPr lang="cs-CZ" sz="2000" dirty="0">
                <a:effectLst/>
                <a:latin typeface="Cambria"/>
                <a:ea typeface="Calibri"/>
                <a:cs typeface="Times New Roman"/>
              </a:endParaRPr>
            </a:p>
          </p:txBody>
        </p:sp>
        <p:sp>
          <p:nvSpPr>
            <p:cNvPr id="14" name="Volný tvar 13"/>
            <p:cNvSpPr/>
            <p:nvPr/>
          </p:nvSpPr>
          <p:spPr>
            <a:xfrm>
              <a:off x="0" y="205740"/>
              <a:ext cx="237490" cy="2509520"/>
            </a:xfrm>
            <a:custGeom>
              <a:avLst/>
              <a:gdLst>
                <a:gd name="connsiteX0" fmla="*/ 193764 w 257772"/>
                <a:gd name="connsiteY0" fmla="*/ 0 h 2687529"/>
                <a:gd name="connsiteX1" fmla="*/ 1740 w 257772"/>
                <a:gd name="connsiteY1" fmla="*/ 4572 h 2687529"/>
                <a:gd name="connsiteX2" fmla="*/ 1740 w 257772"/>
                <a:gd name="connsiteY2" fmla="*/ 4572 h 2687529"/>
                <a:gd name="connsiteX3" fmla="*/ 24600 w 257772"/>
                <a:gd name="connsiteY3" fmla="*/ 2510028 h 2687529"/>
                <a:gd name="connsiteX4" fmla="*/ 234912 w 257772"/>
                <a:gd name="connsiteY4" fmla="*/ 2482596 h 2687529"/>
                <a:gd name="connsiteX5" fmla="*/ 221196 w 257772"/>
                <a:gd name="connsiteY5" fmla="*/ 2487168 h 2687529"/>
                <a:gd name="connsiteX6" fmla="*/ 257772 w 257772"/>
                <a:gd name="connsiteY6" fmla="*/ 2478024 h 2687529"/>
                <a:gd name="connsiteX0" fmla="*/ 192024 w 256032"/>
                <a:gd name="connsiteY0" fmla="*/ 0 h 2769673"/>
                <a:gd name="connsiteX1" fmla="*/ 0 w 256032"/>
                <a:gd name="connsiteY1" fmla="*/ 4572 h 2769673"/>
                <a:gd name="connsiteX2" fmla="*/ 0 w 256032"/>
                <a:gd name="connsiteY2" fmla="*/ 4572 h 2769673"/>
                <a:gd name="connsiteX3" fmla="*/ 22860 w 256032"/>
                <a:gd name="connsiteY3" fmla="*/ 2510028 h 2769673"/>
                <a:gd name="connsiteX4" fmla="*/ 85330 w 256032"/>
                <a:gd name="connsiteY4" fmla="*/ 2687529 h 2769673"/>
                <a:gd name="connsiteX5" fmla="*/ 233172 w 256032"/>
                <a:gd name="connsiteY5" fmla="*/ 2482596 h 2769673"/>
                <a:gd name="connsiteX6" fmla="*/ 219456 w 256032"/>
                <a:gd name="connsiteY6" fmla="*/ 2487168 h 2769673"/>
                <a:gd name="connsiteX7" fmla="*/ 256032 w 256032"/>
                <a:gd name="connsiteY7" fmla="*/ 2478024 h 2769673"/>
                <a:gd name="connsiteX0" fmla="*/ 193717 w 257725"/>
                <a:gd name="connsiteY0" fmla="*/ 0 h 2687953"/>
                <a:gd name="connsiteX1" fmla="*/ 1693 w 257725"/>
                <a:gd name="connsiteY1" fmla="*/ 4572 h 2687953"/>
                <a:gd name="connsiteX2" fmla="*/ 1693 w 257725"/>
                <a:gd name="connsiteY2" fmla="*/ 4572 h 2687953"/>
                <a:gd name="connsiteX3" fmla="*/ 1693 w 257725"/>
                <a:gd name="connsiteY3" fmla="*/ 1778789 h 2687953"/>
                <a:gd name="connsiteX4" fmla="*/ 24553 w 257725"/>
                <a:gd name="connsiteY4" fmla="*/ 2510028 h 2687953"/>
                <a:gd name="connsiteX5" fmla="*/ 87023 w 257725"/>
                <a:gd name="connsiteY5" fmla="*/ 2687529 h 2687953"/>
                <a:gd name="connsiteX6" fmla="*/ 234865 w 257725"/>
                <a:gd name="connsiteY6" fmla="*/ 2482596 h 2687953"/>
                <a:gd name="connsiteX7" fmla="*/ 221149 w 257725"/>
                <a:gd name="connsiteY7" fmla="*/ 2487168 h 2687953"/>
                <a:gd name="connsiteX8" fmla="*/ 257725 w 257725"/>
                <a:gd name="connsiteY8" fmla="*/ 2478024 h 2687953"/>
                <a:gd name="connsiteX0" fmla="*/ 193764 w 257772"/>
                <a:gd name="connsiteY0" fmla="*/ 0 h 2556575"/>
                <a:gd name="connsiteX1" fmla="*/ 1740 w 257772"/>
                <a:gd name="connsiteY1" fmla="*/ 4572 h 2556575"/>
                <a:gd name="connsiteX2" fmla="*/ 1740 w 257772"/>
                <a:gd name="connsiteY2" fmla="*/ 4572 h 2556575"/>
                <a:gd name="connsiteX3" fmla="*/ 1740 w 257772"/>
                <a:gd name="connsiteY3" fmla="*/ 1778789 h 2556575"/>
                <a:gd name="connsiteX4" fmla="*/ 24600 w 257772"/>
                <a:gd name="connsiteY4" fmla="*/ 2510028 h 2556575"/>
                <a:gd name="connsiteX5" fmla="*/ 234912 w 257772"/>
                <a:gd name="connsiteY5" fmla="*/ 2482596 h 2556575"/>
                <a:gd name="connsiteX6" fmla="*/ 221196 w 257772"/>
                <a:gd name="connsiteY6" fmla="*/ 2487168 h 2556575"/>
                <a:gd name="connsiteX7" fmla="*/ 257772 w 257772"/>
                <a:gd name="connsiteY7" fmla="*/ 2478024 h 2556575"/>
                <a:gd name="connsiteX0" fmla="*/ 193764 w 241757"/>
                <a:gd name="connsiteY0" fmla="*/ 0 h 2556575"/>
                <a:gd name="connsiteX1" fmla="*/ 1740 w 241757"/>
                <a:gd name="connsiteY1" fmla="*/ 4572 h 2556575"/>
                <a:gd name="connsiteX2" fmla="*/ 1740 w 241757"/>
                <a:gd name="connsiteY2" fmla="*/ 4572 h 2556575"/>
                <a:gd name="connsiteX3" fmla="*/ 1740 w 241757"/>
                <a:gd name="connsiteY3" fmla="*/ 1778789 h 2556575"/>
                <a:gd name="connsiteX4" fmla="*/ 24600 w 241757"/>
                <a:gd name="connsiteY4" fmla="*/ 2510028 h 2556575"/>
                <a:gd name="connsiteX5" fmla="*/ 234912 w 241757"/>
                <a:gd name="connsiteY5" fmla="*/ 2482596 h 2556575"/>
                <a:gd name="connsiteX6" fmla="*/ 221196 w 241757"/>
                <a:gd name="connsiteY6" fmla="*/ 2487168 h 2556575"/>
                <a:gd name="connsiteX0" fmla="*/ 193764 w 241757"/>
                <a:gd name="connsiteY0" fmla="*/ 0 h 2510028"/>
                <a:gd name="connsiteX1" fmla="*/ 1740 w 241757"/>
                <a:gd name="connsiteY1" fmla="*/ 4572 h 2510028"/>
                <a:gd name="connsiteX2" fmla="*/ 1740 w 241757"/>
                <a:gd name="connsiteY2" fmla="*/ 4572 h 2510028"/>
                <a:gd name="connsiteX3" fmla="*/ 1740 w 241757"/>
                <a:gd name="connsiteY3" fmla="*/ 1778789 h 2510028"/>
                <a:gd name="connsiteX4" fmla="*/ 24600 w 241757"/>
                <a:gd name="connsiteY4" fmla="*/ 2510028 h 2510028"/>
                <a:gd name="connsiteX5" fmla="*/ 234912 w 241757"/>
                <a:gd name="connsiteY5" fmla="*/ 2482596 h 2510028"/>
                <a:gd name="connsiteX6" fmla="*/ 221196 w 241757"/>
                <a:gd name="connsiteY6" fmla="*/ 2487168 h 2510028"/>
                <a:gd name="connsiteX0" fmla="*/ 193764 w 251997"/>
                <a:gd name="connsiteY0" fmla="*/ 0 h 2510043"/>
                <a:gd name="connsiteX1" fmla="*/ 1740 w 251997"/>
                <a:gd name="connsiteY1" fmla="*/ 4572 h 2510043"/>
                <a:gd name="connsiteX2" fmla="*/ 1740 w 251997"/>
                <a:gd name="connsiteY2" fmla="*/ 4572 h 2510043"/>
                <a:gd name="connsiteX3" fmla="*/ 1740 w 251997"/>
                <a:gd name="connsiteY3" fmla="*/ 1778789 h 2510043"/>
                <a:gd name="connsiteX4" fmla="*/ 24600 w 251997"/>
                <a:gd name="connsiteY4" fmla="*/ 2510028 h 2510043"/>
                <a:gd name="connsiteX5" fmla="*/ 234912 w 251997"/>
                <a:gd name="connsiteY5" fmla="*/ 2482596 h 2510043"/>
                <a:gd name="connsiteX6" fmla="*/ 241757 w 251997"/>
                <a:gd name="connsiteY6" fmla="*/ 2510028 h 2510043"/>
                <a:gd name="connsiteX0" fmla="*/ 193764 w 234912"/>
                <a:gd name="connsiteY0" fmla="*/ 0 h 2510028"/>
                <a:gd name="connsiteX1" fmla="*/ 1740 w 234912"/>
                <a:gd name="connsiteY1" fmla="*/ 4572 h 2510028"/>
                <a:gd name="connsiteX2" fmla="*/ 1740 w 234912"/>
                <a:gd name="connsiteY2" fmla="*/ 4572 h 2510028"/>
                <a:gd name="connsiteX3" fmla="*/ 1740 w 234912"/>
                <a:gd name="connsiteY3" fmla="*/ 1778789 h 2510028"/>
                <a:gd name="connsiteX4" fmla="*/ 24600 w 234912"/>
                <a:gd name="connsiteY4" fmla="*/ 2510028 h 2510028"/>
                <a:gd name="connsiteX5" fmla="*/ 234912 w 234912"/>
                <a:gd name="connsiteY5" fmla="*/ 2482596 h 2510028"/>
                <a:gd name="connsiteX0" fmla="*/ 193764 w 234912"/>
                <a:gd name="connsiteY0" fmla="*/ 0 h 2564193"/>
                <a:gd name="connsiteX1" fmla="*/ 1740 w 234912"/>
                <a:gd name="connsiteY1" fmla="*/ 4572 h 2564193"/>
                <a:gd name="connsiteX2" fmla="*/ 1740 w 234912"/>
                <a:gd name="connsiteY2" fmla="*/ 4572 h 2564193"/>
                <a:gd name="connsiteX3" fmla="*/ 1740 w 234912"/>
                <a:gd name="connsiteY3" fmla="*/ 1778789 h 2564193"/>
                <a:gd name="connsiteX4" fmla="*/ 24600 w 234912"/>
                <a:gd name="connsiteY4" fmla="*/ 2510028 h 2564193"/>
                <a:gd name="connsiteX5" fmla="*/ 234912 w 234912"/>
                <a:gd name="connsiteY5" fmla="*/ 2510028 h 2564193"/>
                <a:gd name="connsiteX0" fmla="*/ 193764 w 193764"/>
                <a:gd name="connsiteY0" fmla="*/ 0 h 2510028"/>
                <a:gd name="connsiteX1" fmla="*/ 1740 w 193764"/>
                <a:gd name="connsiteY1" fmla="*/ 4572 h 2510028"/>
                <a:gd name="connsiteX2" fmla="*/ 1740 w 193764"/>
                <a:gd name="connsiteY2" fmla="*/ 4572 h 2510028"/>
                <a:gd name="connsiteX3" fmla="*/ 1740 w 193764"/>
                <a:gd name="connsiteY3" fmla="*/ 1778789 h 2510028"/>
                <a:gd name="connsiteX4" fmla="*/ 24600 w 193764"/>
                <a:gd name="connsiteY4" fmla="*/ 2510028 h 2510028"/>
                <a:gd name="connsiteX0" fmla="*/ 192024 w 192024"/>
                <a:gd name="connsiteY0" fmla="*/ 0 h 2510028"/>
                <a:gd name="connsiteX1" fmla="*/ 0 w 192024"/>
                <a:gd name="connsiteY1" fmla="*/ 4572 h 2510028"/>
                <a:gd name="connsiteX2" fmla="*/ 0 w 192024"/>
                <a:gd name="connsiteY2" fmla="*/ 4572 h 2510028"/>
                <a:gd name="connsiteX3" fmla="*/ 22860 w 192024"/>
                <a:gd name="connsiteY3" fmla="*/ 2510028 h 2510028"/>
                <a:gd name="connsiteX0" fmla="*/ 192024 w 192024"/>
                <a:gd name="connsiteY0" fmla="*/ 0 h 2510028"/>
                <a:gd name="connsiteX1" fmla="*/ 0 w 192024"/>
                <a:gd name="connsiteY1" fmla="*/ 4572 h 2510028"/>
                <a:gd name="connsiteX2" fmla="*/ 0 w 192024"/>
                <a:gd name="connsiteY2" fmla="*/ 4572 h 2510028"/>
                <a:gd name="connsiteX3" fmla="*/ 0 w 192024"/>
                <a:gd name="connsiteY3" fmla="*/ 2510028 h 2510028"/>
                <a:gd name="connsiteX0" fmla="*/ 192024 w 192024"/>
                <a:gd name="connsiteY0" fmla="*/ 0 h 2510028"/>
                <a:gd name="connsiteX1" fmla="*/ 0 w 192024"/>
                <a:gd name="connsiteY1" fmla="*/ 4572 h 2510028"/>
                <a:gd name="connsiteX2" fmla="*/ 0 w 192024"/>
                <a:gd name="connsiteY2" fmla="*/ 4572 h 2510028"/>
                <a:gd name="connsiteX3" fmla="*/ 0 w 192024"/>
                <a:gd name="connsiteY3" fmla="*/ 2510028 h 2510028"/>
                <a:gd name="connsiteX0" fmla="*/ 192024 w 192024"/>
                <a:gd name="connsiteY0" fmla="*/ 0 h 2510028"/>
                <a:gd name="connsiteX1" fmla="*/ 0 w 192024"/>
                <a:gd name="connsiteY1" fmla="*/ 4572 h 2510028"/>
                <a:gd name="connsiteX2" fmla="*/ 0 w 192024"/>
                <a:gd name="connsiteY2" fmla="*/ 4572 h 2510028"/>
                <a:gd name="connsiteX3" fmla="*/ 0 w 192024"/>
                <a:gd name="connsiteY3" fmla="*/ 2510028 h 2510028"/>
                <a:gd name="connsiteX4" fmla="*/ 0 w 192024"/>
                <a:gd name="connsiteY4" fmla="*/ 2510028 h 2510028"/>
                <a:gd name="connsiteX0" fmla="*/ 209658 w 255693"/>
                <a:gd name="connsiteY0" fmla="*/ 0 h 2695617"/>
                <a:gd name="connsiteX1" fmla="*/ 17634 w 255693"/>
                <a:gd name="connsiteY1" fmla="*/ 4572 h 2695617"/>
                <a:gd name="connsiteX2" fmla="*/ 17634 w 255693"/>
                <a:gd name="connsiteY2" fmla="*/ 4572 h 2695617"/>
                <a:gd name="connsiteX3" fmla="*/ 17634 w 255693"/>
                <a:gd name="connsiteY3" fmla="*/ 2510028 h 2695617"/>
                <a:gd name="connsiteX4" fmla="*/ 255693 w 255693"/>
                <a:gd name="connsiteY4" fmla="*/ 2510028 h 2695617"/>
                <a:gd name="connsiteX0" fmla="*/ 209658 w 255693"/>
                <a:gd name="connsiteY0" fmla="*/ 0 h 2510028"/>
                <a:gd name="connsiteX1" fmla="*/ 17634 w 255693"/>
                <a:gd name="connsiteY1" fmla="*/ 4572 h 2510028"/>
                <a:gd name="connsiteX2" fmla="*/ 17634 w 255693"/>
                <a:gd name="connsiteY2" fmla="*/ 4572 h 2510028"/>
                <a:gd name="connsiteX3" fmla="*/ 17634 w 255693"/>
                <a:gd name="connsiteY3" fmla="*/ 2510028 h 2510028"/>
                <a:gd name="connsiteX4" fmla="*/ 255693 w 255693"/>
                <a:gd name="connsiteY4" fmla="*/ 2510028 h 2510028"/>
                <a:gd name="connsiteX0" fmla="*/ 192024 w 238059"/>
                <a:gd name="connsiteY0" fmla="*/ 0 h 2510028"/>
                <a:gd name="connsiteX1" fmla="*/ 0 w 238059"/>
                <a:gd name="connsiteY1" fmla="*/ 4572 h 2510028"/>
                <a:gd name="connsiteX2" fmla="*/ 0 w 238059"/>
                <a:gd name="connsiteY2" fmla="*/ 4572 h 2510028"/>
                <a:gd name="connsiteX3" fmla="*/ 0 w 238059"/>
                <a:gd name="connsiteY3" fmla="*/ 2510028 h 2510028"/>
                <a:gd name="connsiteX4" fmla="*/ 238059 w 238059"/>
                <a:gd name="connsiteY4" fmla="*/ 2510028 h 2510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059" h="2510028">
                  <a:moveTo>
                    <a:pt x="192024" y="0"/>
                  </a:moveTo>
                  <a:lnTo>
                    <a:pt x="0" y="4572"/>
                  </a:lnTo>
                  <a:lnTo>
                    <a:pt x="0" y="4572"/>
                  </a:lnTo>
                  <a:lnTo>
                    <a:pt x="0" y="2510028"/>
                  </a:lnTo>
                  <a:lnTo>
                    <a:pt x="238059" y="2510028"/>
                  </a:lnTo>
                </a:path>
              </a:pathLst>
            </a:custGeom>
            <a:noFill/>
            <a:ln w="952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5" name="Přímá spojnice 14"/>
            <p:cNvCxnSpPr/>
            <p:nvPr/>
          </p:nvCxnSpPr>
          <p:spPr>
            <a:xfrm>
              <a:off x="0" y="781812"/>
              <a:ext cx="237744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</a:ln>
            <a:effectLst/>
          </p:spPr>
        </p:cxnSp>
        <p:cxnSp>
          <p:nvCxnSpPr>
            <p:cNvPr id="16" name="Přímá spojnice 15"/>
            <p:cNvCxnSpPr/>
            <p:nvPr/>
          </p:nvCxnSpPr>
          <p:spPr>
            <a:xfrm>
              <a:off x="4572" y="1110996"/>
              <a:ext cx="237490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</a:ln>
            <a:effectLst/>
          </p:spPr>
        </p:cxnSp>
        <p:cxnSp>
          <p:nvCxnSpPr>
            <p:cNvPr id="17" name="Přímá spojnice 16"/>
            <p:cNvCxnSpPr/>
            <p:nvPr/>
          </p:nvCxnSpPr>
          <p:spPr>
            <a:xfrm>
              <a:off x="4572" y="1426464"/>
              <a:ext cx="237490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</a:ln>
            <a:effectLst/>
          </p:spPr>
        </p:cxnSp>
        <p:cxnSp>
          <p:nvCxnSpPr>
            <p:cNvPr id="18" name="Přímá spojnice 17"/>
            <p:cNvCxnSpPr/>
            <p:nvPr/>
          </p:nvCxnSpPr>
          <p:spPr>
            <a:xfrm>
              <a:off x="4572" y="1746504"/>
              <a:ext cx="237490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</a:ln>
            <a:effectLst/>
          </p:spPr>
        </p:cxnSp>
        <p:cxnSp>
          <p:nvCxnSpPr>
            <p:cNvPr id="19" name="Přímá spojnice 18"/>
            <p:cNvCxnSpPr/>
            <p:nvPr/>
          </p:nvCxnSpPr>
          <p:spPr>
            <a:xfrm>
              <a:off x="4572" y="2071116"/>
              <a:ext cx="237490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</a:ln>
            <a:effectLst/>
          </p:spPr>
        </p:cxnSp>
        <p:cxnSp>
          <p:nvCxnSpPr>
            <p:cNvPr id="20" name="Přímá spojnice 19"/>
            <p:cNvCxnSpPr/>
            <p:nvPr/>
          </p:nvCxnSpPr>
          <p:spPr>
            <a:xfrm>
              <a:off x="4572" y="2382012"/>
              <a:ext cx="237490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lumMod val="95000"/>
                  <a:lumOff val="5000"/>
                </a:sysClr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2121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62262" y="532090"/>
            <a:ext cx="2605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ODLIŠNÉ POJETÍ: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403648" y="1194194"/>
            <a:ext cx="67687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 smtClean="0"/>
              <a:t>REKREAČNÍ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 smtClean="0"/>
              <a:t>KULTURNÍ LÁZEŇSKO-LÉČEBNÝ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 smtClean="0"/>
              <a:t>SPORTOVNĚ-REKREAČNÍ A </a:t>
            </a:r>
            <a:r>
              <a:rPr lang="cs-CZ" sz="2000" b="1" dirty="0" smtClean="0"/>
              <a:t>POZNÁVACÍ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 smtClean="0"/>
              <a:t>SPORTOVNĚ-TURISTICKÝ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 smtClean="0"/>
              <a:t>S</a:t>
            </a:r>
            <a:r>
              <a:rPr lang="cs-CZ" sz="2000" b="1" dirty="0" smtClean="0"/>
              <a:t>PECIFICKÉ </a:t>
            </a:r>
            <a:r>
              <a:rPr lang="cs-CZ" sz="2000" b="1" dirty="0" smtClean="0"/>
              <a:t>FORMY CESTOVNÍHO RUCHU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 smtClean="0"/>
              <a:t>PROFESIONÁLNĚ ZAMĚŘENÁ TURISTIKA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 smtClean="0"/>
              <a:t>VENKOVSKÁ TURISTIKA, AGROTURISTIKA A EKOTURISTIKA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 smtClean="0"/>
              <a:t>NÁVŠTĚVY SPORTOVNÍCH AKCÍ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cs-CZ" sz="2000" b="1" dirty="0" smtClean="0"/>
              <a:t>NÁBOŽENSKÁ TURISTIKA;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cs-CZ" sz="2000" b="1" dirty="0" smtClean="0"/>
              <a:t>POBYTY S VYTVÁŘENÍM ILUZE DOBRODRUŽSTVÍ NEBO HISTORICKÝCH OBDOBÍ;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 smtClean="0"/>
              <a:t>„TEMNÁ“ TURISTIKA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000" b="1" dirty="0" smtClean="0"/>
              <a:t>TURISTIKA NÁKUPNÍ, SEXUÁLNÍ, LOVECKÁ ATD.</a:t>
            </a:r>
          </a:p>
        </p:txBody>
      </p:sp>
    </p:spTree>
    <p:extLst>
      <p:ext uri="{BB962C8B-B14F-4D97-AF65-F5344CB8AC3E}">
        <p14:creationId xmlns:p14="http://schemas.microsoft.com/office/powerpoint/2010/main" val="121540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7298255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691680" y="692696"/>
            <a:ext cx="5616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FORMY CESTOVNÍHO RUCHU</a:t>
            </a:r>
            <a:endParaRPr lang="cs-CZ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3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"/>
          <p:cNvGrpSpPr/>
          <p:nvPr/>
        </p:nvGrpSpPr>
        <p:grpSpPr>
          <a:xfrm>
            <a:off x="2123728" y="1196752"/>
            <a:ext cx="4896544" cy="5112568"/>
            <a:chOff x="2267744" y="1465877"/>
            <a:chExt cx="4520983" cy="4693661"/>
          </a:xfrm>
        </p:grpSpPr>
        <p:pic>
          <p:nvPicPr>
            <p:cNvPr id="6149" name="Picture 5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800" t="17504" r="800" b="-1789"/>
            <a:stretch/>
          </p:blipFill>
          <p:spPr bwMode="auto">
            <a:xfrm>
              <a:off x="2267744" y="1465877"/>
              <a:ext cx="4520983" cy="4693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Obdélník 1"/>
            <p:cNvSpPr/>
            <p:nvPr/>
          </p:nvSpPr>
          <p:spPr>
            <a:xfrm>
              <a:off x="4860661" y="1598093"/>
              <a:ext cx="1800200" cy="780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" name="Obdélník 3"/>
          <p:cNvSpPr/>
          <p:nvPr/>
        </p:nvSpPr>
        <p:spPr>
          <a:xfrm>
            <a:off x="1619672" y="332656"/>
            <a:ext cx="5616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FORMY CESTOVNÍHO RUCHU</a:t>
            </a:r>
            <a:endParaRPr lang="cs-CZ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56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Skupina 42"/>
          <p:cNvGrpSpPr/>
          <p:nvPr/>
        </p:nvGrpSpPr>
        <p:grpSpPr>
          <a:xfrm>
            <a:off x="539552" y="692696"/>
            <a:ext cx="3572475" cy="1440160"/>
            <a:chOff x="539552" y="692696"/>
            <a:chExt cx="3572475" cy="1440160"/>
          </a:xfrm>
        </p:grpSpPr>
        <p:grpSp>
          <p:nvGrpSpPr>
            <p:cNvPr id="27" name="Skupina 26"/>
            <p:cNvGrpSpPr/>
            <p:nvPr/>
          </p:nvGrpSpPr>
          <p:grpSpPr>
            <a:xfrm>
              <a:off x="539552" y="764704"/>
              <a:ext cx="1440160" cy="1368152"/>
              <a:chOff x="683568" y="764704"/>
              <a:chExt cx="1440160" cy="1368152"/>
            </a:xfrm>
          </p:grpSpPr>
          <p:grpSp>
            <p:nvGrpSpPr>
              <p:cNvPr id="2" name="Group 2"/>
              <p:cNvGrpSpPr>
                <a:grpSpLocks/>
              </p:cNvGrpSpPr>
              <p:nvPr/>
            </p:nvGrpSpPr>
            <p:grpSpPr bwMode="auto">
              <a:xfrm>
                <a:off x="683568" y="764704"/>
                <a:ext cx="1440160" cy="1368152"/>
                <a:chOff x="6535" y="4358"/>
                <a:chExt cx="1467" cy="1455"/>
              </a:xfrm>
            </p:grpSpPr>
            <p:sp>
              <p:nvSpPr>
                <p:cNvPr id="3" name="AutoShape 3"/>
                <p:cNvSpPr>
                  <a:spLocks noChangeArrowheads="1"/>
                </p:cNvSpPr>
                <p:nvPr/>
              </p:nvSpPr>
              <p:spPr bwMode="auto">
                <a:xfrm>
                  <a:off x="6535" y="4358"/>
                  <a:ext cx="1467" cy="1455"/>
                </a:xfrm>
                <a:prstGeom prst="wedgeEllipseCallout">
                  <a:avLst>
                    <a:gd name="adj1" fmla="val -38389"/>
                    <a:gd name="adj2" fmla="val 7444"/>
                  </a:avLst>
                </a:prstGeom>
                <a:solidFill>
                  <a:srgbClr val="EAEAEA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cs-CZ" altLang="cs-CZ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4" name="Group 4"/>
                <p:cNvGrpSpPr>
                  <a:grpSpLocks/>
                </p:cNvGrpSpPr>
                <p:nvPr/>
              </p:nvGrpSpPr>
              <p:grpSpPr bwMode="auto">
                <a:xfrm>
                  <a:off x="6838" y="4625"/>
                  <a:ext cx="961" cy="841"/>
                  <a:chOff x="5124" y="4681"/>
                  <a:chExt cx="962" cy="841"/>
                </a:xfrm>
              </p:grpSpPr>
              <p:cxnSp>
                <p:nvCxnSpPr>
                  <p:cNvPr id="1029" name="AutoShape 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124" y="5184"/>
                    <a:ext cx="391" cy="315"/>
                  </a:xfrm>
                  <a:prstGeom prst="curvedConnector3">
                    <a:avLst>
                      <a:gd name="adj1" fmla="val 32764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triangle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030" name="AutoShape 6"/>
                  <p:cNvCxnSpPr>
                    <a:cxnSpLocks noChangeShapeType="1"/>
                  </p:cNvCxnSpPr>
                  <p:nvPr/>
                </p:nvCxnSpPr>
                <p:spPr bwMode="auto">
                  <a:xfrm rot="5400000" flipH="1">
                    <a:off x="5422" y="5033"/>
                    <a:ext cx="392" cy="135"/>
                  </a:xfrm>
                  <a:prstGeom prst="curvedConnector3">
                    <a:avLst>
                      <a:gd name="adj1" fmla="val 49903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031" name="AutoShape 7"/>
                  <p:cNvCxnSpPr>
                    <a:cxnSpLocks noChangeShapeType="1"/>
                  </p:cNvCxnSpPr>
                  <p:nvPr/>
                </p:nvCxnSpPr>
                <p:spPr bwMode="auto">
                  <a:xfrm rot="16200000" flipH="1">
                    <a:off x="5638" y="4837"/>
                    <a:ext cx="305" cy="260"/>
                  </a:xfrm>
                  <a:prstGeom prst="curvedConnector3">
                    <a:avLst>
                      <a:gd name="adj1" fmla="val 4988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6" name="AutoShape 9"/>
                  <p:cNvSpPr>
                    <a:spLocks noChangeArrowheads="1"/>
                  </p:cNvSpPr>
                  <p:nvPr/>
                </p:nvSpPr>
                <p:spPr bwMode="auto">
                  <a:xfrm>
                    <a:off x="5438" y="4681"/>
                    <a:ext cx="223" cy="214"/>
                  </a:xfrm>
                  <a:prstGeom prst="star5">
                    <a:avLst/>
                  </a:prstGeom>
                  <a:solidFill>
                    <a:srgbClr val="FFFF99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7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5505" y="5308"/>
                    <a:ext cx="223" cy="214"/>
                  </a:xfrm>
                  <a:prstGeom prst="star5">
                    <a:avLst/>
                  </a:prstGeom>
                  <a:solidFill>
                    <a:srgbClr val="FFFF99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8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5863" y="5074"/>
                    <a:ext cx="223" cy="213"/>
                  </a:xfrm>
                  <a:prstGeom prst="star5">
                    <a:avLst/>
                  </a:prstGeom>
                  <a:solidFill>
                    <a:srgbClr val="FFFF99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  <p:cxnSp>
                <p:nvCxnSpPr>
                  <p:cNvPr id="1036" name="AutoShape 12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5783" y="5244"/>
                    <a:ext cx="181" cy="314"/>
                  </a:xfrm>
                  <a:prstGeom prst="curvedConnector2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non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sp>
            <p:nvSpPr>
              <p:cNvPr id="9" name="Prstenec 8"/>
              <p:cNvSpPr/>
              <p:nvPr/>
            </p:nvSpPr>
            <p:spPr>
              <a:xfrm>
                <a:off x="827584" y="1412776"/>
                <a:ext cx="144016" cy="144016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4" name="Obdélník 23"/>
            <p:cNvSpPr/>
            <p:nvPr/>
          </p:nvSpPr>
          <p:spPr>
            <a:xfrm>
              <a:off x="1979712" y="692696"/>
              <a:ext cx="213231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b="1" dirty="0" smtClean="0"/>
                <a:t>DOMÁCÍ TURISMUS</a:t>
              </a:r>
              <a:endParaRPr lang="cs-CZ" dirty="0"/>
            </a:p>
          </p:txBody>
        </p:sp>
      </p:grpSp>
      <p:grpSp>
        <p:nvGrpSpPr>
          <p:cNvPr id="45" name="Skupina 44"/>
          <p:cNvGrpSpPr/>
          <p:nvPr/>
        </p:nvGrpSpPr>
        <p:grpSpPr>
          <a:xfrm>
            <a:off x="2699792" y="2564904"/>
            <a:ext cx="4291842" cy="1368152"/>
            <a:chOff x="2699792" y="2564904"/>
            <a:chExt cx="4291842" cy="1368152"/>
          </a:xfrm>
        </p:grpSpPr>
        <p:grpSp>
          <p:nvGrpSpPr>
            <p:cNvPr id="12" name="Group 13"/>
            <p:cNvGrpSpPr>
              <a:grpSpLocks/>
            </p:cNvGrpSpPr>
            <p:nvPr/>
          </p:nvGrpSpPr>
          <p:grpSpPr bwMode="auto">
            <a:xfrm flipH="1">
              <a:off x="2699792" y="2564904"/>
              <a:ext cx="1800200" cy="1368152"/>
              <a:chOff x="5224" y="2898"/>
              <a:chExt cx="1794" cy="1403"/>
            </a:xfrm>
          </p:grpSpPr>
          <p:sp>
            <p:nvSpPr>
              <p:cNvPr id="13" name="AutoShape 14"/>
              <p:cNvSpPr>
                <a:spLocks noChangeArrowheads="1"/>
              </p:cNvSpPr>
              <p:nvPr/>
            </p:nvSpPr>
            <p:spPr bwMode="auto">
              <a:xfrm>
                <a:off x="5572" y="2898"/>
                <a:ext cx="1446" cy="1403"/>
              </a:xfrm>
              <a:prstGeom prst="wedgeEllipseCallout">
                <a:avLst>
                  <a:gd name="adj1" fmla="val -17306"/>
                  <a:gd name="adj2" fmla="val 12106"/>
                </a:avLst>
              </a:prstGeom>
              <a:solidFill>
                <a:srgbClr val="EAEAEA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altLang="cs-CZ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AutoShape 15"/>
              <p:cNvSpPr>
                <a:spLocks noChangeArrowheads="1"/>
              </p:cNvSpPr>
              <p:nvPr/>
            </p:nvSpPr>
            <p:spPr bwMode="auto">
              <a:xfrm rot="20085292" flipH="1">
                <a:off x="5224" y="3822"/>
                <a:ext cx="932" cy="304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rgbClr val="99CC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15" name="AutoShape 16"/>
              <p:cNvSpPr>
                <a:spLocks noChangeArrowheads="1"/>
              </p:cNvSpPr>
              <p:nvPr/>
            </p:nvSpPr>
            <p:spPr bwMode="auto">
              <a:xfrm rot="1759571">
                <a:off x="5267" y="3105"/>
                <a:ext cx="951" cy="304"/>
              </a:xfrm>
              <a:custGeom>
                <a:avLst/>
                <a:gdLst>
                  <a:gd name="G0" fmla="+- 16200 0 0"/>
                  <a:gd name="G1" fmla="+- 5400 0 0"/>
                  <a:gd name="G2" fmla="+- 21600 0 5400"/>
                  <a:gd name="G3" fmla="+- 10800 0 5400"/>
                  <a:gd name="G4" fmla="+- 21600 0 16200"/>
                  <a:gd name="G5" fmla="*/ G4 G3 10800"/>
                  <a:gd name="G6" fmla="+- 21600 0 G5"/>
                  <a:gd name="T0" fmla="*/ 16200 w 21600"/>
                  <a:gd name="T1" fmla="*/ 0 h 21600"/>
                  <a:gd name="T2" fmla="*/ 0 w 21600"/>
                  <a:gd name="T3" fmla="*/ 10800 h 21600"/>
                  <a:gd name="T4" fmla="*/ 16200 w 21600"/>
                  <a:gd name="T5" fmla="*/ 21600 h 21600"/>
                  <a:gd name="T6" fmla="*/ 21600 w 21600"/>
                  <a:gd name="T7" fmla="*/ 1080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75 w 21600"/>
                  <a:gd name="T13" fmla="*/ G1 h 21600"/>
                  <a:gd name="T14" fmla="*/ G6 w 21600"/>
                  <a:gd name="T15" fmla="*/ G2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rgbClr val="CCFFCC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25" name="Obdélník 24"/>
            <p:cNvSpPr/>
            <p:nvPr/>
          </p:nvSpPr>
          <p:spPr>
            <a:xfrm>
              <a:off x="4355976" y="3068960"/>
              <a:ext cx="26356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b="1" dirty="0" smtClean="0"/>
                <a:t>ZAHRANIČNÍ TURISMUS</a:t>
              </a:r>
              <a:endParaRPr lang="cs-CZ" dirty="0"/>
            </a:p>
          </p:txBody>
        </p:sp>
      </p:grpSp>
      <p:grpSp>
        <p:nvGrpSpPr>
          <p:cNvPr id="46" name="Skupina 45"/>
          <p:cNvGrpSpPr/>
          <p:nvPr/>
        </p:nvGrpSpPr>
        <p:grpSpPr>
          <a:xfrm>
            <a:off x="2339752" y="4365104"/>
            <a:ext cx="4818086" cy="1502952"/>
            <a:chOff x="2339752" y="4365104"/>
            <a:chExt cx="4818086" cy="1502952"/>
          </a:xfrm>
        </p:grpSpPr>
        <p:pic>
          <p:nvPicPr>
            <p:cNvPr id="1049" name="Picture 2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9752" y="4365104"/>
              <a:ext cx="2448272" cy="15029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Obdélník 25"/>
            <p:cNvSpPr/>
            <p:nvPr/>
          </p:nvSpPr>
          <p:spPr>
            <a:xfrm>
              <a:off x="4644008" y="4509120"/>
              <a:ext cx="251383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b="1" dirty="0" smtClean="0"/>
                <a:t>TRANZITNÍ TURISMUS</a:t>
              </a:r>
              <a:endParaRPr lang="cs-CZ" dirty="0"/>
            </a:p>
          </p:txBody>
        </p:sp>
      </p:grpSp>
      <p:grpSp>
        <p:nvGrpSpPr>
          <p:cNvPr id="44" name="Skupina 43"/>
          <p:cNvGrpSpPr/>
          <p:nvPr/>
        </p:nvGrpSpPr>
        <p:grpSpPr>
          <a:xfrm>
            <a:off x="3707904" y="764704"/>
            <a:ext cx="4581580" cy="1368152"/>
            <a:chOff x="3707904" y="764704"/>
            <a:chExt cx="4581580" cy="1368152"/>
          </a:xfrm>
        </p:grpSpPr>
        <p:grpSp>
          <p:nvGrpSpPr>
            <p:cNvPr id="42" name="Skupina 41"/>
            <p:cNvGrpSpPr/>
            <p:nvPr/>
          </p:nvGrpSpPr>
          <p:grpSpPr>
            <a:xfrm>
              <a:off x="6516216" y="764704"/>
              <a:ext cx="1773268" cy="1368152"/>
              <a:chOff x="5823068" y="692696"/>
              <a:chExt cx="1773268" cy="1368152"/>
            </a:xfrm>
          </p:grpSpPr>
          <p:grpSp>
            <p:nvGrpSpPr>
              <p:cNvPr id="32" name="Group 2"/>
              <p:cNvGrpSpPr>
                <a:grpSpLocks/>
              </p:cNvGrpSpPr>
              <p:nvPr/>
            </p:nvGrpSpPr>
            <p:grpSpPr bwMode="auto">
              <a:xfrm>
                <a:off x="6156176" y="692696"/>
                <a:ext cx="1440160" cy="1368152"/>
                <a:chOff x="6535" y="4358"/>
                <a:chExt cx="1467" cy="1455"/>
              </a:xfrm>
            </p:grpSpPr>
            <p:sp>
              <p:nvSpPr>
                <p:cNvPr id="33" name="AutoShape 3"/>
                <p:cNvSpPr>
                  <a:spLocks noChangeArrowheads="1"/>
                </p:cNvSpPr>
                <p:nvPr/>
              </p:nvSpPr>
              <p:spPr bwMode="auto">
                <a:xfrm>
                  <a:off x="6535" y="4358"/>
                  <a:ext cx="1467" cy="1455"/>
                </a:xfrm>
                <a:prstGeom prst="wedgeEllipseCallout">
                  <a:avLst>
                    <a:gd name="adj1" fmla="val -38389"/>
                    <a:gd name="adj2" fmla="val 7444"/>
                  </a:avLst>
                </a:prstGeom>
                <a:solidFill>
                  <a:srgbClr val="EAEAEA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cs-CZ" altLang="cs-CZ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34" name="Group 4"/>
                <p:cNvGrpSpPr>
                  <a:grpSpLocks/>
                </p:cNvGrpSpPr>
                <p:nvPr/>
              </p:nvGrpSpPr>
              <p:grpSpPr bwMode="auto">
                <a:xfrm>
                  <a:off x="6838" y="4625"/>
                  <a:ext cx="961" cy="841"/>
                  <a:chOff x="5124" y="4681"/>
                  <a:chExt cx="962" cy="841"/>
                </a:xfrm>
              </p:grpSpPr>
              <p:cxnSp>
                <p:nvCxnSpPr>
                  <p:cNvPr id="35" name="AutoShape 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124" y="5184"/>
                    <a:ext cx="391" cy="315"/>
                  </a:xfrm>
                  <a:prstGeom prst="curvedConnector3">
                    <a:avLst>
                      <a:gd name="adj1" fmla="val 32764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triangle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6" name="AutoShape 6"/>
                  <p:cNvCxnSpPr>
                    <a:cxnSpLocks noChangeShapeType="1"/>
                  </p:cNvCxnSpPr>
                  <p:nvPr/>
                </p:nvCxnSpPr>
                <p:spPr bwMode="auto">
                  <a:xfrm rot="5400000" flipH="1">
                    <a:off x="5422" y="5033"/>
                    <a:ext cx="392" cy="135"/>
                  </a:xfrm>
                  <a:prstGeom prst="curvedConnector3">
                    <a:avLst>
                      <a:gd name="adj1" fmla="val 49903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37" name="AutoShape 7"/>
                  <p:cNvCxnSpPr>
                    <a:cxnSpLocks noChangeShapeType="1"/>
                  </p:cNvCxnSpPr>
                  <p:nvPr/>
                </p:nvCxnSpPr>
                <p:spPr bwMode="auto">
                  <a:xfrm rot="16200000" flipH="1">
                    <a:off x="5638" y="4837"/>
                    <a:ext cx="305" cy="260"/>
                  </a:xfrm>
                  <a:prstGeom prst="curvedConnector3">
                    <a:avLst>
                      <a:gd name="adj1" fmla="val 49880"/>
                    </a:avLst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sp>
                <p:nvSpPr>
                  <p:cNvPr id="38" name="AutoShape 9"/>
                  <p:cNvSpPr>
                    <a:spLocks noChangeArrowheads="1"/>
                  </p:cNvSpPr>
                  <p:nvPr/>
                </p:nvSpPr>
                <p:spPr bwMode="auto">
                  <a:xfrm>
                    <a:off x="5438" y="4681"/>
                    <a:ext cx="223" cy="214"/>
                  </a:xfrm>
                  <a:prstGeom prst="star5">
                    <a:avLst/>
                  </a:prstGeom>
                  <a:solidFill>
                    <a:srgbClr val="FFFF99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39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5505" y="5308"/>
                    <a:ext cx="223" cy="214"/>
                  </a:xfrm>
                  <a:prstGeom prst="star5">
                    <a:avLst/>
                  </a:prstGeom>
                  <a:solidFill>
                    <a:srgbClr val="FFFF99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  <p:sp>
                <p:nvSpPr>
                  <p:cNvPr id="40" name="AutoShape 11"/>
                  <p:cNvSpPr>
                    <a:spLocks noChangeArrowheads="1"/>
                  </p:cNvSpPr>
                  <p:nvPr/>
                </p:nvSpPr>
                <p:spPr bwMode="auto">
                  <a:xfrm>
                    <a:off x="5863" y="5074"/>
                    <a:ext cx="223" cy="213"/>
                  </a:xfrm>
                  <a:prstGeom prst="star5">
                    <a:avLst/>
                  </a:prstGeom>
                  <a:solidFill>
                    <a:srgbClr val="FFFF99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cs-CZ"/>
                  </a:p>
                </p:txBody>
              </p:sp>
              <p:cxnSp>
                <p:nvCxnSpPr>
                  <p:cNvPr id="41" name="AutoShape 12"/>
                  <p:cNvCxnSpPr>
                    <a:cxnSpLocks noChangeShapeType="1"/>
                  </p:cNvCxnSpPr>
                  <p:nvPr/>
                </p:nvCxnSpPr>
                <p:spPr bwMode="auto">
                  <a:xfrm rot="5400000">
                    <a:off x="5783" y="5244"/>
                    <a:ext cx="181" cy="314"/>
                  </a:xfrm>
                  <a:prstGeom prst="curvedConnector2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 type="non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</p:grpSp>
          <p:sp>
            <p:nvSpPr>
              <p:cNvPr id="29" name="Prstenec 28"/>
              <p:cNvSpPr/>
              <p:nvPr/>
            </p:nvSpPr>
            <p:spPr>
              <a:xfrm>
                <a:off x="6300192" y="1340768"/>
                <a:ext cx="144016" cy="144016"/>
              </a:xfrm>
              <a:prstGeom prst="don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Šipka doprava 29"/>
              <p:cNvSpPr/>
              <p:nvPr/>
            </p:nvSpPr>
            <p:spPr>
              <a:xfrm rot="1120754">
                <a:off x="5823068" y="1177009"/>
                <a:ext cx="496619" cy="249865"/>
              </a:xfrm>
              <a:prstGeom prst="rightArrow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31" name="Obdélník 30"/>
            <p:cNvSpPr/>
            <p:nvPr/>
          </p:nvSpPr>
          <p:spPr>
            <a:xfrm>
              <a:off x="3707904" y="1700808"/>
              <a:ext cx="30572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b="1" i="1" dirty="0" smtClean="0"/>
                <a:t>VNITROZEMSKÝ TURISMUS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329857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1484784"/>
            <a:ext cx="4536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DESTINACE CESTOVNÍHO RUCHU</a:t>
            </a:r>
            <a:endParaRPr lang="cs-CZ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39552" y="1988840"/>
            <a:ext cx="820891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PROSTOROVÉ JEDNOTKY;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VYTVÁŘEJÍ HIERARCHICKOU STRUKTURU;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/>
              <a:t>VYMEZOVÁNÍ SE ŘÍDÍ OBJEKTIVNÍMI A SUBJEKTIVNÍMI HLEDISKY.</a:t>
            </a:r>
          </a:p>
          <a:p>
            <a:r>
              <a:rPr lang="cs-CZ" dirty="0" smtClean="0"/>
              <a:t> 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1331640" y="548680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latin typeface="Arial Black" panose="020B0A04020102020204" pitchFamily="34" charset="0"/>
              </a:rPr>
              <a:t>REGIONALIZACE CESTOVNÍHO RUCHU</a:t>
            </a:r>
            <a:endParaRPr lang="cs-CZ" sz="2400" dirty="0">
              <a:latin typeface="Arial Black" panose="020B0A040201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256" y="3416827"/>
            <a:ext cx="7259144" cy="267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12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053311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Skupina 11"/>
          <p:cNvGrpSpPr/>
          <p:nvPr/>
        </p:nvGrpSpPr>
        <p:grpSpPr>
          <a:xfrm>
            <a:off x="539552" y="3501008"/>
            <a:ext cx="8064896" cy="2952328"/>
            <a:chOff x="179512" y="3356992"/>
            <a:chExt cx="8064896" cy="2952328"/>
          </a:xfrm>
        </p:grpSpPr>
        <p:grpSp>
          <p:nvGrpSpPr>
            <p:cNvPr id="11" name="Skupina 10"/>
            <p:cNvGrpSpPr/>
            <p:nvPr/>
          </p:nvGrpSpPr>
          <p:grpSpPr>
            <a:xfrm>
              <a:off x="179512" y="3356992"/>
              <a:ext cx="6768752" cy="2304256"/>
              <a:chOff x="179512" y="3356992"/>
              <a:chExt cx="6768752" cy="2304256"/>
            </a:xfrm>
          </p:grpSpPr>
          <p:sp>
            <p:nvSpPr>
              <p:cNvPr id="5" name="Oválný popisek 4"/>
              <p:cNvSpPr/>
              <p:nvPr/>
            </p:nvSpPr>
            <p:spPr>
              <a:xfrm>
                <a:off x="4716016" y="5157192"/>
                <a:ext cx="2232248" cy="504056"/>
              </a:xfrm>
              <a:prstGeom prst="wedgeEllipseCallout">
                <a:avLst>
                  <a:gd name="adj1" fmla="val 48007"/>
                  <a:gd name="adj2" fmla="val 62500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cs-CZ" b="1" dirty="0" smtClean="0">
                    <a:solidFill>
                      <a:srgbClr val="C00000"/>
                    </a:solidFill>
                  </a:rPr>
                  <a:t>ZLATOHORSKO</a:t>
                </a:r>
                <a:endParaRPr lang="cs-CZ" b="1" dirty="0">
                  <a:solidFill>
                    <a:srgbClr val="C00000"/>
                  </a:solidFill>
                </a:endParaRPr>
              </a:p>
            </p:txBody>
          </p:sp>
          <p:grpSp>
            <p:nvGrpSpPr>
              <p:cNvPr id="9" name="Skupina 8"/>
              <p:cNvGrpSpPr/>
              <p:nvPr/>
            </p:nvGrpSpPr>
            <p:grpSpPr>
              <a:xfrm>
                <a:off x="179512" y="3356992"/>
                <a:ext cx="4968552" cy="1800200"/>
                <a:chOff x="251520" y="3933056"/>
                <a:chExt cx="4968552" cy="1800200"/>
              </a:xfrm>
            </p:grpSpPr>
            <p:grpSp>
              <p:nvGrpSpPr>
                <p:cNvPr id="8" name="Skupina 7"/>
                <p:cNvGrpSpPr/>
                <p:nvPr/>
              </p:nvGrpSpPr>
              <p:grpSpPr>
                <a:xfrm>
                  <a:off x="251520" y="3933056"/>
                  <a:ext cx="3384376" cy="1368152"/>
                  <a:chOff x="251520" y="3933056"/>
                  <a:chExt cx="3384376" cy="1368152"/>
                </a:xfrm>
              </p:grpSpPr>
              <p:sp>
                <p:nvSpPr>
                  <p:cNvPr id="2" name="Oválný popisek 1"/>
                  <p:cNvSpPr/>
                  <p:nvPr/>
                </p:nvSpPr>
                <p:spPr>
                  <a:xfrm>
                    <a:off x="251520" y="3933056"/>
                    <a:ext cx="720080" cy="504056"/>
                  </a:xfrm>
                  <a:prstGeom prst="wedgeEllipseCallout">
                    <a:avLst>
                      <a:gd name="adj1" fmla="val 84779"/>
                      <a:gd name="adj2" fmla="val 44538"/>
                    </a:avLst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cs-CZ" b="1" dirty="0" smtClean="0">
                        <a:solidFill>
                          <a:srgbClr val="C00000"/>
                        </a:solidFill>
                      </a:rPr>
                      <a:t>ČR</a:t>
                    </a:r>
                    <a:endParaRPr lang="cs-CZ" b="1" dirty="0">
                      <a:solidFill>
                        <a:srgbClr val="C00000"/>
                      </a:solidFill>
                    </a:endParaRPr>
                  </a:p>
                </p:txBody>
              </p:sp>
              <p:sp>
                <p:nvSpPr>
                  <p:cNvPr id="4" name="Oválný popisek 3"/>
                  <p:cNvSpPr/>
                  <p:nvPr/>
                </p:nvSpPr>
                <p:spPr>
                  <a:xfrm>
                    <a:off x="611560" y="4293096"/>
                    <a:ext cx="3024336" cy="1008112"/>
                  </a:xfrm>
                  <a:prstGeom prst="wedgeEllipseCallout">
                    <a:avLst>
                      <a:gd name="adj1" fmla="val 49455"/>
                      <a:gd name="adj2" fmla="val 40048"/>
                    </a:avLst>
                  </a:prstGeom>
                  <a:solidFill>
                    <a:schemeClr val="accent3">
                      <a:lumMod val="20000"/>
                      <a:lumOff val="8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>
                      <a:spcBef>
                        <a:spcPts val="200"/>
                      </a:spcBef>
                      <a:spcAft>
                        <a:spcPts val="0"/>
                      </a:spcAft>
                    </a:pPr>
                    <a:r>
                      <a:rPr lang="cs-CZ" b="1" dirty="0" smtClean="0">
                        <a:solidFill>
                          <a:srgbClr val="C00000"/>
                        </a:solidFill>
                        <a:latin typeface="+mj-lt"/>
                        <a:ea typeface="Calibri"/>
                        <a:cs typeface="Times New Roman"/>
                      </a:rPr>
                      <a:t>TURISTICKÝ REGION</a:t>
                    </a:r>
                  </a:p>
                  <a:p>
                    <a:pPr algn="ctr">
                      <a:spcAft>
                        <a:spcPts val="0"/>
                      </a:spcAft>
                    </a:pPr>
                    <a:r>
                      <a:rPr lang="cs-CZ" b="1" dirty="0" smtClean="0">
                        <a:solidFill>
                          <a:srgbClr val="C00000"/>
                        </a:solidFill>
                        <a:latin typeface="+mj-lt"/>
                        <a:ea typeface="Calibri"/>
                        <a:cs typeface="Times New Roman"/>
                      </a:rPr>
                      <a:t>SEVERNÍ MORAVA A SLEZSKO</a:t>
                    </a:r>
                  </a:p>
                </p:txBody>
              </p:sp>
            </p:grpSp>
            <p:sp>
              <p:nvSpPr>
                <p:cNvPr id="7" name="Oválný popisek 6"/>
                <p:cNvSpPr/>
                <p:nvPr/>
              </p:nvSpPr>
              <p:spPr>
                <a:xfrm>
                  <a:off x="3203848" y="5157192"/>
                  <a:ext cx="2016224" cy="576064"/>
                </a:xfrm>
                <a:prstGeom prst="wedgeEllipseCallout">
                  <a:avLst>
                    <a:gd name="adj1" fmla="val 65920"/>
                    <a:gd name="adj2" fmla="val 51049"/>
                  </a:avLst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cs-CZ" b="1" dirty="0" smtClean="0">
                      <a:solidFill>
                        <a:srgbClr val="C00000"/>
                      </a:solidFill>
                    </a:rPr>
                    <a:t>TO JESENÍKY</a:t>
                  </a:r>
                  <a:endParaRPr lang="cs-CZ" b="1" dirty="0">
                    <a:solidFill>
                      <a:srgbClr val="C00000"/>
                    </a:solidFill>
                  </a:endParaRPr>
                </a:p>
              </p:txBody>
            </p:sp>
          </p:grpSp>
        </p:grpSp>
        <p:sp>
          <p:nvSpPr>
            <p:cNvPr id="10" name="Oválný popisek 9"/>
            <p:cNvSpPr/>
            <p:nvPr/>
          </p:nvSpPr>
          <p:spPr>
            <a:xfrm>
              <a:off x="6156176" y="5733256"/>
              <a:ext cx="2088232" cy="576064"/>
            </a:xfrm>
            <a:prstGeom prst="wedgeEllipseCallout">
              <a:avLst>
                <a:gd name="adj1" fmla="val 32202"/>
                <a:gd name="adj2" fmla="val 1431"/>
              </a:avLst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cs-CZ" b="1" dirty="0" smtClean="0">
                  <a:solidFill>
                    <a:srgbClr val="C00000"/>
                  </a:solidFill>
                </a:rPr>
                <a:t>BISKUPSKÁ KUPA</a:t>
              </a:r>
              <a:endParaRPr lang="cs-CZ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3228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lnDef>
      <a:spPr bwMode="auto">
        <a:noFill/>
        <a:ln w="9525">
          <a:solidFill>
            <a:srgbClr val="000000"/>
          </a:solidFill>
          <a:round/>
          <a:headEnd type="triangle" w="med" len="med"/>
          <a:tailEnd type="triangle" w="med" len="med"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/>
      <a:lstStyle/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1051</TotalTime>
  <Words>313</Words>
  <Application>Microsoft Office PowerPoint</Application>
  <PresentationFormat>Předvádění na obrazovce (4:3)</PresentationFormat>
  <Paragraphs>69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Aerodynamika</vt:lpstr>
      <vt:lpstr>Prezentace aplikace PowerPoint</vt:lpstr>
      <vt:lpstr>ČLENĚNÍ CESTOVNÍHO RUCHU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ČLENĚNÍ CESTOVNÍHO RUCHU</dc:title>
  <dc:creator>Boss</dc:creator>
  <cp:lastModifiedBy>Microsoft</cp:lastModifiedBy>
  <cp:revision>25</cp:revision>
  <dcterms:created xsi:type="dcterms:W3CDTF">2017-10-16T13:53:35Z</dcterms:created>
  <dcterms:modified xsi:type="dcterms:W3CDTF">2017-10-17T09:58:00Z</dcterms:modified>
</cp:coreProperties>
</file>